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sldIdLst>
    <p:sldId id="256" r:id="rId2"/>
    <p:sldId id="353" r:id="rId3"/>
    <p:sldId id="258" r:id="rId4"/>
    <p:sldId id="259" r:id="rId5"/>
    <p:sldId id="257" r:id="rId6"/>
    <p:sldId id="260" r:id="rId7"/>
    <p:sldId id="261" r:id="rId8"/>
    <p:sldId id="262" r:id="rId9"/>
    <p:sldId id="322" r:id="rId10"/>
    <p:sldId id="323" r:id="rId11"/>
    <p:sldId id="324" r:id="rId12"/>
    <p:sldId id="354" r:id="rId13"/>
    <p:sldId id="364" r:id="rId14"/>
    <p:sldId id="355" r:id="rId15"/>
    <p:sldId id="356" r:id="rId16"/>
    <p:sldId id="357" r:id="rId17"/>
    <p:sldId id="358" r:id="rId18"/>
    <p:sldId id="359" r:id="rId19"/>
    <p:sldId id="327" r:id="rId20"/>
    <p:sldId id="328" r:id="rId21"/>
    <p:sldId id="329" r:id="rId22"/>
    <p:sldId id="330" r:id="rId23"/>
    <p:sldId id="266" r:id="rId24"/>
    <p:sldId id="365" r:id="rId25"/>
    <p:sldId id="267" r:id="rId26"/>
    <p:sldId id="319" r:id="rId27"/>
    <p:sldId id="268" r:id="rId28"/>
    <p:sldId id="269" r:id="rId29"/>
    <p:sldId id="270" r:id="rId30"/>
    <p:sldId id="271" r:id="rId31"/>
    <p:sldId id="272" r:id="rId32"/>
    <p:sldId id="320" r:id="rId33"/>
    <p:sldId id="337" r:id="rId34"/>
    <p:sldId id="338" r:id="rId35"/>
    <p:sldId id="339" r:id="rId36"/>
    <p:sldId id="340" r:id="rId37"/>
    <p:sldId id="341" r:id="rId38"/>
    <p:sldId id="342" r:id="rId39"/>
    <p:sldId id="343" r:id="rId40"/>
    <p:sldId id="366" r:id="rId41"/>
    <p:sldId id="367" r:id="rId42"/>
    <p:sldId id="369" r:id="rId43"/>
    <p:sldId id="368" r:id="rId44"/>
    <p:sldId id="345" r:id="rId45"/>
    <p:sldId id="346" r:id="rId46"/>
    <p:sldId id="347" r:id="rId47"/>
    <p:sldId id="348" r:id="rId48"/>
    <p:sldId id="331" r:id="rId49"/>
    <p:sldId id="332" r:id="rId50"/>
    <p:sldId id="333" r:id="rId51"/>
    <p:sldId id="334" r:id="rId52"/>
    <p:sldId id="335" r:id="rId53"/>
    <p:sldId id="336" r:id="rId54"/>
    <p:sldId id="370" r:id="rId55"/>
    <p:sldId id="371" r:id="rId56"/>
    <p:sldId id="318" r:id="rId57"/>
    <p:sldId id="349" r:id="rId58"/>
    <p:sldId id="350" r:id="rId5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74" autoAdjust="0"/>
    <p:restoredTop sz="94660"/>
  </p:normalViewPr>
  <p:slideViewPr>
    <p:cSldViewPr snapToGrid="0">
      <p:cViewPr>
        <p:scale>
          <a:sx n="96" d="100"/>
          <a:sy n="96" d="100"/>
        </p:scale>
        <p:origin x="450" y="-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2E788-1598-4C9B-AF4E-12A5BC194DEB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F2630-3FCF-48E7-BB77-0211D955C0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875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F2630-3FCF-48E7-BB77-0211D955C049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349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378A-5DC4-4767-B723-46DFC2468CF6}" type="datetime1">
              <a:rPr lang="en-US" smtClean="0"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2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19B4-90A2-4696-84B3-B24961A86834}" type="datetime1">
              <a:rPr lang="en-US" smtClean="0"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54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7FD90-6F43-447C-9DE1-A2485C16CD71}" type="datetime1">
              <a:rPr lang="en-US" smtClean="0"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09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BAA2-A0E9-4CA3-8AE0-332006CF52DB}" type="datetime1">
              <a:rPr lang="en-US" smtClean="0"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73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AE80-C5B9-4BA3-B1ED-23BE157C7512}" type="datetime1">
              <a:rPr lang="en-US" smtClean="0"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200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5D0D-4AF1-4146-A4DE-D3B1D0EAFB95}" type="datetime1">
              <a:rPr lang="en-US" smtClean="0"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44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C533-31C1-400F-A301-5D595468FFE9}" type="datetime1">
              <a:rPr lang="en-US" smtClean="0"/>
              <a:t>2/8/2018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71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2543-67B2-4185-8412-A9D8850840FC}" type="datetime1">
              <a:rPr lang="en-US" smtClean="0"/>
              <a:t>2/8/2018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34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C668-E9C8-4CFA-AB1A-C9847416CC4D}" type="datetime1">
              <a:rPr lang="en-US" smtClean="0"/>
              <a:t>2/8/2018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80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68FA-C790-4081-9526-DF7867C88E60}" type="datetime1">
              <a:rPr lang="en-US" smtClean="0"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090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F54E-5436-4BFF-BD7A-1A02D8B3FDD8}" type="datetime1">
              <a:rPr lang="en-US" smtClean="0"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38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35857-56FF-487A-86B5-907DCC10F12F}" type="datetime1">
              <a:rPr lang="en-US" smtClean="0"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EA8DC-2C19-4624-B6C2-CB92A968E0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050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 smtClean="0"/>
              <a:t>Komandanın loqosu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/>
              <a:t>Təqdimatçı: Ad Soyad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7244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/>
              <a:t>CanSat 2018: Komanda adı və İD</a:t>
            </a:r>
            <a:endParaRPr lang="en-US" sz="1400" dirty="0"/>
          </a:p>
        </p:txBody>
      </p:sp>
      <p:sp>
        <p:nvSpPr>
          <p:cNvPr id="13" name="Shape 133"/>
          <p:cNvSpPr txBox="1">
            <a:spLocks/>
          </p:cNvSpPr>
          <p:nvPr/>
        </p:nvSpPr>
        <p:spPr>
          <a:xfrm>
            <a:off x="2184400" y="1984373"/>
            <a:ext cx="7772400" cy="18319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3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CanSat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az-Latn-A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Azerbaijan</a:t>
            </a:r>
            <a:r>
              <a:rPr kumimoji="0" lang="az-Latn-A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2018</a:t>
            </a:r>
            <a:r>
              <a:rPr kumimoji="0" lang="az-Latn-A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müsabiqəsi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/>
            </a:r>
            <a:b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</a:br>
            <a:r>
              <a:rPr kumimoji="0" lang="az-Latn-A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İlkin Hesabat Sənədi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(</a:t>
            </a:r>
            <a:r>
              <a:rPr kumimoji="0" lang="az-Latn-A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PDR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)</a:t>
            </a:r>
            <a:r>
              <a:rPr kumimoji="0" lang="az-Latn-A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/>
            </a:r>
            <a:br>
              <a:rPr kumimoji="0" lang="az-Latn-A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</a:br>
            <a:endParaRPr kumimoji="0" lang="en-US" sz="3200" b="1" i="1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5" name="Shape 134"/>
          <p:cNvSpPr txBox="1">
            <a:spLocks/>
          </p:cNvSpPr>
          <p:nvPr/>
        </p:nvSpPr>
        <p:spPr>
          <a:xfrm>
            <a:off x="2870200" y="4251322"/>
            <a:ext cx="6400799" cy="129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19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  <a:tabLst/>
              <a:defRPr/>
            </a:pPr>
            <a:r>
              <a:rPr kumimoji="0" lang="az-Latn-A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Komandanın adı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9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 smtClean="0"/>
              <a:t>Komandanın loqosu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/>
              <a:t>Təqdimatçı: Ad Soyad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7244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/>
              <a:t>CanSat 2018: Komanda adı və İD</a:t>
            </a:r>
            <a:endParaRPr lang="en-US" sz="1400" dirty="0"/>
          </a:p>
        </p:txBody>
      </p:sp>
      <p:sp>
        <p:nvSpPr>
          <p:cNvPr id="14" name="Shape 212"/>
          <p:cNvSpPr txBox="1">
            <a:spLocks/>
          </p:cNvSpPr>
          <p:nvPr/>
        </p:nvSpPr>
        <p:spPr>
          <a:xfrm>
            <a:off x="317500" y="1314965"/>
            <a:ext cx="11569700" cy="5181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 panose="020F0502020204030204" pitchFamily="34" charset="0"/>
              <a:buChar char="−"/>
            </a:pP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Seçilmiş CanSat </a:t>
            </a:r>
            <a:r>
              <a:rPr lang="az-Latn-AZ" sz="18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model və daşıyıcı konteynerin mexaniki </a:t>
            </a: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struktur tərtibatını izah edən diaqram(diaqramlar)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342900" indent="-342900" algn="l">
              <a:lnSpc>
                <a:spcPct val="10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Calibri" panose="020F0502020204030204" pitchFamily="34" charset="0"/>
              <a:buChar char="−"/>
            </a:pP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Daxil edilməsi tələb olunur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:</a:t>
            </a:r>
          </a:p>
          <a:p>
            <a:pPr marL="742950" lvl="1" indent="-342900" algn="l">
              <a:lnSpc>
                <a:spcPct val="10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</a:rPr>
              <a:t>Həndəsi </a:t>
            </a:r>
            <a:r>
              <a:rPr lang="az-Latn-A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ölçülər</a:t>
            </a:r>
          </a:p>
          <a:p>
            <a:pPr marL="742950" lvl="1" indent="-342900" algn="l">
              <a:lnSpc>
                <a:spcPct val="10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az-Latn-AZ" sz="18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Modelin konteynerə rahatlıqla yerləşməsinin təmini (hesablanmış boşluq məsafələri və s.)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742950" lvl="1" indent="-342900" algn="l">
              <a:lnSpc>
                <a:spcPct val="10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Əsas komponentlərin yerləşdirilməsi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1143000" lvl="2" indent="-342900" algn="l">
              <a:lnSpc>
                <a:spcPct val="10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Courier New" panose="02070309020205020404" pitchFamily="49" charset="0"/>
              <a:buChar char="o"/>
            </a:pPr>
            <a:r>
              <a:rPr lang="az-Latn-AZ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Vericilər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, </a:t>
            </a:r>
            <a:r>
              <a:rPr lang="az-Latn-AZ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elektronika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, radio, </a:t>
            </a:r>
            <a:r>
              <a:rPr lang="az-Latn-AZ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enerji təminatı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, </a:t>
            </a:r>
            <a:r>
              <a:rPr lang="az-Latn-AZ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mexanizmlər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342900" indent="-342900" algn="l">
              <a:lnSpc>
                <a:spcPct val="10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Calibri" panose="020F0502020204030204" pitchFamily="34" charset="0"/>
              <a:buChar char="−"/>
            </a:pP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Slaydın məqsədi dizaynın detallı analizinə keçməzdən əvvəl CanSatın ümumi quruluşu haqqında ilkin təsəvvürün təsvir edilməsidir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5" name="Shape 173"/>
          <p:cNvSpPr txBox="1">
            <a:spLocks/>
          </p:cNvSpPr>
          <p:nvPr/>
        </p:nvSpPr>
        <p:spPr>
          <a:xfrm>
            <a:off x="658019" y="262990"/>
            <a:ext cx="5194300" cy="6524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3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Arial"/>
              <a:buNone/>
              <a:tabLst/>
              <a:defRPr/>
            </a:pPr>
            <a:r>
              <a:rPr lang="az-Latn-AZ" sz="2400" kern="0" dirty="0" smtClean="0">
                <a:solidFill>
                  <a:srgbClr val="333399"/>
                </a:solidFill>
              </a:rPr>
              <a:t>Dizayn</a:t>
            </a:r>
            <a:r>
              <a:rPr lang="en-US" sz="2400" kern="0" dirty="0" smtClean="0">
                <a:solidFill>
                  <a:srgbClr val="333399"/>
                </a:solidFill>
              </a:rPr>
              <a:t> </a:t>
            </a:r>
            <a:r>
              <a:rPr lang="en-US" sz="2400" kern="0" dirty="0" smtClean="0">
                <a:solidFill>
                  <a:srgbClr val="333399"/>
                </a:solidFill>
              </a:rPr>
              <a:t>&amp; </a:t>
            </a:r>
            <a:r>
              <a:rPr lang="az-Latn-AZ" sz="2400" kern="0" dirty="0" smtClean="0">
                <a:solidFill>
                  <a:srgbClr val="333399"/>
                </a:solidFill>
              </a:rPr>
              <a:t>Tərtibat</a:t>
            </a:r>
            <a:endParaRPr lang="az-Latn-AZ" sz="2400" kern="0" dirty="0" smtClean="0">
              <a:solidFill>
                <a:srgbClr val="333399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487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 smtClean="0"/>
              <a:t>Komandanın loqosu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Təqdimatçı: Ad Soyad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6311899"/>
            <a:ext cx="2978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CanSat 2018: Komanda adı və İD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hape 173"/>
          <p:cNvSpPr txBox="1">
            <a:spLocks/>
          </p:cNvSpPr>
          <p:nvPr/>
        </p:nvSpPr>
        <p:spPr>
          <a:xfrm>
            <a:off x="1432719" y="279146"/>
            <a:ext cx="5194300" cy="6524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3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Arial"/>
              <a:buNone/>
              <a:tabLst/>
              <a:defRPr/>
            </a:pPr>
            <a:r>
              <a:rPr lang="az-Latn-AZ" sz="2400" kern="0" dirty="0" smtClean="0">
                <a:solidFill>
                  <a:srgbClr val="333399"/>
                </a:solidFill>
              </a:rPr>
              <a:t>Reallaşacaq Əməliyyatların Konsepsiyası</a:t>
            </a:r>
          </a:p>
        </p:txBody>
      </p:sp>
      <p:sp>
        <p:nvSpPr>
          <p:cNvPr id="13" name="Shape 222"/>
          <p:cNvSpPr txBox="1">
            <a:spLocks/>
          </p:cNvSpPr>
          <p:nvPr/>
        </p:nvSpPr>
        <p:spPr>
          <a:xfrm>
            <a:off x="292100" y="1258374"/>
            <a:ext cx="11760200" cy="5181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42900" algn="l">
              <a:lnSpc>
                <a:spcPct val="10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Calibri" panose="020F0502020204030204" pitchFamily="34" charset="0"/>
              <a:buChar char="−"/>
            </a:pP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</a:rPr>
              <a:t>Uçuş günü edilməsi planlaşdırılan əməliyyatlar ardıcıllığını (CanSatın ilkin yoxlanışından başlayaraq yerə enməsinə qədər) təsvir edən 1-3 slayd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0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−"/>
            </a:pP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Daxil edilməlidir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:</a:t>
            </a:r>
          </a:p>
          <a:p>
            <a:pPr marL="800100" lvl="1" indent="-342900" algn="l">
              <a:lnSpc>
                <a:spcPct val="10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Səmaya buraxılış və enmə əməliyyatları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1200150" lvl="2" indent="-342900" algn="l">
              <a:lnSpc>
                <a:spcPct val="10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Courier New" panose="02070309020205020404" pitchFamily="49" charset="0"/>
              <a:buChar char="o"/>
            </a:pPr>
            <a:r>
              <a:rPr lang="az-Latn-AZ" dirty="0">
                <a:latin typeface="Arial" panose="020B0604020202020204" pitchFamily="34" charset="0"/>
                <a:cs typeface="Arial" panose="020B0604020202020204" pitchFamily="34" charset="0"/>
              </a:rPr>
              <a:t>Modelin icra edəcəyi əməliyyatlar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800100" lvl="1" indent="-342900" algn="l">
              <a:lnSpc>
                <a:spcPct val="10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Uçuş sonrası əməliyyatlar və toplanmış məlumatların analizi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342900" indent="-342900" algn="l">
              <a:lnSpc>
                <a:spcPct val="10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−"/>
            </a:pP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CanSatın reallaşdıracağı əməliyatlara diqqət </a:t>
            </a:r>
            <a:r>
              <a:rPr lang="az-Latn-AZ" sz="18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verilməlidir</a:t>
            </a:r>
            <a:r>
              <a:rPr lang="az-Latn-AZ" sz="18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(</a:t>
            </a: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daha detallı olaraq </a:t>
            </a:r>
            <a:r>
              <a:rPr lang="az-Latn-A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YHS</a:t>
            </a:r>
            <a:r>
              <a:rPr lang="az-Latn-AZ" sz="18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-də </a:t>
            </a: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komanda üzvlərinin hər birinin </a:t>
            </a: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</a:rPr>
              <a:t>konkret olaraq məsuliyyəti </a:t>
            </a: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göstəriləcək)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226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 smtClean="0"/>
              <a:t>Komandanın loqosu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Təqdimatçı: Ad Soyad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6311899"/>
            <a:ext cx="29088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CanSat 2018: Komanda adı və İD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173"/>
          <p:cNvSpPr txBox="1">
            <a:spLocks/>
          </p:cNvSpPr>
          <p:nvPr/>
        </p:nvSpPr>
        <p:spPr>
          <a:xfrm>
            <a:off x="1111250" y="259559"/>
            <a:ext cx="5422900" cy="6524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3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Arial"/>
              <a:buNone/>
              <a:tabLst/>
              <a:defRPr/>
            </a:pPr>
            <a:endParaRPr lang="az-Latn-AZ" sz="2400" kern="0" dirty="0" smtClean="0">
              <a:solidFill>
                <a:srgbClr val="333399"/>
              </a:solidFill>
            </a:endParaRPr>
          </a:p>
        </p:txBody>
      </p:sp>
      <p:sp>
        <p:nvSpPr>
          <p:cNvPr id="13" name="Shape 173"/>
          <p:cNvSpPr txBox="1">
            <a:spLocks/>
          </p:cNvSpPr>
          <p:nvPr/>
        </p:nvSpPr>
        <p:spPr>
          <a:xfrm>
            <a:off x="2184399" y="2247365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3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Arial"/>
              <a:buNone/>
              <a:tabLst/>
              <a:defRPr/>
            </a:pPr>
            <a:r>
              <a:rPr lang="az-Latn-AZ" kern="0" dirty="0" smtClean="0">
                <a:solidFill>
                  <a:srgbClr val="333399"/>
                </a:solidFill>
              </a:rPr>
              <a:t>Mexanika </a:t>
            </a:r>
            <a:r>
              <a:rPr lang="az-Latn-AZ" kern="0" dirty="0" smtClean="0">
                <a:solidFill>
                  <a:srgbClr val="333399"/>
                </a:solidFill>
              </a:rPr>
              <a:t>altsistemi</a:t>
            </a:r>
            <a:endParaRPr lang="az-Latn-AZ" kern="0" dirty="0" smtClean="0">
              <a:solidFill>
                <a:srgbClr val="333399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379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 smtClean="0"/>
              <a:t>Komandanın loqosu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/>
              <a:t>Təqdimatçı: Ad Soyad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7244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/>
              <a:t>CanSat 2018: Komanda adı və İD</a:t>
            </a:r>
            <a:endParaRPr lang="en-US" sz="1400" dirty="0"/>
          </a:p>
        </p:txBody>
      </p:sp>
      <p:sp>
        <p:nvSpPr>
          <p:cNvPr id="12" name="Shape 173"/>
          <p:cNvSpPr txBox="1">
            <a:spLocks/>
          </p:cNvSpPr>
          <p:nvPr/>
        </p:nvSpPr>
        <p:spPr>
          <a:xfrm>
            <a:off x="1111250" y="259559"/>
            <a:ext cx="5422900" cy="6524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3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Arial"/>
              <a:buNone/>
              <a:tabLst/>
              <a:defRPr/>
            </a:pPr>
            <a:endParaRPr lang="az-Latn-AZ" sz="2400" kern="0" dirty="0" smtClean="0">
              <a:solidFill>
                <a:srgbClr val="333399"/>
              </a:solidFill>
            </a:endParaRPr>
          </a:p>
        </p:txBody>
      </p:sp>
      <p:sp>
        <p:nvSpPr>
          <p:cNvPr id="13" name="Shape 173"/>
          <p:cNvSpPr txBox="1">
            <a:spLocks/>
          </p:cNvSpPr>
          <p:nvPr/>
        </p:nvSpPr>
        <p:spPr>
          <a:xfrm>
            <a:off x="2103438" y="2296334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3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Arial"/>
              <a:buNone/>
              <a:tabLst/>
              <a:defRPr/>
            </a:pPr>
            <a:r>
              <a:rPr lang="az-Latn-AZ" kern="0" dirty="0" smtClean="0">
                <a:solidFill>
                  <a:srgbClr val="333399"/>
                </a:solidFill>
              </a:rPr>
              <a:t>Struktur dizaynı bölməsi</a:t>
            </a:r>
          </a:p>
        </p:txBody>
      </p:sp>
      <p:sp>
        <p:nvSpPr>
          <p:cNvPr id="14" name="Shape 174"/>
          <p:cNvSpPr txBox="1">
            <a:spLocks/>
          </p:cNvSpPr>
          <p:nvPr/>
        </p:nvSpPr>
        <p:spPr>
          <a:xfrm>
            <a:off x="2870199" y="3911586"/>
            <a:ext cx="6400799" cy="129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19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  <a:tabLst/>
              <a:defRPr/>
            </a:pPr>
            <a:r>
              <a:rPr kumimoji="0" lang="az-Latn-A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Təqdimatçının Adı, Soyadı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763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 smtClean="0"/>
              <a:t>Komandanın loqosu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Təqdimatçı: Ad Soyad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399" y="6311899"/>
            <a:ext cx="2879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CanSat 2018: Komanda adı və İD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173"/>
          <p:cNvSpPr txBox="1">
            <a:spLocks/>
          </p:cNvSpPr>
          <p:nvPr/>
        </p:nvSpPr>
        <p:spPr>
          <a:xfrm>
            <a:off x="1111250" y="259559"/>
            <a:ext cx="5422900" cy="6524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3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Arial"/>
              <a:buNone/>
              <a:tabLst/>
              <a:defRPr/>
            </a:pPr>
            <a:r>
              <a:rPr lang="en-US" sz="2400" kern="0" dirty="0">
                <a:solidFill>
                  <a:srgbClr val="333399"/>
                </a:solidFill>
              </a:rPr>
              <a:t>M</a:t>
            </a:r>
            <a:r>
              <a:rPr lang="az-Latn-AZ" sz="2400" kern="0" dirty="0" smtClean="0">
                <a:solidFill>
                  <a:srgbClr val="333399"/>
                </a:solidFill>
              </a:rPr>
              <a:t>odelin</a:t>
            </a:r>
            <a:r>
              <a:rPr lang="az-Latn-AZ" sz="2400" kern="0" dirty="0" smtClean="0">
                <a:solidFill>
                  <a:srgbClr val="333399"/>
                </a:solidFill>
              </a:rPr>
              <a:t> </a:t>
            </a:r>
            <a:r>
              <a:rPr lang="az-Latn-AZ" sz="2400" kern="0" dirty="0" smtClean="0">
                <a:solidFill>
                  <a:srgbClr val="333399"/>
                </a:solidFill>
              </a:rPr>
              <a:t>ümumi </a:t>
            </a:r>
            <a:r>
              <a:rPr lang="az-Latn-AZ" sz="2400" kern="0" dirty="0">
                <a:solidFill>
                  <a:srgbClr val="333399"/>
                </a:solidFill>
              </a:rPr>
              <a:t>g</a:t>
            </a:r>
            <a:r>
              <a:rPr lang="az-Latn-AZ" sz="2400" kern="0" dirty="0" smtClean="0">
                <a:solidFill>
                  <a:srgbClr val="333399"/>
                </a:solidFill>
              </a:rPr>
              <a:t>örünüşü</a:t>
            </a:r>
            <a:endParaRPr lang="az-Latn-AZ" sz="2400" kern="0" dirty="0" smtClean="0">
              <a:solidFill>
                <a:srgbClr val="3333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3700" y="1346196"/>
            <a:ext cx="1135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alibri" panose="020F0502020204030204" pitchFamily="34" charset="0"/>
              <a:buChar char="−"/>
            </a:pP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Modelin ümumi görünüşünün vizual təqdimatı tələb olunur. Bu, həm əl ilə çəkilmiş eskiz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vasitəsilə,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həm də CAD təsvirlər ilə təmin edilə bilər.</a:t>
            </a:r>
          </a:p>
          <a:p>
            <a:pPr marL="285750" indent="-285750">
              <a:buFont typeface="Calibri" panose="020F0502020204030204" pitchFamily="34" charset="0"/>
              <a:buChar char="−"/>
            </a:pP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Əsas struktur elementlərinin və komponentlərin göstərilməsi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781" y="2660825"/>
            <a:ext cx="4542637" cy="323163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174" y="2711621"/>
            <a:ext cx="4972805" cy="306524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20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 smtClean="0"/>
              <a:t>Komandanın loqosu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Təqdimatçı: Ad Soyad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6311899"/>
            <a:ext cx="2839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CanSat 2018: Komanda adı və İD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173"/>
          <p:cNvSpPr txBox="1">
            <a:spLocks/>
          </p:cNvSpPr>
          <p:nvPr/>
        </p:nvSpPr>
        <p:spPr>
          <a:xfrm>
            <a:off x="222250" y="283758"/>
            <a:ext cx="5422900" cy="6524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3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Arial"/>
              <a:buNone/>
              <a:tabLst/>
              <a:defRPr/>
            </a:pPr>
            <a:r>
              <a:rPr lang="az-Latn-AZ" sz="2400" kern="0" dirty="0" smtClean="0">
                <a:solidFill>
                  <a:srgbClr val="333399"/>
                </a:solidFill>
              </a:rPr>
              <a:t>Texniki </a:t>
            </a:r>
            <a:r>
              <a:rPr lang="az-Latn-AZ" sz="2400" kern="0" dirty="0" smtClean="0">
                <a:solidFill>
                  <a:srgbClr val="333399"/>
                </a:solidFill>
              </a:rPr>
              <a:t>şərtlər</a:t>
            </a:r>
            <a:endParaRPr lang="az-Latn-AZ" sz="2400" kern="0" dirty="0" smtClean="0">
              <a:solidFill>
                <a:srgbClr val="333399"/>
              </a:solidFill>
            </a:endParaRPr>
          </a:p>
        </p:txBody>
      </p:sp>
      <p:sp>
        <p:nvSpPr>
          <p:cNvPr id="15" name="Shape 352"/>
          <p:cNvSpPr txBox="1">
            <a:spLocks/>
          </p:cNvSpPr>
          <p:nvPr/>
        </p:nvSpPr>
        <p:spPr>
          <a:xfrm>
            <a:off x="393700" y="1346198"/>
            <a:ext cx="11747500" cy="3276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−"/>
            </a:pP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Altsistemə aid texniki şərtlərə ümumi baxış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−"/>
            </a:pP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Cədvəllər vasitəsilə təqdimat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−"/>
            </a:pPr>
            <a:r>
              <a:rPr lang="az-Latn-AZ" sz="18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Slaydın </a:t>
            </a: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məqsədi komandanın ümumi və spesifik olaraq bu altsistem üçün nəzərdə tutulmuş texniki </a:t>
            </a:r>
            <a:r>
              <a:rPr lang="az-Latn-AZ" sz="18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şərtlərin tam aydın şəkildə başa </a:t>
            </a:r>
            <a:r>
              <a:rPr lang="az-Latn-AZ" sz="1800" noProof="1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düşülməsidir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−"/>
            </a:pPr>
            <a:r>
              <a:rPr lang="az-Latn-AZ" sz="18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Aydın </a:t>
            </a: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şəkildə göstərilməlidir:</a:t>
            </a:r>
          </a:p>
          <a:p>
            <a:pPr marL="800100" lvl="1" indent="-342900" algn="l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az-Latn-AZ" sz="18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Bu </a:t>
            </a: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altsistem üçün hansı texniki şərtlər nəzərdə tutulmuşdur</a:t>
            </a:r>
          </a:p>
          <a:p>
            <a:pPr marL="800100" lvl="1" indent="-342900" algn="l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Komanda olaraq bu bölməni uğurla yerinə yetirməyiniz məqsədilə özünüz üçün nəzərdə tutduğunuz törəmə şərtlər (əgər varsa)</a:t>
            </a:r>
          </a:p>
          <a:p>
            <a:pPr marL="342900" indent="-342900" algn="l">
              <a:lnSpc>
                <a:spcPct val="100000"/>
              </a:lnSpc>
              <a:spcBef>
                <a:spcPts val="48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az-Latn-AZ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3524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 smtClean="0"/>
              <a:t>Komandanın loqosu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Təqdimatçı: Ad Soyad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399" y="6311899"/>
            <a:ext cx="2859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CanSat 2018: Komanda adı və İD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173"/>
          <p:cNvSpPr txBox="1">
            <a:spLocks/>
          </p:cNvSpPr>
          <p:nvPr/>
        </p:nvSpPr>
        <p:spPr>
          <a:xfrm>
            <a:off x="1111250" y="259559"/>
            <a:ext cx="8764588" cy="6524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3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Arial"/>
              <a:buNone/>
              <a:tabLst/>
              <a:defRPr/>
            </a:pPr>
            <a:r>
              <a:rPr lang="en-US" sz="2400" kern="0" dirty="0">
                <a:solidFill>
                  <a:srgbClr val="333399"/>
                </a:solidFill>
              </a:rPr>
              <a:t>M</a:t>
            </a:r>
            <a:r>
              <a:rPr lang="az-Latn-AZ" sz="2400" kern="0" dirty="0" smtClean="0">
                <a:solidFill>
                  <a:srgbClr val="333399"/>
                </a:solidFill>
              </a:rPr>
              <a:t>odelin</a:t>
            </a:r>
            <a:r>
              <a:rPr lang="az-Latn-AZ" sz="2400" kern="0" dirty="0" smtClean="0">
                <a:solidFill>
                  <a:srgbClr val="333399"/>
                </a:solidFill>
              </a:rPr>
              <a:t> </a:t>
            </a:r>
            <a:r>
              <a:rPr lang="az-Latn-AZ" sz="2400" kern="0" dirty="0" smtClean="0">
                <a:solidFill>
                  <a:srgbClr val="333399"/>
                </a:solidFill>
              </a:rPr>
              <a:t>detallı </a:t>
            </a:r>
            <a:r>
              <a:rPr lang="az-Latn-AZ" sz="2400" kern="0" dirty="0">
                <a:solidFill>
                  <a:srgbClr val="333399"/>
                </a:solidFill>
              </a:rPr>
              <a:t>t</a:t>
            </a:r>
            <a:r>
              <a:rPr lang="az-Latn-AZ" sz="2400" kern="0" dirty="0" smtClean="0">
                <a:solidFill>
                  <a:srgbClr val="333399"/>
                </a:solidFill>
              </a:rPr>
              <a:t>ərtibatı </a:t>
            </a:r>
            <a:r>
              <a:rPr lang="az-Latn-AZ" sz="2400" kern="0" dirty="0" smtClean="0">
                <a:solidFill>
                  <a:srgbClr val="333399"/>
                </a:solidFill>
              </a:rPr>
              <a:t>və </a:t>
            </a:r>
            <a:r>
              <a:rPr lang="az-Latn-AZ" sz="2400" kern="0" dirty="0" smtClean="0">
                <a:solidFill>
                  <a:srgbClr val="333399"/>
                </a:solidFill>
              </a:rPr>
              <a:t>struktur </a:t>
            </a:r>
            <a:r>
              <a:rPr lang="az-Latn-AZ" sz="2400" kern="0" dirty="0">
                <a:solidFill>
                  <a:srgbClr val="333399"/>
                </a:solidFill>
              </a:rPr>
              <a:t>m</a:t>
            </a:r>
            <a:r>
              <a:rPr lang="az-Latn-AZ" sz="2400" kern="0" dirty="0" smtClean="0">
                <a:solidFill>
                  <a:srgbClr val="333399"/>
                </a:solidFill>
              </a:rPr>
              <a:t>öhkəmliyi</a:t>
            </a:r>
            <a:endParaRPr lang="az-Latn-AZ" sz="2400" kern="0" dirty="0" smtClean="0">
              <a:solidFill>
                <a:srgbClr val="333399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Arial"/>
              <a:buNone/>
              <a:tabLst/>
              <a:defRPr/>
            </a:pPr>
            <a:r>
              <a:rPr lang="az-Latn-AZ" sz="2400" kern="0" dirty="0" smtClean="0">
                <a:solidFill>
                  <a:srgbClr val="333399"/>
                </a:solidFill>
              </a:rPr>
              <a:t>Müqayisə </a:t>
            </a:r>
            <a:r>
              <a:rPr lang="en-US" sz="2400" kern="0" dirty="0" smtClean="0">
                <a:solidFill>
                  <a:srgbClr val="333399"/>
                </a:solidFill>
              </a:rPr>
              <a:t>&amp; Se</a:t>
            </a:r>
            <a:r>
              <a:rPr lang="az-Latn-AZ" sz="2400" kern="0" dirty="0" smtClean="0">
                <a:solidFill>
                  <a:srgbClr val="333399"/>
                </a:solidFill>
              </a:rPr>
              <a:t>çim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3700" y="1346196"/>
            <a:ext cx="11353800" cy="3147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dirty="0">
                <a:latin typeface="Arial" panose="020B0604020202020204" pitchFamily="34" charset="0"/>
                <a:cs typeface="Arial" panose="020B0604020202020204" pitchFamily="34" charset="0"/>
              </a:rPr>
              <a:t>Modelin hissələri haqqında məlumat əks </a:t>
            </a:r>
            <a:r>
              <a:rPr lang="az-Latn-AZ" noProof="1" smtClean="0">
                <a:latin typeface="Arial" panose="020B0604020202020204" pitchFamily="34" charset="0"/>
                <a:cs typeface="Arial" panose="020B0604020202020204" pitchFamily="34" charset="0"/>
              </a:rPr>
              <a:t>olunmalıdır</a:t>
            </a:r>
          </a:p>
          <a:p>
            <a:pPr marL="342900" indent="-342900">
              <a:buFont typeface="Calibri" panose="020F0502020204030204" pitchFamily="34" charset="0"/>
              <a:buChar char="−"/>
            </a:pP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Enməyə </a:t>
            </a:r>
            <a:r>
              <a:rPr lang="az-Latn-AZ" dirty="0">
                <a:latin typeface="Arial" panose="020B0604020202020204" pitchFamily="34" charset="0"/>
                <a:cs typeface="Arial" panose="020B0604020202020204" pitchFamily="34" charset="0"/>
              </a:rPr>
              <a:t>nəzarət sistemində yer alan birləşmələr (maksimum, minimum limitlərin təyini və s.)</a:t>
            </a:r>
          </a:p>
          <a:p>
            <a:pPr marL="342900" indent="-342900">
              <a:buFont typeface="Calibri" panose="020F0502020204030204" pitchFamily="34" charset="0"/>
              <a:buChar char="−"/>
            </a:pPr>
            <a:r>
              <a:rPr lang="az-Latn-AZ" dirty="0">
                <a:latin typeface="Arial" panose="020B0604020202020204" pitchFamily="34" charset="0"/>
                <a:cs typeface="Arial" panose="020B0604020202020204" pitchFamily="34" charset="0"/>
              </a:rPr>
              <a:t>Elektronika üçün ayrılmış hissə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az-Latn-AZ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ameranın </a:t>
            </a:r>
            <a:r>
              <a:rPr lang="az-Latn-AZ" dirty="0">
                <a:latin typeface="Arial" panose="020B0604020202020204" pitchFamily="34" charset="0"/>
                <a:cs typeface="Arial" panose="020B0604020202020204" pitchFamily="34" charset="0"/>
              </a:rPr>
              <a:t>yerləşmə yeri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az-Latn-AZ" dirty="0">
                <a:latin typeface="Arial" panose="020B0604020202020204" pitchFamily="34" charset="0"/>
                <a:cs typeface="Arial" panose="020B0604020202020204" pitchFamily="34" charset="0"/>
              </a:rPr>
              <a:t>Elektronik hissələrin bərkidilməsi üçün yerlərin göstərilməsi</a:t>
            </a:r>
          </a:p>
          <a:p>
            <a:pPr marL="342900" lvl="0" indent="-342900">
              <a:spcBef>
                <a:spcPts val="480"/>
              </a:spcBef>
              <a:buClr>
                <a:schemeClr val="dk1"/>
              </a:buClr>
              <a:buSzPct val="100000"/>
              <a:buFont typeface="Calibri" panose="020F0502020204030204" pitchFamily="34" charset="0"/>
              <a:buChar char="−"/>
            </a:pPr>
            <a:r>
              <a:rPr lang="az-Latn-AZ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Ən azı iki müxtəlif tərtibat quruluşunu  və müqayisəsini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göstərin</a:t>
            </a:r>
          </a:p>
          <a:p>
            <a:pPr marL="800100" lvl="1" indent="-342900">
              <a:spcBef>
                <a:spcPts val="48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Modelin ölçü, rəng, material seçimi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800100" lvl="1" indent="-342900">
              <a:spcBef>
                <a:spcPts val="48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az-Latn-AZ" dirty="0">
                <a:latin typeface="Arial" panose="020B0604020202020204" pitchFamily="34" charset="0"/>
                <a:cs typeface="Arial" panose="020B0604020202020204" pitchFamily="34" charset="0"/>
              </a:rPr>
              <a:t>Diaqramlar tələb olunur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342900" indent="-342900">
              <a:buFont typeface="Calibri" panose="020F0502020204030204" pitchFamily="34" charset="0"/>
              <a:buChar char="−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Son se</a:t>
            </a:r>
            <a:r>
              <a:rPr lang="az-Latn-AZ" dirty="0">
                <a:latin typeface="Arial" panose="020B0604020202020204" pitchFamily="34" charset="0"/>
                <a:cs typeface="Arial" panose="020B0604020202020204" pitchFamily="34" charset="0"/>
              </a:rPr>
              <a:t>çimin əsaslandırılması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z-Latn-AZ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594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 smtClean="0"/>
              <a:t>Komandanın loqosu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Təqdimatçı: Ad Soyad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6311899"/>
            <a:ext cx="2839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CanSat 2018: Komanda adı və İD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173"/>
          <p:cNvSpPr txBox="1">
            <a:spLocks/>
          </p:cNvSpPr>
          <p:nvPr/>
        </p:nvSpPr>
        <p:spPr>
          <a:xfrm>
            <a:off x="1676400" y="267397"/>
            <a:ext cx="8026400" cy="6524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3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Arial"/>
              <a:buNone/>
              <a:tabLst/>
              <a:defRPr/>
            </a:pPr>
            <a:r>
              <a:rPr lang="az-Latn-AZ" sz="2400" kern="0" dirty="0" smtClean="0">
                <a:solidFill>
                  <a:srgbClr val="333399"/>
                </a:solidFill>
              </a:rPr>
              <a:t>Konteyner və </a:t>
            </a:r>
            <a:r>
              <a:rPr lang="az-Latn-AZ" sz="2400" kern="0" dirty="0" smtClean="0">
                <a:solidFill>
                  <a:srgbClr val="333399"/>
                </a:solidFill>
              </a:rPr>
              <a:t>ayrılma </a:t>
            </a:r>
            <a:r>
              <a:rPr lang="az-Latn-AZ" sz="2400" kern="0" dirty="0">
                <a:solidFill>
                  <a:srgbClr val="333399"/>
                </a:solidFill>
              </a:rPr>
              <a:t>m</a:t>
            </a:r>
            <a:r>
              <a:rPr lang="az-Latn-AZ" sz="2400" kern="0" dirty="0" smtClean="0">
                <a:solidFill>
                  <a:srgbClr val="333399"/>
                </a:solidFill>
              </a:rPr>
              <a:t>exanizminin </a:t>
            </a:r>
            <a:r>
              <a:rPr lang="az-Latn-AZ" sz="2400" kern="0" dirty="0">
                <a:solidFill>
                  <a:srgbClr val="333399"/>
                </a:solidFill>
              </a:rPr>
              <a:t>d</a:t>
            </a:r>
            <a:r>
              <a:rPr lang="az-Latn-AZ" sz="2400" kern="0" dirty="0" smtClean="0">
                <a:solidFill>
                  <a:srgbClr val="333399"/>
                </a:solidFill>
              </a:rPr>
              <a:t>izaynı</a:t>
            </a:r>
            <a:endParaRPr lang="az-Latn-AZ" sz="2400" kern="0" dirty="0" smtClean="0">
              <a:solidFill>
                <a:srgbClr val="333399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Arial"/>
              <a:buNone/>
              <a:tabLst/>
              <a:defRPr/>
            </a:pPr>
            <a:r>
              <a:rPr lang="az-Latn-AZ" sz="2400" kern="0" dirty="0" smtClean="0">
                <a:solidFill>
                  <a:srgbClr val="333399"/>
                </a:solidFill>
              </a:rPr>
              <a:t>Müqayisə </a:t>
            </a:r>
            <a:r>
              <a:rPr lang="en-US" sz="2400" kern="0" dirty="0" smtClean="0">
                <a:solidFill>
                  <a:srgbClr val="333399"/>
                </a:solidFill>
              </a:rPr>
              <a:t>&amp; Se</a:t>
            </a:r>
            <a:r>
              <a:rPr lang="az-Latn-AZ" sz="2400" kern="0" dirty="0" smtClean="0">
                <a:solidFill>
                  <a:srgbClr val="333399"/>
                </a:solidFill>
              </a:rPr>
              <a:t>çim</a:t>
            </a:r>
          </a:p>
        </p:txBody>
      </p:sp>
      <p:sp>
        <p:nvSpPr>
          <p:cNvPr id="13" name="Shape 360"/>
          <p:cNvSpPr txBox="1">
            <a:spLocks/>
          </p:cNvSpPr>
          <p:nvPr/>
        </p:nvSpPr>
        <p:spPr>
          <a:xfrm>
            <a:off x="393700" y="1206499"/>
            <a:ext cx="11455400" cy="430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 panose="020F0502020204030204" pitchFamily="34" charset="0"/>
              <a:buChar char="−"/>
            </a:pPr>
            <a:r>
              <a:rPr lang="az-Latn-AZ" sz="18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Konteynerin dizaynı</a:t>
            </a:r>
          </a:p>
          <a:p>
            <a:pPr marL="800100" lvl="1" indent="-342900" algn="l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az-Latn-AZ" sz="18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Material və rəng </a:t>
            </a: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seçimi, həndəsi ölçü və </a:t>
            </a:r>
            <a:r>
              <a:rPr lang="az-Latn-AZ" sz="18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formasının vizual diaqramlarla göstərilməsi və əlavə hər hansı vacib məqamların qeyd </a:t>
            </a:r>
            <a:r>
              <a:rPr lang="az-Latn-AZ" sz="18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olunması (</a:t>
            </a:r>
            <a:r>
              <a:rPr lang="az-Latn-AZ" sz="18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əgər varsa)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 panose="020F0502020204030204" pitchFamily="34" charset="0"/>
              <a:buChar char="−"/>
            </a:pPr>
            <a:r>
              <a:rPr lang="az-Latn-AZ" sz="18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Modelin </a:t>
            </a: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konteynerdən ayrılma </a:t>
            </a:r>
            <a:r>
              <a:rPr lang="az-Latn-AZ" sz="18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mexanizmi</a:t>
            </a:r>
          </a:p>
          <a:p>
            <a:pPr marL="800100" lvl="1" indent="-342900" algn="l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Ayrılma prosesində istifadə olunan elektronik </a:t>
            </a:r>
            <a:r>
              <a:rPr lang="az-Latn-AZ" sz="18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komponentlər, onların yerləşdirilməsi </a:t>
            </a: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və ümumilikdə </a:t>
            </a:r>
            <a:r>
              <a:rPr lang="az-Latn-AZ" sz="18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strategiyanın vizual qaydada təsviri (avtomatik ayrılma, yerdən əmr və ya hər ikisi)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 panose="020F0502020204030204" pitchFamily="34" charset="0"/>
              <a:buChar char="−"/>
            </a:pP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Ən azı iki seçimin müqayisəsini və yekun qərarı göstərin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7141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 smtClean="0"/>
              <a:t>Komandanın loqosu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Təqdimatçı: Ad Soyad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399" y="6311899"/>
            <a:ext cx="29386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CanSat 2018: Komanda adı və İD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173"/>
          <p:cNvSpPr txBox="1">
            <a:spLocks/>
          </p:cNvSpPr>
          <p:nvPr/>
        </p:nvSpPr>
        <p:spPr>
          <a:xfrm>
            <a:off x="1111250" y="259559"/>
            <a:ext cx="3702050" cy="6524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3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Arial"/>
              <a:buNone/>
              <a:tabLst/>
              <a:defRPr/>
            </a:pPr>
            <a:r>
              <a:rPr lang="az-Latn-AZ" sz="2400" kern="0" dirty="0" smtClean="0">
                <a:solidFill>
                  <a:srgbClr val="333399"/>
                </a:solidFill>
              </a:rPr>
              <a:t>Kütlə </a:t>
            </a:r>
            <a:r>
              <a:rPr lang="az-Latn-AZ" sz="2400" kern="0" dirty="0" smtClean="0">
                <a:solidFill>
                  <a:srgbClr val="333399"/>
                </a:solidFill>
              </a:rPr>
              <a:t>hesabatı</a:t>
            </a:r>
            <a:endParaRPr lang="az-Latn-AZ" sz="2400" kern="0" dirty="0" smtClean="0">
              <a:solidFill>
                <a:srgbClr val="333399"/>
              </a:solidFill>
            </a:endParaRPr>
          </a:p>
        </p:txBody>
      </p:sp>
      <p:sp>
        <p:nvSpPr>
          <p:cNvPr id="14" name="Shape 501"/>
          <p:cNvSpPr txBox="1">
            <a:spLocks/>
          </p:cNvSpPr>
          <p:nvPr/>
        </p:nvSpPr>
        <p:spPr>
          <a:xfrm>
            <a:off x="311150" y="1155700"/>
            <a:ext cx="11518900" cy="5181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 panose="020F0502020204030204" pitchFamily="34" charset="0"/>
              <a:buChar char="−"/>
            </a:pP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Aşağıdakıları təmin edən cədvəl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:</a:t>
            </a:r>
          </a:p>
          <a:p>
            <a:pPr marL="742950" lvl="1" indent="-342900" algn="l">
              <a:lnSpc>
                <a:spcPct val="10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Bütün komponentlərin ayrılıqda kütləsi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742950" lvl="1" indent="-342900" algn="l">
              <a:lnSpc>
                <a:spcPct val="10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Bütün struktur elementlərinin kütləsi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742950" lvl="1" indent="-342900" algn="l">
              <a:lnSpc>
                <a:spcPct val="10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az-Latn-AZ" sz="18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Kütlə hansı mənbələr vasitəsi ilə təyin olunub (</a:t>
            </a:r>
            <a:r>
              <a:rPr lang="az-Latn-AZ" sz="18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məlumat </a:t>
            </a:r>
            <a:r>
              <a:rPr lang="az-Latn-AZ" sz="18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kitabçası, ölçmə metodu və </a:t>
            </a: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</a:t>
            </a:r>
            <a:r>
              <a:rPr lang="az-Latn-AZ" sz="18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.)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742950" lvl="1" indent="-342900" algn="l">
              <a:lnSpc>
                <a:spcPct val="10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Modelin səmaya buraxılmağa tam hazır </a:t>
            </a:r>
            <a:r>
              <a:rPr lang="az-Latn-AZ" sz="18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vəziyyətdə (enmə sistemi ilə birlikdə) </a:t>
            </a: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ümumi kütləsi</a:t>
            </a:r>
          </a:p>
          <a:p>
            <a:pPr marL="400050" lvl="1" algn="l">
              <a:lnSpc>
                <a:spcPct val="100000"/>
              </a:lnSpc>
              <a:spcBef>
                <a:spcPts val="480"/>
              </a:spcBef>
              <a:buClr>
                <a:schemeClr val="dk1"/>
              </a:buClr>
              <a:buSzPct val="100000"/>
            </a:pP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Kütlənin hər hansı gözlənilməz halda uçuş günü nizamlanması </a:t>
            </a:r>
            <a:r>
              <a:rPr lang="az-Latn-AZ" sz="18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metodları</a:t>
            </a:r>
            <a:endParaRPr lang="az-Latn-AZ" sz="1800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742950" lvl="1" indent="-342900" algn="l">
              <a:lnSpc>
                <a:spcPct val="10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Hesabatlarda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nəzərə alınmış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ehtiyat kütlə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miqdarı (margin)</a:t>
            </a:r>
            <a:endParaRPr lang="az-Latn-AZ" sz="2400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343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 smtClean="0"/>
              <a:t>Komandanın loqosu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/>
              <a:t>Təqdimatçı: Ad Soyad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7244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/>
              <a:t>CanSat 2018: Komanda adı və İD</a:t>
            </a:r>
            <a:endParaRPr lang="en-US" sz="1400" dirty="0"/>
          </a:p>
        </p:txBody>
      </p:sp>
      <p:sp>
        <p:nvSpPr>
          <p:cNvPr id="12" name="Shape 173"/>
          <p:cNvSpPr txBox="1">
            <a:spLocks/>
          </p:cNvSpPr>
          <p:nvPr/>
        </p:nvSpPr>
        <p:spPr>
          <a:xfrm>
            <a:off x="1111250" y="259559"/>
            <a:ext cx="5422900" cy="6524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3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Arial"/>
              <a:buNone/>
              <a:tabLst/>
              <a:defRPr/>
            </a:pPr>
            <a:endParaRPr lang="az-Latn-AZ" sz="2400" kern="0" dirty="0" smtClean="0">
              <a:solidFill>
                <a:srgbClr val="333399"/>
              </a:solidFill>
            </a:endParaRPr>
          </a:p>
        </p:txBody>
      </p:sp>
      <p:sp>
        <p:nvSpPr>
          <p:cNvPr id="13" name="Shape 173"/>
          <p:cNvSpPr txBox="1">
            <a:spLocks/>
          </p:cNvSpPr>
          <p:nvPr/>
        </p:nvSpPr>
        <p:spPr>
          <a:xfrm>
            <a:off x="2103438" y="2296334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3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Arial"/>
              <a:buNone/>
              <a:tabLst/>
              <a:defRPr/>
            </a:pPr>
            <a:r>
              <a:rPr lang="az-Latn-AZ" kern="0" dirty="0" smtClean="0">
                <a:solidFill>
                  <a:srgbClr val="333399"/>
                </a:solidFill>
              </a:rPr>
              <a:t>Enməyə </a:t>
            </a:r>
            <a:r>
              <a:rPr lang="az-Latn-AZ" kern="0" dirty="0" smtClean="0">
                <a:solidFill>
                  <a:srgbClr val="333399"/>
                </a:solidFill>
              </a:rPr>
              <a:t>nəzarət </a:t>
            </a:r>
            <a:r>
              <a:rPr lang="az-Latn-AZ" kern="0" dirty="0" smtClean="0">
                <a:solidFill>
                  <a:srgbClr val="333399"/>
                </a:solidFill>
              </a:rPr>
              <a:t>bölməsi</a:t>
            </a:r>
          </a:p>
        </p:txBody>
      </p:sp>
      <p:sp>
        <p:nvSpPr>
          <p:cNvPr id="14" name="Shape 174"/>
          <p:cNvSpPr txBox="1">
            <a:spLocks/>
          </p:cNvSpPr>
          <p:nvPr/>
        </p:nvSpPr>
        <p:spPr>
          <a:xfrm>
            <a:off x="2870199" y="3911586"/>
            <a:ext cx="6400799" cy="129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19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  <a:tabLst/>
              <a:defRPr/>
            </a:pPr>
            <a:r>
              <a:rPr kumimoji="0" lang="az-Latn-A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Təqdimatçının Adı, Soyadı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101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48784" y="-482753"/>
            <a:ext cx="11798300" cy="6937176"/>
            <a:chOff x="393700" y="-317500"/>
            <a:chExt cx="11798300" cy="6937176"/>
          </a:xfrm>
        </p:grpSpPr>
        <p:sp>
          <p:nvSpPr>
            <p:cNvPr id="4" name="Rectangle 3"/>
            <p:cNvSpPr/>
            <p:nvPr/>
          </p:nvSpPr>
          <p:spPr>
            <a:xfrm>
              <a:off x="393700" y="1066800"/>
              <a:ext cx="11353800" cy="114300"/>
            </a:xfrm>
            <a:prstGeom prst="rect">
              <a:avLst/>
            </a:prstGeom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93700" y="6172200"/>
              <a:ext cx="11353800" cy="114300"/>
            </a:xfrm>
            <a:prstGeom prst="rect">
              <a:avLst/>
            </a:prstGeom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93700" y="88900"/>
              <a:ext cx="1512218" cy="9779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az-Latn-AZ" dirty="0" smtClean="0">
                  <a:latin typeface="Arial" panose="020B0604020202020204" pitchFamily="34" charset="0"/>
                  <a:cs typeface="Arial" panose="020B0604020202020204" pitchFamily="34" charset="0"/>
                </a:rPr>
                <a:t>Komandanın loqosu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75838" y="-317500"/>
              <a:ext cx="2316162" cy="1638299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393700" y="6311899"/>
              <a:ext cx="2692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z-Latn-AZ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Təqdimatçı: Ad Soyad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4399" y="6311899"/>
              <a:ext cx="29543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z-Latn-AZ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CanSat 2018: Komanda adı və İD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Shape 142"/>
          <p:cNvSpPr txBox="1">
            <a:spLocks/>
          </p:cNvSpPr>
          <p:nvPr/>
        </p:nvSpPr>
        <p:spPr>
          <a:xfrm>
            <a:off x="1828800" y="177803"/>
            <a:ext cx="5943598" cy="83819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Arial"/>
              <a:buNone/>
              <a:tabLst/>
              <a:defRPr/>
            </a:pPr>
            <a:r>
              <a:rPr kumimoji="0" lang="az-Latn-A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Təqdimatın mündəricatı (təsviri)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44034" y="1473200"/>
            <a:ext cx="870796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Texniki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tapşırığın ümumi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təsviri</a:t>
            </a:r>
          </a:p>
          <a:p>
            <a:pPr marL="342900" indent="-342900">
              <a:buFont typeface="+mj-lt"/>
              <a:buAutoNum type="arabicPeriod"/>
            </a:pP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Mexanika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altsistemi</a:t>
            </a:r>
            <a:endParaRPr lang="az-Latn-A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Struktur dizaynı bölməsi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Enməyə nəzarət bölməsi</a:t>
            </a:r>
          </a:p>
          <a:p>
            <a:pPr marL="342900" indent="-342900">
              <a:buAutoNum type="arabicPeriod" startAt="3"/>
            </a:pP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Elektronika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altsistemi </a:t>
            </a:r>
            <a:endParaRPr lang="az-Latn-A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Sensorlar bölməsi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az-Latn-AZ" dirty="0">
                <a:latin typeface="Arial" panose="020B0604020202020204" pitchFamily="34" charset="0"/>
                <a:cs typeface="Arial" panose="020B0604020202020204" pitchFamily="34" charset="0"/>
              </a:rPr>
              <a:t>Kommunikasiya və Verilənlərin İdarəedilməsi (KVİ) bölməsi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Enerji sərfiyyatı bölməsi</a:t>
            </a:r>
          </a:p>
          <a:p>
            <a:pPr marL="342900" indent="-342900">
              <a:buAutoNum type="arabicPeriod" startAt="4"/>
            </a:pP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Proqram təminatı altsistemi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Uçuş proqramının dizaynı bölməsi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Yerüstü idarəetmə stansiyanın proqram təminatı bölməsi</a:t>
            </a:r>
            <a:endParaRPr lang="az-Latn-A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5.   Əlavə </a:t>
            </a:r>
            <a:r>
              <a:rPr lang="az-Latn-AZ" dirty="0">
                <a:latin typeface="Arial" panose="020B0604020202020204" pitchFamily="34" charset="0"/>
                <a:cs typeface="Arial" panose="020B0604020202020204" pitchFamily="34" charset="0"/>
              </a:rPr>
              <a:t>tapşırıq</a:t>
            </a:r>
          </a:p>
          <a:p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6.   Planlaşdırma və maliyyə hissəsi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Planlaşdırma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Maliyyə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9632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 smtClean="0"/>
              <a:t>Komandanın loqosu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38018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Təqdimatçı</a:t>
            </a:r>
            <a:r>
              <a:rPr lang="az-Latn-AZ" sz="1400" dirty="0" smtClean="0"/>
              <a:t>: </a:t>
            </a:r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Ad Soyad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6311899"/>
            <a:ext cx="29287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CanSat 2018: Komanda adı və İD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173"/>
          <p:cNvSpPr txBox="1">
            <a:spLocks/>
          </p:cNvSpPr>
          <p:nvPr/>
        </p:nvSpPr>
        <p:spPr>
          <a:xfrm>
            <a:off x="1739900" y="272258"/>
            <a:ext cx="6767996" cy="6524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3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Arial"/>
              <a:buNone/>
              <a:tabLst/>
              <a:defRPr/>
            </a:pPr>
            <a:r>
              <a:rPr lang="az-Latn-AZ" sz="2400" kern="0" dirty="0" smtClean="0">
                <a:solidFill>
                  <a:srgbClr val="333399"/>
                </a:solidFill>
              </a:rPr>
              <a:t>Enməyə </a:t>
            </a:r>
            <a:r>
              <a:rPr lang="az-Latn-AZ" sz="2400" kern="0" dirty="0">
                <a:solidFill>
                  <a:srgbClr val="333399"/>
                </a:solidFill>
              </a:rPr>
              <a:t>n</a:t>
            </a:r>
            <a:r>
              <a:rPr lang="az-Latn-AZ" sz="2400" kern="0" dirty="0" smtClean="0">
                <a:solidFill>
                  <a:srgbClr val="333399"/>
                </a:solidFill>
              </a:rPr>
              <a:t>əzarət </a:t>
            </a:r>
            <a:r>
              <a:rPr lang="az-Latn-AZ" sz="2400" kern="0" dirty="0">
                <a:solidFill>
                  <a:srgbClr val="333399"/>
                </a:solidFill>
              </a:rPr>
              <a:t>a</a:t>
            </a:r>
            <a:r>
              <a:rPr lang="az-Latn-AZ" sz="2400" kern="0" dirty="0" smtClean="0">
                <a:solidFill>
                  <a:srgbClr val="333399"/>
                </a:solidFill>
              </a:rPr>
              <a:t>ltsisteminə ümumi </a:t>
            </a:r>
            <a:r>
              <a:rPr lang="az-Latn-AZ" sz="2400" kern="0" dirty="0">
                <a:solidFill>
                  <a:srgbClr val="333399"/>
                </a:solidFill>
              </a:rPr>
              <a:t>b</a:t>
            </a:r>
            <a:r>
              <a:rPr lang="az-Latn-AZ" sz="2400" kern="0" dirty="0" smtClean="0">
                <a:solidFill>
                  <a:srgbClr val="333399"/>
                </a:solidFill>
              </a:rPr>
              <a:t>axış</a:t>
            </a:r>
            <a:endParaRPr lang="az-Latn-AZ" sz="2400" kern="0" dirty="0" smtClean="0">
              <a:solidFill>
                <a:srgbClr val="333399"/>
              </a:solidFill>
            </a:endParaRPr>
          </a:p>
        </p:txBody>
      </p:sp>
      <p:sp>
        <p:nvSpPr>
          <p:cNvPr id="13" name="Shape 341"/>
          <p:cNvSpPr txBox="1">
            <a:spLocks/>
          </p:cNvSpPr>
          <p:nvPr/>
        </p:nvSpPr>
        <p:spPr>
          <a:xfrm>
            <a:off x="393700" y="1308099"/>
            <a:ext cx="11684000" cy="5181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Modelin səmaya buraxılmasından başlayaraq enməsinə qədər ümumi proses və </a:t>
            </a:r>
            <a:r>
              <a:rPr lang="az-Latn-AZ" sz="18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CanSat-ın</a:t>
            </a:r>
            <a:r>
              <a:rPr lang="az-Latn-AZ" sz="18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planlaşdırıldığı qaydada enməsini təmin edəcək sistemin ümumi </a:t>
            </a:r>
            <a:r>
              <a:rPr lang="az-Latn-AZ" sz="18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təsviri (</a:t>
            </a: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diaqramlar daxil edilməli)</a:t>
            </a:r>
          </a:p>
          <a:p>
            <a:pPr marL="342900" indent="-342900" algn="l">
              <a:lnSpc>
                <a:spcPct val="100000"/>
              </a:lnSpc>
              <a:spcBef>
                <a:spcPts val="48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az-Latn-AZ" b="1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1423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 smtClean="0"/>
              <a:t>Komandanın loqosu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Təqdimatçı: Ad Soyad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399" y="6311899"/>
            <a:ext cx="29486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CanSat 2018: Komanda adı və İD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173"/>
          <p:cNvSpPr txBox="1">
            <a:spLocks/>
          </p:cNvSpPr>
          <p:nvPr/>
        </p:nvSpPr>
        <p:spPr>
          <a:xfrm>
            <a:off x="1676400" y="267397"/>
            <a:ext cx="2819400" cy="6524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3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Arial"/>
              <a:buNone/>
              <a:tabLst/>
              <a:defRPr/>
            </a:pPr>
            <a:r>
              <a:rPr lang="az-Latn-AZ" sz="2400" kern="0" dirty="0" smtClean="0">
                <a:solidFill>
                  <a:srgbClr val="333399"/>
                </a:solidFill>
              </a:rPr>
              <a:t>Texniki </a:t>
            </a:r>
            <a:r>
              <a:rPr lang="az-Latn-AZ" sz="2400" kern="0" dirty="0" smtClean="0">
                <a:solidFill>
                  <a:srgbClr val="333399"/>
                </a:solidFill>
              </a:rPr>
              <a:t>şərtlər</a:t>
            </a:r>
            <a:endParaRPr lang="az-Latn-AZ" sz="2400" kern="0" dirty="0" smtClean="0">
              <a:solidFill>
                <a:srgbClr val="333399"/>
              </a:solidFill>
            </a:endParaRPr>
          </a:p>
        </p:txBody>
      </p:sp>
      <p:sp>
        <p:nvSpPr>
          <p:cNvPr id="14" name="Shape 352"/>
          <p:cNvSpPr txBox="1">
            <a:spLocks/>
          </p:cNvSpPr>
          <p:nvPr/>
        </p:nvSpPr>
        <p:spPr>
          <a:xfrm>
            <a:off x="304800" y="1245297"/>
            <a:ext cx="11760200" cy="3276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Altsistemə aid texniki şərtlərə ümumi baxış</a:t>
            </a:r>
          </a:p>
          <a:p>
            <a:pPr marL="342900" indent="-342900" algn="l">
              <a:lnSpc>
                <a:spcPct val="10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Cədvəllər vasitəsilə təqdimat</a:t>
            </a:r>
          </a:p>
          <a:p>
            <a:pPr marL="342900" indent="-342900" algn="l">
              <a:lnSpc>
                <a:spcPct val="10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Slaydın məqsədi komandanın ümumi və spesifik olaraq bu altsistem üçün nəzərdə tutulmuş texniki şərtləri </a:t>
            </a:r>
            <a:r>
              <a:rPr lang="az-Latn-AZ" sz="18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tam şəkildə başa </a:t>
            </a:r>
            <a:r>
              <a:rPr lang="az-Latn-AZ" sz="1800" noProof="1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düşülməsidir</a:t>
            </a:r>
          </a:p>
          <a:p>
            <a:pPr marL="342900" indent="-342900" algn="l">
              <a:lnSpc>
                <a:spcPct val="10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az-Latn-AZ" sz="18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Aydın </a:t>
            </a: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şəkildə göstərilməlidir:</a:t>
            </a:r>
          </a:p>
          <a:p>
            <a:pPr marL="742950" lvl="1" indent="-285750" algn="l">
              <a:lnSpc>
                <a:spcPct val="10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Bu altsistem üçün hansı texniki şərtlər nəzərdə tutulmuşdur</a:t>
            </a:r>
          </a:p>
          <a:p>
            <a:pPr marL="742950" lvl="1" indent="-285750" algn="l">
              <a:lnSpc>
                <a:spcPct val="10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Komanda olaraq bu bölməni uğurla yerinə yetirməyiniz məqsədilə özünüz üçün nəzərdə tutduğunuz törəmə şərtlər (əgər varsa)</a:t>
            </a:r>
          </a:p>
          <a:p>
            <a:pPr marL="342900" indent="-342900" algn="l">
              <a:lnSpc>
                <a:spcPct val="100000"/>
              </a:lnSpc>
              <a:spcBef>
                <a:spcPts val="48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az-Latn-AZ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0308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 smtClean="0"/>
              <a:t>Komandanın loqosu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Təqdimatçı: Ad Soyad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6311899"/>
            <a:ext cx="2998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CanSat 2018: Komanda adı və İD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173"/>
          <p:cNvSpPr txBox="1">
            <a:spLocks/>
          </p:cNvSpPr>
          <p:nvPr/>
        </p:nvSpPr>
        <p:spPr>
          <a:xfrm>
            <a:off x="1739900" y="266700"/>
            <a:ext cx="7683500" cy="6524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3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Arial"/>
              <a:buNone/>
              <a:tabLst/>
              <a:defRPr/>
            </a:pPr>
            <a:r>
              <a:rPr lang="az-Latn-AZ" sz="2400" kern="0" dirty="0" smtClean="0">
                <a:solidFill>
                  <a:srgbClr val="333399"/>
                </a:solidFill>
              </a:rPr>
              <a:t>Enmə </a:t>
            </a:r>
            <a:r>
              <a:rPr lang="az-Latn-AZ" sz="2400" kern="0" dirty="0" smtClean="0">
                <a:solidFill>
                  <a:srgbClr val="333399"/>
                </a:solidFill>
              </a:rPr>
              <a:t>sürətinin </a:t>
            </a:r>
            <a:r>
              <a:rPr lang="az-Latn-AZ" sz="2400" kern="0" dirty="0">
                <a:solidFill>
                  <a:srgbClr val="333399"/>
                </a:solidFill>
              </a:rPr>
              <a:t>h</a:t>
            </a:r>
            <a:r>
              <a:rPr lang="az-Latn-AZ" sz="2400" kern="0" dirty="0" smtClean="0">
                <a:solidFill>
                  <a:srgbClr val="333399"/>
                </a:solidFill>
              </a:rPr>
              <a:t>esablanması </a:t>
            </a:r>
            <a:r>
              <a:rPr lang="az-Latn-AZ" sz="2400" kern="0" dirty="0" smtClean="0">
                <a:solidFill>
                  <a:srgbClr val="333399"/>
                </a:solidFill>
              </a:rPr>
              <a:t>və </a:t>
            </a:r>
            <a:r>
              <a:rPr lang="az-Latn-AZ" sz="2400" kern="0" dirty="0" smtClean="0">
                <a:solidFill>
                  <a:srgbClr val="333399"/>
                </a:solidFill>
              </a:rPr>
              <a:t>stabilliyin </a:t>
            </a:r>
            <a:r>
              <a:rPr lang="az-Latn-AZ" sz="2400" kern="0" dirty="0">
                <a:solidFill>
                  <a:srgbClr val="333399"/>
                </a:solidFill>
              </a:rPr>
              <a:t>t</a:t>
            </a:r>
            <a:r>
              <a:rPr lang="az-Latn-AZ" sz="2400" kern="0" dirty="0" smtClean="0">
                <a:solidFill>
                  <a:srgbClr val="333399"/>
                </a:solidFill>
              </a:rPr>
              <a:t>əmini</a:t>
            </a:r>
            <a:endParaRPr lang="az-Latn-AZ" sz="2400" kern="0" dirty="0" smtClean="0">
              <a:solidFill>
                <a:srgbClr val="333399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Arial"/>
              <a:buNone/>
              <a:tabLst/>
              <a:defRPr/>
            </a:pPr>
            <a:r>
              <a:rPr lang="az-Latn-AZ" sz="2400" kern="0" dirty="0" smtClean="0">
                <a:solidFill>
                  <a:srgbClr val="333399"/>
                </a:solidFill>
              </a:rPr>
              <a:t>Müqayisə </a:t>
            </a:r>
            <a:r>
              <a:rPr lang="en-US" sz="2400" kern="0" dirty="0" smtClean="0">
                <a:solidFill>
                  <a:srgbClr val="333399"/>
                </a:solidFill>
              </a:rPr>
              <a:t>&amp; Se</a:t>
            </a:r>
            <a:r>
              <a:rPr lang="az-Latn-AZ" sz="2400" kern="0" dirty="0" smtClean="0">
                <a:solidFill>
                  <a:srgbClr val="333399"/>
                </a:solidFill>
              </a:rPr>
              <a:t>çim</a:t>
            </a:r>
          </a:p>
        </p:txBody>
      </p:sp>
      <p:sp>
        <p:nvSpPr>
          <p:cNvPr id="13" name="Shape 360"/>
          <p:cNvSpPr txBox="1">
            <a:spLocks/>
          </p:cNvSpPr>
          <p:nvPr/>
        </p:nvSpPr>
        <p:spPr>
          <a:xfrm>
            <a:off x="292100" y="1244600"/>
            <a:ext cx="11455400" cy="430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 panose="020F0502020204030204" pitchFamily="34" charset="0"/>
              <a:buChar char="−"/>
            </a:pPr>
            <a:r>
              <a:rPr lang="az-Latn-AZ" sz="18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Modelin enmə sürətinin hesablanması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 panose="020F0502020204030204" pitchFamily="34" charset="0"/>
              <a:buChar char="−"/>
            </a:pPr>
            <a:r>
              <a:rPr lang="az-Latn-AZ" sz="18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Modelin uğurlu, stabil enməsini </a:t>
            </a: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təmin edəcək bölmələrin analiz və hesabatının xülasəsi</a:t>
            </a:r>
          </a:p>
          <a:p>
            <a:pPr marL="800100" lvl="1" indent="-342900" algn="l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Modelin stabil enməsi üçün nəzərdə tutulan tədbirlər</a:t>
            </a:r>
          </a:p>
          <a:p>
            <a:pPr marL="800100" lvl="1" indent="-342900" algn="l">
              <a:lnSpc>
                <a:spcPct val="10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Passiv enməni təmin edəcək bölmələrin </a:t>
            </a:r>
            <a:r>
              <a:rPr lang="az-Latn-AZ" sz="18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(məsələn: paraşüt seçimi və </a:t>
            </a: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onun birləşmə nöqtəsinin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lvl="1" algn="l">
              <a:lnSpc>
                <a:spcPct val="100000"/>
              </a:lnSpc>
              <a:spcBef>
                <a:spcPts val="480"/>
              </a:spcBef>
              <a:buClr>
                <a:schemeClr val="dk1"/>
              </a:buClr>
              <a:buSzPct val="100000"/>
            </a:pPr>
            <a:r>
              <a:rPr lang="az-Latn-AZ" sz="18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dizaynı</a:t>
            </a: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) təqdimatı</a:t>
            </a:r>
          </a:p>
          <a:p>
            <a:pPr marL="1257300" lvl="2" indent="-342900" algn="l">
              <a:lnSpc>
                <a:spcPct val="10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Courier New" panose="02070309020205020404" pitchFamily="49" charset="0"/>
              <a:buChar char="o"/>
            </a:pPr>
            <a:r>
              <a:rPr lang="az-Latn-AZ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Həndəsi ölçülər</a:t>
            </a:r>
          </a:p>
          <a:p>
            <a:pPr marL="1257300" lvl="2" indent="-342900" algn="l">
              <a:lnSpc>
                <a:spcPct val="10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Courier New" panose="02070309020205020404" pitchFamily="49" charset="0"/>
              <a:buChar char="o"/>
            </a:pPr>
            <a:r>
              <a:rPr lang="az-Latn-AZ" dirty="0">
                <a:latin typeface="Arial" panose="020B0604020202020204" pitchFamily="34" charset="0"/>
                <a:cs typeface="Arial" panose="020B0604020202020204" pitchFamily="34" charset="0"/>
              </a:rPr>
              <a:t>Bu bölmədə nəzərdən keçirilən bir neçə dizaynın müzakirəsi (ən azı 2 dizayn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göstərin</a:t>
            </a:r>
            <a:r>
              <a:rPr lang="az-Latn-AZ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00100" lvl="1" indent="-342900" algn="l">
              <a:lnSpc>
                <a:spcPct val="10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</a:rPr>
              <a:t>Son seçimin və səbəblərin müzakirəsi</a:t>
            </a:r>
            <a:endParaRPr lang="az-Latn-AZ" sz="1800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lvl="1" algn="l">
              <a:lnSpc>
                <a:spcPct val="100000"/>
              </a:lnSpc>
              <a:spcBef>
                <a:spcPts val="480"/>
              </a:spcBef>
              <a:buClr>
                <a:schemeClr val="dk1"/>
              </a:buClr>
              <a:buSzPct val="100000"/>
            </a:pP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</a:rPr>
              <a:t>Hər bir dizaynın müsbət və mənfi cəhətlərini özündə əks etdirən ümumi </a:t>
            </a:r>
            <a:r>
              <a:rPr lang="az-Latn-A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cədvəl (cədvəllər) </a:t>
            </a:r>
            <a:r>
              <a:rPr lang="az-Latn-A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istifadə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lvl="1" algn="l">
              <a:lnSpc>
                <a:spcPct val="100000"/>
              </a:lnSpc>
              <a:spcBef>
                <a:spcPts val="480"/>
              </a:spcBef>
              <a:buClr>
                <a:schemeClr val="dk1"/>
              </a:buClr>
              <a:buSzPct val="100000"/>
            </a:pPr>
            <a:r>
              <a:rPr lang="az-Latn-A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oluna bilər</a:t>
            </a:r>
            <a:endParaRPr lang="az-Latn-AZ" sz="1800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285750" indent="-285750" algn="l">
              <a:lnSpc>
                <a:spcPct val="10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Calibri" panose="020F0502020204030204" pitchFamily="34" charset="0"/>
              <a:buChar char="−"/>
            </a:pP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Mövzunu tam əhatə etmək üçün birdən çox </a:t>
            </a:r>
            <a:r>
              <a:rPr lang="az-Latn-AZ" sz="18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slayd istifadə </a:t>
            </a: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oluna bilər</a:t>
            </a:r>
          </a:p>
          <a:p>
            <a:pPr marL="742950" lvl="1" indent="-285750" algn="l">
              <a:lnSpc>
                <a:spcPct val="100000"/>
              </a:lnSpc>
              <a:spcBef>
                <a:spcPts val="48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az-Latn-AZ" sz="1800" dirty="0" smtClean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342900" indent="-342900" algn="l">
              <a:lnSpc>
                <a:spcPct val="100000"/>
              </a:lnSpc>
              <a:spcBef>
                <a:spcPts val="48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az-Latn-AZ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7076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 smtClean="0"/>
              <a:t>Komandanın loqosu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/>
              <a:t>Təqdimatçı: Ad Soyad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7244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/>
              <a:t>CanSat 2018: Komanda adı və İD</a:t>
            </a:r>
            <a:endParaRPr lang="en-US" sz="1400" dirty="0"/>
          </a:p>
        </p:txBody>
      </p:sp>
      <p:sp>
        <p:nvSpPr>
          <p:cNvPr id="13" name="Shape 173"/>
          <p:cNvSpPr txBox="1">
            <a:spLocks/>
          </p:cNvSpPr>
          <p:nvPr/>
        </p:nvSpPr>
        <p:spPr>
          <a:xfrm>
            <a:off x="2184400" y="2492898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3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Arial"/>
              <a:buNone/>
              <a:tabLst/>
              <a:defRPr/>
            </a:pPr>
            <a:r>
              <a:rPr lang="az-Latn-AZ" kern="0" dirty="0" smtClean="0">
                <a:solidFill>
                  <a:srgbClr val="333399"/>
                </a:solidFill>
              </a:rPr>
              <a:t>Elektronika alt sistemi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583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 smtClean="0">
                <a:solidFill>
                  <a:prstClr val="black"/>
                </a:solidFill>
              </a:rPr>
              <a:t>Komandanın loqosu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solidFill>
                  <a:prstClr val="black"/>
                </a:solidFill>
              </a:rPr>
              <a:t>Təqdimatçı: Ad Soyad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solidFill>
                  <a:prstClr val="black"/>
                </a:solidFill>
              </a:rPr>
              <a:t>CanSat 2018: Komanda adı və İD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2" name="Shape 173"/>
          <p:cNvSpPr txBox="1">
            <a:spLocks/>
          </p:cNvSpPr>
          <p:nvPr/>
        </p:nvSpPr>
        <p:spPr>
          <a:xfrm>
            <a:off x="2184399" y="2205031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3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333399"/>
              </a:buClr>
              <a:buSzPct val="25000"/>
              <a:defRPr/>
            </a:pPr>
            <a:r>
              <a:rPr lang="az-Latn-AZ" kern="0" dirty="0" smtClean="0">
                <a:solidFill>
                  <a:srgbClr val="333399"/>
                </a:solidFill>
              </a:rPr>
              <a:t>Sensorlar bölməsi</a:t>
            </a:r>
          </a:p>
        </p:txBody>
      </p:sp>
      <p:sp>
        <p:nvSpPr>
          <p:cNvPr id="13" name="Shape 174"/>
          <p:cNvSpPr txBox="1">
            <a:spLocks/>
          </p:cNvSpPr>
          <p:nvPr/>
        </p:nvSpPr>
        <p:spPr>
          <a:xfrm>
            <a:off x="2870199" y="3835385"/>
            <a:ext cx="6400799" cy="129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19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Bef>
                <a:spcPts val="0"/>
              </a:spcBef>
              <a:buClr>
                <a:srgbClr val="000000"/>
              </a:buClr>
              <a:buSzPct val="25000"/>
              <a:defRPr/>
            </a:pPr>
            <a:r>
              <a:rPr lang="az-Latn-AZ" kern="0" dirty="0" smtClean="0">
                <a:solidFill>
                  <a:srgbClr val="000000"/>
                </a:solidFill>
              </a:rPr>
              <a:t>Təqdimatçının Adı, Soyadı</a:t>
            </a:r>
            <a:endParaRPr lang="en-US" kern="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8392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 smtClean="0"/>
              <a:t>Komandanın loqosu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Təqdimatçı: Ad Soyad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399" y="6311899"/>
            <a:ext cx="2859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CanSat 2018: Komanda adı və İD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173"/>
          <p:cNvSpPr txBox="1">
            <a:spLocks/>
          </p:cNvSpPr>
          <p:nvPr/>
        </p:nvSpPr>
        <p:spPr>
          <a:xfrm>
            <a:off x="1828800" y="259559"/>
            <a:ext cx="5892800" cy="6524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3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Arial"/>
              <a:buNone/>
              <a:tabLst/>
              <a:defRPr/>
            </a:pPr>
            <a:r>
              <a:rPr lang="az-Latn-AZ" sz="2400" kern="0" dirty="0" smtClean="0">
                <a:solidFill>
                  <a:srgbClr val="333399"/>
                </a:solidFill>
              </a:rPr>
              <a:t>Elektrik dövrənin ümumi quruluşu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3700" y="1422400"/>
            <a:ext cx="1135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dirty="0" smtClean="0"/>
              <a:t>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Bu bölmədə elektron hissələrin qoşulma qaydası blok diaqram şəklində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göstərilməli</a:t>
            </a:r>
            <a:endParaRPr lang="az-Latn-A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Seçiləcək sensorları hər biri ayrı slaydda olmaq şərti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ilə,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bir neçə sensoru müqayisə etmək və seçiləcək </a:t>
            </a:r>
            <a:r>
              <a:rPr lang="az-Latn-AZ" noProof="1" smtClean="0">
                <a:latin typeface="Arial" panose="020B0604020202020204" pitchFamily="34" charset="0"/>
                <a:cs typeface="Arial" panose="020B0604020202020204" pitchFamily="34" charset="0"/>
              </a:rPr>
              <a:t>sensoru əsaslandırmalı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Cədvəldə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hər bir sensorun texniki göstəriciləri: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həssaslıq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aralığı, enerji sərfiyyatı, dözümlülüyü və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qiyməti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kimi xüsusiyyətləri nəzərə alınaraq müqayisə </a:t>
            </a:r>
            <a:r>
              <a:rPr lang="az-Latn-AZ" noProof="1" smtClean="0">
                <a:latin typeface="Arial" panose="020B0604020202020204" pitchFamily="34" charset="0"/>
                <a:cs typeface="Arial" panose="020B0604020202020204" pitchFamily="34" charset="0"/>
              </a:rPr>
              <a:t>olunmalıdır</a:t>
            </a:r>
            <a:endParaRPr lang="az-Latn-AZ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513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 smtClean="0"/>
              <a:t>Komandanın loqosu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Təqdimatçı: Ad Soyad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399" y="6311899"/>
            <a:ext cx="2859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CanSat 2018: Komanda adı və İD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173"/>
          <p:cNvSpPr txBox="1">
            <a:spLocks/>
          </p:cNvSpPr>
          <p:nvPr/>
        </p:nvSpPr>
        <p:spPr>
          <a:xfrm>
            <a:off x="1280584" y="244479"/>
            <a:ext cx="8369300" cy="6524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3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Arial"/>
              <a:buNone/>
              <a:tabLst/>
              <a:defRPr/>
            </a:pPr>
            <a:r>
              <a:rPr lang="az-Latn-AZ" sz="2400" kern="0" dirty="0" smtClean="0">
                <a:solidFill>
                  <a:srgbClr val="333399"/>
                </a:solidFill>
              </a:rPr>
              <a:t>Mikrokontrollerin seçilməsi və əsaslandırılması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3700" y="1498600"/>
            <a:ext cx="1145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İstifadə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olunacaq mikrokontroller haqqında geniş məlumat verilməli və seçilmə səbəbləri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noProof="1">
                <a:latin typeface="Arial" panose="020B0604020202020204" pitchFamily="34" charset="0"/>
                <a:cs typeface="Arial" panose="020B0604020202020204" pitchFamily="34" charset="0"/>
              </a:rPr>
              <a:t>ə</a:t>
            </a:r>
            <a:r>
              <a:rPr lang="az-Latn-AZ" noProof="1" smtClean="0">
                <a:latin typeface="Arial" panose="020B0604020202020204" pitchFamily="34" charset="0"/>
                <a:cs typeface="Arial" panose="020B0604020202020204" pitchFamily="34" charset="0"/>
              </a:rPr>
              <a:t>saslandırılmalıdır</a:t>
            </a:r>
            <a:endParaRPr lang="en-US" noProof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z-Latn-AZ" noProof="1"/>
          </a:p>
        </p:txBody>
      </p:sp>
      <p:sp>
        <p:nvSpPr>
          <p:cNvPr id="3" name="TextBox 2"/>
          <p:cNvSpPr txBox="1"/>
          <p:nvPr/>
        </p:nvSpPr>
        <p:spPr>
          <a:xfrm>
            <a:off x="393700" y="2281240"/>
            <a:ext cx="10134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Mikrokontroller seçilərkən aşağıdakı meyarlar üzrə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qiymətləndirilməlidir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az-Latn-A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z-Latn-A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Yaddaş </a:t>
            </a:r>
            <a:endParaRPr lang="az-Latn-A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İ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şçi tezliyi </a:t>
            </a:r>
            <a:endParaRPr lang="az-Latn-A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nerji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sərfiyyatı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iriş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və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çıxış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interfeysinin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optimallığı</a:t>
            </a:r>
            <a:endParaRPr lang="az-Latn-A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Qiyməti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5606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 smtClean="0"/>
              <a:t>Komandanın loqosu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Təqdimatçı: Ad Soyad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399" y="6311899"/>
            <a:ext cx="30082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CanSat 2018: Komanda adı və İD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173"/>
          <p:cNvSpPr txBox="1">
            <a:spLocks/>
          </p:cNvSpPr>
          <p:nvPr/>
        </p:nvSpPr>
        <p:spPr>
          <a:xfrm>
            <a:off x="1828800" y="259559"/>
            <a:ext cx="8369300" cy="6524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3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Arial"/>
              <a:buNone/>
              <a:tabLst/>
              <a:defRPr/>
            </a:pPr>
            <a:r>
              <a:rPr lang="az-Latn-AZ" sz="2400" kern="0" dirty="0" smtClean="0">
                <a:solidFill>
                  <a:srgbClr val="333399"/>
                </a:solidFill>
              </a:rPr>
              <a:t>Hündürlük sensorunun seçilməsi və əsaslandırılması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3700" y="1498600"/>
            <a:ext cx="1145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övcud olan hündürlük sensorlarını müqayisə etməli və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qarşıya qoyulan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şərtlərə uyğun gələn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sensor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əsaslandırılmalıdır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8000" y="2184400"/>
            <a:ext cx="10134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Hündürlük sensoru seçilərkən aşağıdakı meyarlar üzrə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qiymətləndirilməlidir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az-Latn-A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Ölçmə aralığı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Enerji sərfiyyatı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Ölçüsü və çəkisi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Qiyməti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6425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 smtClean="0"/>
              <a:t>Komandanın loqosu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Təqdimatçı: Ad Soyad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399" y="6311899"/>
            <a:ext cx="28492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CanSat 2018: Komanda adı və İD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173"/>
          <p:cNvSpPr txBox="1">
            <a:spLocks/>
          </p:cNvSpPr>
          <p:nvPr/>
        </p:nvSpPr>
        <p:spPr>
          <a:xfrm>
            <a:off x="1506538" y="325438"/>
            <a:ext cx="8369300" cy="6524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3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Arial"/>
              <a:buNone/>
              <a:tabLst/>
              <a:defRPr/>
            </a:pPr>
            <a:r>
              <a:rPr lang="en-US" sz="2400" kern="0" dirty="0" smtClean="0">
                <a:solidFill>
                  <a:srgbClr val="333399"/>
                </a:solidFill>
              </a:rPr>
              <a:t>T</a:t>
            </a:r>
            <a:r>
              <a:rPr lang="az-Latn-AZ" sz="2400" kern="0" dirty="0" smtClean="0">
                <a:solidFill>
                  <a:srgbClr val="333399"/>
                </a:solidFill>
              </a:rPr>
              <a:t>əzyiq sensorunun seçilməsi və əsaslandırılması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3700" y="1498600"/>
            <a:ext cx="1145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övcud olan təzyiq sensorlarını müqayisə etməli və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qarşıya qoyulan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şərtlərə uyğun gələn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sensor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əsaslandırılmalıdır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8000" y="2184400"/>
            <a:ext cx="10134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Təzyiq sensoru seçilərkən aşağıdakı meyarlar üzrə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qiymətləndirilməlidir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az-Latn-A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z-Latn-A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dirty="0">
                <a:latin typeface="Arial" panose="020B0604020202020204" pitchFamily="34" charset="0"/>
                <a:cs typeface="Arial" panose="020B0604020202020204" pitchFamily="34" charset="0"/>
              </a:rPr>
              <a:t>Ölçmə aralığı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Enerji sərfiyyatı  </a:t>
            </a:r>
            <a:endParaRPr lang="az-Latn-A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dirty="0">
                <a:latin typeface="Arial" panose="020B0604020202020204" pitchFamily="34" charset="0"/>
                <a:cs typeface="Arial" panose="020B0604020202020204" pitchFamily="34" charset="0"/>
              </a:rPr>
              <a:t>Ölçüsü və çəkisi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dirty="0">
                <a:latin typeface="Arial" panose="020B0604020202020204" pitchFamily="34" charset="0"/>
                <a:cs typeface="Arial" panose="020B0604020202020204" pitchFamily="34" charset="0"/>
              </a:rPr>
              <a:t>Qiyməti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6387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 smtClean="0"/>
              <a:t>Komandanın loqosu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Təqdimatçı: Ad Soyad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6311899"/>
            <a:ext cx="29088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CanSat 2018: Komanda adı və İD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173"/>
          <p:cNvSpPr txBox="1">
            <a:spLocks/>
          </p:cNvSpPr>
          <p:nvPr/>
        </p:nvSpPr>
        <p:spPr>
          <a:xfrm>
            <a:off x="1828800" y="259559"/>
            <a:ext cx="8369300" cy="6524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3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Arial"/>
              <a:buNone/>
              <a:tabLst/>
              <a:defRPr/>
            </a:pPr>
            <a:r>
              <a:rPr lang="en-US" sz="2400" kern="0" dirty="0" smtClean="0">
                <a:solidFill>
                  <a:srgbClr val="333399"/>
                </a:solidFill>
              </a:rPr>
              <a:t>T</a:t>
            </a:r>
            <a:r>
              <a:rPr lang="az-Latn-AZ" sz="2400" kern="0" dirty="0" smtClean="0">
                <a:solidFill>
                  <a:srgbClr val="333399"/>
                </a:solidFill>
              </a:rPr>
              <a:t>emperatur sensorunun seçilməsi və əsaslandırılması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3700" y="1498600"/>
            <a:ext cx="1145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övcud olan temperatur sensorlarını müqayisə etməli və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qar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şıya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 qoyulan şərtlərə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uyğun gələn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sensor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əsaslandırılmalıdır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3700" y="2387421"/>
            <a:ext cx="10134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Temperatur sensoru seçilərkən aşağıdakı meyarlar üzrə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qiymətləndirilməlidir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az-Latn-A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z-Latn-A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dirty="0">
                <a:latin typeface="Arial" panose="020B0604020202020204" pitchFamily="34" charset="0"/>
                <a:cs typeface="Arial" panose="020B0604020202020204" pitchFamily="34" charset="0"/>
              </a:rPr>
              <a:t>Ölçmə aralığı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Enerji sərfiyyatı  </a:t>
            </a:r>
            <a:endParaRPr lang="az-Latn-A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dirty="0">
                <a:latin typeface="Arial" panose="020B0604020202020204" pitchFamily="34" charset="0"/>
                <a:cs typeface="Arial" panose="020B0604020202020204" pitchFamily="34" charset="0"/>
              </a:rPr>
              <a:t>Ölçüsü və çəkisi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dirty="0">
                <a:latin typeface="Arial" panose="020B0604020202020204" pitchFamily="34" charset="0"/>
                <a:cs typeface="Arial" panose="020B0604020202020204" pitchFamily="34" charset="0"/>
              </a:rPr>
              <a:t>Qiyməti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441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3699" y="88900"/>
            <a:ext cx="1523235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Komandanın loqosu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Təqdimatçı: Ad Soyad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6311899"/>
            <a:ext cx="2943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CanSat 2018: Komanda adı və İD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153"/>
          <p:cNvSpPr txBox="1">
            <a:spLocks/>
          </p:cNvSpPr>
          <p:nvPr/>
        </p:nvSpPr>
        <p:spPr>
          <a:xfrm>
            <a:off x="1828800" y="158751"/>
            <a:ext cx="5943598" cy="83819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Arial"/>
              <a:buNone/>
              <a:tabLst/>
              <a:defRPr/>
            </a:pPr>
            <a:r>
              <a:rPr kumimoji="0" lang="az-Latn-A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Komanda strukturu haqqında məlumat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67556" y="1962150"/>
            <a:ext cx="1984649" cy="1106427"/>
          </a:xfrm>
          <a:prstGeom prst="rect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z-Latn-AZ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Komandanın </a:t>
            </a:r>
            <a:r>
              <a:rPr kumimoji="0" lang="az-Latn-AZ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kapitanı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z-Latn-AZ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haqqında məlumat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Ad ,Soyad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Oxudu</a:t>
            </a:r>
            <a:r>
              <a:rPr kumimoji="0" lang="az-Latn-AZ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ğ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u kurs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78138" y="3726185"/>
            <a:ext cx="1595633" cy="2122165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z-Latn-AZ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Mexanika</a:t>
            </a:r>
            <a:r>
              <a:rPr kumimoji="0" lang="az-Latn-AZ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 </a:t>
            </a:r>
            <a:r>
              <a:rPr kumimoji="0" lang="az-Latn-AZ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yarım</a:t>
            </a:r>
            <a:r>
              <a:rPr kumimoji="0" lang="az-Latn-AZ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 </a:t>
            </a:r>
            <a:r>
              <a:rPr kumimoji="0" lang="az-Latn-AZ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qrupu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z-Latn-AZ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  <a:p>
            <a:pPr algn="ctr">
              <a:defRPr/>
            </a:pPr>
            <a:r>
              <a:rPr lang="az-Latn-AZ" sz="1400" kern="0" dirty="0">
                <a:solidFill>
                  <a:srgbClr val="000000"/>
                </a:solidFill>
                <a:latin typeface="Arial"/>
                <a:sym typeface="Arial"/>
              </a:rPr>
              <a:t>Komanda üzvləri haqqında məlumat</a:t>
            </a:r>
            <a:endParaRPr lang="en-US" sz="1400" kern="0" dirty="0">
              <a:solidFill>
                <a:srgbClr val="000000"/>
              </a:solidFill>
              <a:latin typeface="Arial"/>
              <a:sym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772398" y="1956656"/>
            <a:ext cx="1933550" cy="1265311"/>
          </a:xfrm>
          <a:prstGeom prst="roundRect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z-Latn-AZ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Təhsil müəssisəsi tərəfindən təyin olunan nümayəndə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z-Latn-AZ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Ad/Soyad/Vəzifə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102948" y="3730679"/>
            <a:ext cx="1595633" cy="2117671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z-Latn-AZ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Elektronika yarım qrupu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z-Latn-AZ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  <a:p>
            <a:pPr algn="ctr">
              <a:defRPr/>
            </a:pPr>
            <a:r>
              <a:rPr lang="az-Latn-AZ" sz="1400" kern="0" dirty="0">
                <a:solidFill>
                  <a:srgbClr val="000000"/>
                </a:solidFill>
                <a:latin typeface="Arial"/>
                <a:sym typeface="Arial"/>
              </a:rPr>
              <a:t>Komanda üzvləri haqqında məlumat</a:t>
            </a:r>
            <a:endParaRPr lang="en-US" sz="1400" kern="0" dirty="0">
              <a:solidFill>
                <a:srgbClr val="000000"/>
              </a:solidFill>
              <a:latin typeface="Arial"/>
              <a:sym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932449" y="3726185"/>
            <a:ext cx="1595633" cy="2122165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z-Latn-AZ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Proqramlaşdırma yarım qrupu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z-Latn-AZ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  <a:p>
            <a:pPr algn="ctr">
              <a:defRPr/>
            </a:pPr>
            <a:r>
              <a:rPr lang="az-Latn-AZ" sz="1400" kern="0" dirty="0">
                <a:solidFill>
                  <a:srgbClr val="000000"/>
                </a:solidFill>
                <a:latin typeface="Arial"/>
                <a:sym typeface="Arial"/>
              </a:rPr>
              <a:t>Komanda üzvləri haqqında məlumat</a:t>
            </a:r>
            <a:endParaRPr lang="en-US" sz="1400" kern="0" dirty="0">
              <a:solidFill>
                <a:srgbClr val="000000"/>
              </a:solidFill>
              <a:latin typeface="Arial"/>
              <a:sym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759881" y="3081277"/>
            <a:ext cx="3293" cy="594945"/>
          </a:xfrm>
          <a:prstGeom prst="straightConnector1">
            <a:avLst/>
          </a:prstGeom>
          <a:noFill/>
          <a:ln w="63500" cap="flat" cmpd="sng" algn="ctr">
            <a:solidFill>
              <a:srgbClr val="0070C0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6" name="Straight Arrow Connector 25"/>
          <p:cNvCxnSpPr/>
          <p:nvPr/>
        </p:nvCxnSpPr>
        <p:spPr>
          <a:xfrm flipH="1">
            <a:off x="6729690" y="2486025"/>
            <a:ext cx="1042708" cy="6304"/>
          </a:xfrm>
          <a:prstGeom prst="straightConnector1">
            <a:avLst/>
          </a:prstGeom>
          <a:noFill/>
          <a:ln w="63500" cap="flat" cmpd="sng" algn="ctr">
            <a:solidFill>
              <a:srgbClr val="0070C0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7" name="Straight Connector 26"/>
          <p:cNvCxnSpPr>
            <a:stCxn id="20" idx="3"/>
            <a:endCxn id="18" idx="1"/>
          </p:cNvCxnSpPr>
          <p:nvPr/>
        </p:nvCxnSpPr>
        <p:spPr>
          <a:xfrm flipV="1">
            <a:off x="3698581" y="4787268"/>
            <a:ext cx="1279557" cy="2247"/>
          </a:xfrm>
          <a:prstGeom prst="line">
            <a:avLst/>
          </a:prstGeom>
          <a:noFill/>
          <a:ln w="63500" cap="flat" cmpd="sng" algn="ctr">
            <a:solidFill>
              <a:srgbClr val="0070C0"/>
            </a:solidFill>
            <a:prstDash val="solid"/>
          </a:ln>
          <a:effectLst/>
        </p:spPr>
      </p:cxnSp>
      <p:cxnSp>
        <p:nvCxnSpPr>
          <p:cNvPr id="28" name="Straight Connector 27"/>
          <p:cNvCxnSpPr>
            <a:stCxn id="18" idx="3"/>
            <a:endCxn id="21" idx="1"/>
          </p:cNvCxnSpPr>
          <p:nvPr/>
        </p:nvCxnSpPr>
        <p:spPr>
          <a:xfrm>
            <a:off x="6573771" y="4787268"/>
            <a:ext cx="1358678" cy="0"/>
          </a:xfrm>
          <a:prstGeom prst="line">
            <a:avLst/>
          </a:prstGeom>
          <a:noFill/>
          <a:ln w="73025" cap="flat" cmpd="sng" algn="ctr">
            <a:solidFill>
              <a:srgbClr val="0070C0"/>
            </a:solidFill>
            <a:prstDash val="solid"/>
          </a:ln>
          <a:effectLst/>
        </p:spPr>
      </p:cxnSp>
      <p:sp>
        <p:nvSpPr>
          <p:cNvPr id="2" name="Rectangle 1"/>
          <p:cNvSpPr/>
          <p:nvPr/>
        </p:nvSpPr>
        <p:spPr>
          <a:xfrm>
            <a:off x="368036" y="1294089"/>
            <a:ext cx="8725163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az-Latn-AZ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Komanda strukturu aşağıda göstərilən </a:t>
            </a:r>
            <a:r>
              <a:rPr lang="en-US" b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sxem</a:t>
            </a:r>
            <a:r>
              <a:rPr lang="az-Latn-AZ" b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ə uyğun hazırlanmalıdır.</a:t>
            </a:r>
            <a:endParaRPr lang="en-US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2224623" y="2068858"/>
            <a:ext cx="1269602" cy="884994"/>
          </a:xfrm>
          <a:prstGeom prst="roundRect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z-Latn-AZ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Mentor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4111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 smtClean="0"/>
              <a:t>Komandanın loqosu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Təqdimatçı: Ad Soyad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399" y="6311899"/>
            <a:ext cx="28492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CanSat 2018: Komanda adı və İD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173"/>
          <p:cNvSpPr txBox="1">
            <a:spLocks/>
          </p:cNvSpPr>
          <p:nvPr/>
        </p:nvSpPr>
        <p:spPr>
          <a:xfrm>
            <a:off x="1828800" y="259559"/>
            <a:ext cx="8369300" cy="6524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3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Arial"/>
              <a:buNone/>
              <a:tabLst/>
              <a:defRPr/>
            </a:pPr>
            <a:r>
              <a:rPr lang="az-Latn-AZ" sz="2400" kern="0" dirty="0" smtClean="0">
                <a:solidFill>
                  <a:srgbClr val="333399"/>
                </a:solidFill>
              </a:rPr>
              <a:t>GPS qəbuledicinin seçilməsi və əsaslandırılması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3700" y="1498600"/>
            <a:ext cx="1145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övcud olan GPS qəbuledici müqayisə etməli və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qar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şıya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 qoyulan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şərtlərə uyğun gələn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sensor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əsaslandırılmalıdır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3700" y="2160020"/>
            <a:ext cx="10134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dirty="0">
                <a:latin typeface="Arial" panose="020B0604020202020204" pitchFamily="34" charset="0"/>
                <a:cs typeface="Arial" panose="020B0604020202020204" pitchFamily="34" charset="0"/>
              </a:rPr>
              <a:t>GPS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qəbuledici seçilərkən aşağıdakı meyarlar üzrə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qiymətləndirilməlidir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az-Latn-A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z-Latn-A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Mövqe təyin etmə dəqiqliyi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İ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şçi tezliyi</a:t>
            </a:r>
            <a:endParaRPr lang="az-Latn-A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nerji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sərfiyyatı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iriş və çıxış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interfeysinin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optimallığı</a:t>
            </a:r>
            <a:endParaRPr lang="az-Latn-A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Qiyməti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8950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 smtClean="0"/>
              <a:t>Komandanın loqosu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Təqdimatçı: Ad Soyad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6311899"/>
            <a:ext cx="2888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CanSat 2018: Komanda adı və İD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173"/>
          <p:cNvSpPr txBox="1">
            <a:spLocks/>
          </p:cNvSpPr>
          <p:nvPr/>
        </p:nvSpPr>
        <p:spPr>
          <a:xfrm>
            <a:off x="1828800" y="259559"/>
            <a:ext cx="8369300" cy="6524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3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Arial"/>
              <a:buNone/>
              <a:tabLst/>
              <a:defRPr/>
            </a:pPr>
            <a:r>
              <a:rPr lang="az-Latn-AZ" sz="2400" kern="0" dirty="0" smtClean="0">
                <a:solidFill>
                  <a:srgbClr val="333399"/>
                </a:solidFill>
              </a:rPr>
              <a:t>Kamera modulunun seçilməsi və əsaslandırılması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3700" y="1498600"/>
            <a:ext cx="1145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övcud olan Kamera modullarını müqayisə etməli və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qarşıya qoyulan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şərtlərə uyğun gələn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sensor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əsaslandırılmalıdır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3700" y="2160020"/>
            <a:ext cx="10134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Kamera modulu seçilərkən aşağıdakı meyarlar üzrə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qiymətləndirilməlidir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az-Latn-A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z-Latn-A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Ayırdetmə həssaslığı (piksel)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Ölçüsü və çəkisi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Enerji sərfiyyatı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Giriş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v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ə çıxış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interfeysinin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optimallığı</a:t>
            </a:r>
            <a:endParaRPr lang="az-Latn-A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Yaddaş qurğusunun növü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Qiyməti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967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 smtClean="0"/>
              <a:t>Komandanın loqosu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Təqdimatçı: Ad Soyad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6311899"/>
            <a:ext cx="2869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CanSat 2018: Komanda adı və İD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173"/>
          <p:cNvSpPr txBox="1">
            <a:spLocks/>
          </p:cNvSpPr>
          <p:nvPr/>
        </p:nvSpPr>
        <p:spPr>
          <a:xfrm>
            <a:off x="1828800" y="259559"/>
            <a:ext cx="8369300" cy="6524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3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Arial"/>
              <a:buNone/>
              <a:tabLst/>
              <a:defRPr/>
            </a:pPr>
            <a:r>
              <a:rPr lang="az-Latn-AZ" sz="2400" kern="0" dirty="0" smtClean="0">
                <a:solidFill>
                  <a:srgbClr val="333399"/>
                </a:solidFill>
              </a:rPr>
              <a:t>Gərginlik sensorunun seçilməsi və əsaslandırılması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3700" y="1498600"/>
            <a:ext cx="1145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övcud olan Gərginlik sensorunu müqayisə etməli və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qarşıya qoyulan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şərtlərə uyğun gələn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sensor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noProof="1" smtClean="0">
                <a:latin typeface="Arial" panose="020B0604020202020204" pitchFamily="34" charset="0"/>
                <a:cs typeface="Arial" panose="020B0604020202020204" pitchFamily="34" charset="0"/>
              </a:rPr>
              <a:t>əsaslandırılmalıdır</a:t>
            </a:r>
            <a:endParaRPr lang="az-Latn-AZ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3700" y="2387421"/>
            <a:ext cx="10134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Gərginlik sensoru seçilərkən aşağıdakı meyarlar üzrə qiymətləndirilməlidir.</a:t>
            </a:r>
          </a:p>
          <a:p>
            <a:endParaRPr lang="az-Latn-A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dirty="0">
                <a:latin typeface="Arial" panose="020B0604020202020204" pitchFamily="34" charset="0"/>
                <a:cs typeface="Arial" panose="020B0604020202020204" pitchFamily="34" charset="0"/>
              </a:rPr>
              <a:t>Ölçmə aralığı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Enerji sərfiyyatı  </a:t>
            </a:r>
            <a:endParaRPr lang="az-Latn-A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dirty="0">
                <a:latin typeface="Arial" panose="020B0604020202020204" pitchFamily="34" charset="0"/>
                <a:cs typeface="Arial" panose="020B0604020202020204" pitchFamily="34" charset="0"/>
              </a:rPr>
              <a:t>Ölçüsü və çəkisi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dirty="0">
                <a:latin typeface="Arial" panose="020B0604020202020204" pitchFamily="34" charset="0"/>
                <a:cs typeface="Arial" panose="020B0604020202020204" pitchFamily="34" charset="0"/>
              </a:rPr>
              <a:t>Qiyməti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5324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 smtClean="0">
                <a:solidFill>
                  <a:prstClr val="black"/>
                </a:solidFill>
              </a:rPr>
              <a:t>Komandanın loqosu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Təqdimatçı: Ad Soyad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6311899"/>
            <a:ext cx="2869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CanSat 2018: Komanda adı və İD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173"/>
          <p:cNvSpPr txBox="1">
            <a:spLocks/>
          </p:cNvSpPr>
          <p:nvPr/>
        </p:nvSpPr>
        <p:spPr>
          <a:xfrm>
            <a:off x="2184399" y="2205031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3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333399"/>
              </a:buClr>
              <a:buSzPct val="25000"/>
              <a:defRPr/>
            </a:pPr>
            <a:r>
              <a:rPr lang="en-US" kern="0" dirty="0" smtClean="0">
                <a:solidFill>
                  <a:srgbClr val="333399"/>
                </a:solidFill>
              </a:rPr>
              <a:t>Kommunikasiya</a:t>
            </a:r>
            <a:r>
              <a:rPr lang="az-Latn-AZ" kern="0" dirty="0" smtClean="0">
                <a:solidFill>
                  <a:srgbClr val="333399"/>
                </a:solidFill>
              </a:rPr>
              <a:t> və </a:t>
            </a:r>
            <a:r>
              <a:rPr lang="az-Latn-AZ" kern="0" dirty="0">
                <a:solidFill>
                  <a:srgbClr val="333399"/>
                </a:solidFill>
              </a:rPr>
              <a:t>V</a:t>
            </a:r>
            <a:r>
              <a:rPr lang="az-Latn-AZ" kern="0" dirty="0" smtClean="0">
                <a:solidFill>
                  <a:srgbClr val="333399"/>
                </a:solidFill>
              </a:rPr>
              <a:t>erilənlərin</a:t>
            </a:r>
            <a:r>
              <a:rPr lang="az-Latn-AZ" kern="0" dirty="0" smtClean="0">
                <a:solidFill>
                  <a:srgbClr val="333399"/>
                </a:solidFill>
              </a:rPr>
              <a:t> </a:t>
            </a:r>
            <a:r>
              <a:rPr lang="az-Latn-AZ" kern="0" dirty="0">
                <a:solidFill>
                  <a:srgbClr val="333399"/>
                </a:solidFill>
              </a:rPr>
              <a:t>İ</a:t>
            </a:r>
            <a:r>
              <a:rPr lang="az-Latn-AZ" kern="0" dirty="0" smtClean="0">
                <a:solidFill>
                  <a:srgbClr val="333399"/>
                </a:solidFill>
              </a:rPr>
              <a:t>darəedilməsi</a:t>
            </a:r>
            <a:r>
              <a:rPr lang="az-Latn-AZ" kern="0" dirty="0" smtClean="0">
                <a:solidFill>
                  <a:srgbClr val="333399"/>
                </a:solidFill>
              </a:rPr>
              <a:t> </a:t>
            </a:r>
            <a:r>
              <a:rPr lang="az-Latn-AZ" kern="0" dirty="0" smtClean="0">
                <a:solidFill>
                  <a:srgbClr val="333399"/>
                </a:solidFill>
              </a:rPr>
              <a:t>(KVİ) bölməsi</a:t>
            </a:r>
          </a:p>
        </p:txBody>
      </p:sp>
      <p:sp>
        <p:nvSpPr>
          <p:cNvPr id="13" name="Shape 174"/>
          <p:cNvSpPr txBox="1">
            <a:spLocks/>
          </p:cNvSpPr>
          <p:nvPr/>
        </p:nvSpPr>
        <p:spPr>
          <a:xfrm>
            <a:off x="2870199" y="3835385"/>
            <a:ext cx="6400799" cy="129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19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Bef>
                <a:spcPts val="0"/>
              </a:spcBef>
              <a:buClr>
                <a:srgbClr val="000000"/>
              </a:buClr>
              <a:buSzPct val="25000"/>
              <a:defRPr/>
            </a:pPr>
            <a:r>
              <a:rPr lang="az-Latn-AZ" kern="0" dirty="0" smtClean="0">
                <a:solidFill>
                  <a:srgbClr val="000000"/>
                </a:solidFill>
              </a:rPr>
              <a:t>Təqdimatçının Adı, Soyadı</a:t>
            </a:r>
            <a:endParaRPr lang="en-US" kern="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6426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 smtClean="0">
                <a:solidFill>
                  <a:prstClr val="black"/>
                </a:solidFill>
              </a:rPr>
              <a:t>Komandanın loqosu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Təqdimatçı: Ad Soyad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6311899"/>
            <a:ext cx="30678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CanSat 2018: Komanda adı və İD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530"/>
          <p:cNvSpPr txBox="1">
            <a:spLocks/>
          </p:cNvSpPr>
          <p:nvPr/>
        </p:nvSpPr>
        <p:spPr>
          <a:xfrm>
            <a:off x="393700" y="1206500"/>
            <a:ext cx="11353800" cy="494030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spcBef>
                <a:spcPts val="0"/>
              </a:spcBef>
              <a:buClr>
                <a:prstClr val="black"/>
              </a:buClr>
              <a:buSzPts val="2400"/>
              <a:buFont typeface="Arial"/>
              <a:buChar char="•"/>
            </a:pPr>
            <a:r>
              <a:rPr lang="az-Latn-AZ" b="1" dirty="0" smtClean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KVİ altsisteminə ümumi baxış üçün minimum 1 slayd</a:t>
            </a:r>
            <a:endParaRPr lang="en-US" b="1" dirty="0" smtClean="0">
              <a:solidFill>
                <a:prstClr val="black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>
              <a:lnSpc>
                <a:spcPct val="150000"/>
              </a:lnSpc>
              <a:spcBef>
                <a:spcPts val="480"/>
              </a:spcBef>
              <a:buClr>
                <a:prstClr val="black"/>
              </a:buClr>
              <a:buSzPts val="2400"/>
              <a:buFont typeface="Arial"/>
              <a:buChar char="–"/>
            </a:pPr>
            <a:r>
              <a:rPr lang="az-Latn-AZ" sz="2400" dirty="0" smtClean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Altsistemin komponentlərinin ümumi təsviri (izahların əlavə edilməsi üstünlükdür</a:t>
            </a:r>
            <a:r>
              <a:rPr lang="en-US" sz="2400" dirty="0" smtClean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lang="az-Latn-AZ" sz="2400" dirty="0" smtClean="0">
              <a:solidFill>
                <a:prstClr val="black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algn="l">
              <a:lnSpc>
                <a:spcPct val="100000"/>
              </a:lnSpc>
              <a:spcBef>
                <a:spcPts val="480"/>
              </a:spcBef>
              <a:buClr>
                <a:prstClr val="black"/>
              </a:buClr>
              <a:buSzPts val="2400"/>
            </a:pPr>
            <a:endParaRPr lang="en-US" sz="2400" dirty="0" smtClean="0">
              <a:solidFill>
                <a:prstClr val="black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>
              <a:lnSpc>
                <a:spcPct val="100000"/>
              </a:lnSpc>
              <a:spcBef>
                <a:spcPts val="480"/>
              </a:spcBef>
              <a:buClr>
                <a:prstClr val="black"/>
              </a:buClr>
              <a:buFont typeface="Arial"/>
              <a:buNone/>
            </a:pPr>
            <a:endParaRPr lang="en-US" sz="2400" dirty="0">
              <a:solidFill>
                <a:prstClr val="black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529"/>
          <p:cNvSpPr txBox="1">
            <a:spLocks/>
          </p:cNvSpPr>
          <p:nvPr/>
        </p:nvSpPr>
        <p:spPr>
          <a:xfrm>
            <a:off x="1828800" y="158750"/>
            <a:ext cx="8176437" cy="838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333399"/>
              </a:buClr>
            </a:pPr>
            <a:r>
              <a:rPr lang="az-Latn-AZ" kern="0" dirty="0" smtClean="0">
                <a:solidFill>
                  <a:srgbClr val="333399"/>
                </a:solidFill>
              </a:rPr>
              <a:t>  </a:t>
            </a:r>
            <a:r>
              <a:rPr lang="az-Latn-AZ" kern="0" dirty="0" smtClean="0">
                <a:solidFill>
                  <a:srgbClr val="333399"/>
                </a:solidFill>
              </a:rPr>
              <a:t>KVİ-nə </a:t>
            </a:r>
            <a:r>
              <a:rPr lang="az-Latn-AZ" kern="0" dirty="0" smtClean="0">
                <a:solidFill>
                  <a:srgbClr val="333399"/>
                </a:solidFill>
              </a:rPr>
              <a:t>ümumi baxış</a:t>
            </a:r>
            <a:endParaRPr lang="en-US" kern="0" dirty="0">
              <a:solidFill>
                <a:srgbClr val="333399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0088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 smtClean="0">
                <a:solidFill>
                  <a:prstClr val="black"/>
                </a:solidFill>
              </a:rPr>
              <a:t>Komandanın loqosu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Təqdimatçı: Ad Soyad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6311899"/>
            <a:ext cx="29088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CanSat 2018: Komanda adı və İD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539"/>
          <p:cNvSpPr txBox="1">
            <a:spLocks/>
          </p:cNvSpPr>
          <p:nvPr/>
        </p:nvSpPr>
        <p:spPr>
          <a:xfrm>
            <a:off x="1828800" y="164085"/>
            <a:ext cx="8047038" cy="838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333399"/>
              </a:buClr>
            </a:pPr>
            <a:r>
              <a:rPr lang="az-Latn-AZ" kern="0" dirty="0" smtClean="0">
                <a:solidFill>
                  <a:srgbClr val="333399"/>
                </a:solidFill>
              </a:rPr>
              <a:t>  KVİ altsisteminin tələbləri</a:t>
            </a:r>
            <a:endParaRPr lang="en-US" kern="0" dirty="0">
              <a:solidFill>
                <a:srgbClr val="333399"/>
              </a:solidFill>
            </a:endParaRPr>
          </a:p>
        </p:txBody>
      </p:sp>
      <p:sp>
        <p:nvSpPr>
          <p:cNvPr id="13" name="Shape 530"/>
          <p:cNvSpPr txBox="1">
            <a:spLocks/>
          </p:cNvSpPr>
          <p:nvPr/>
        </p:nvSpPr>
        <p:spPr>
          <a:xfrm>
            <a:off x="393700" y="1206500"/>
            <a:ext cx="11353800" cy="494030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spcBef>
                <a:spcPts val="0"/>
              </a:spcBef>
              <a:buClr>
                <a:prstClr val="black"/>
              </a:buClr>
              <a:buSzPts val="2400"/>
              <a:buFont typeface="Arial"/>
              <a:buChar char="•"/>
            </a:pPr>
            <a:r>
              <a:rPr lang="az-Latn-AZ" b="1" dirty="0" smtClean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KVİ altsisteminin tələbləri barəsində qeydlər</a:t>
            </a:r>
          </a:p>
          <a:p>
            <a:pPr marL="914400" lvl="1" indent="-457200" algn="l">
              <a:lnSpc>
                <a:spcPct val="150000"/>
              </a:lnSpc>
              <a:spcBef>
                <a:spcPts val="0"/>
              </a:spcBef>
              <a:buClr>
                <a:prstClr val="black"/>
              </a:buClr>
              <a:buSzPts val="2400"/>
              <a:buFont typeface="Wingdings" panose="05000000000000000000" pitchFamily="2" charset="2"/>
              <a:buChar char="Ø"/>
            </a:pPr>
            <a:r>
              <a:rPr lang="az-Latn-AZ" sz="2400" dirty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Alt-alta qaydada yaxud cədvəllərdən istifadə edərək missiyanın tələblərini necə başa düşüldüyünü təsvir </a:t>
            </a:r>
            <a:r>
              <a:rPr lang="az-Latn-AZ" sz="2400" dirty="0" smtClean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edin</a:t>
            </a:r>
            <a:endParaRPr lang="az-Latn-AZ" sz="2400" dirty="0">
              <a:solidFill>
                <a:prstClr val="black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Clr>
                <a:prstClr val="black"/>
              </a:buClr>
              <a:buSzPts val="2400"/>
              <a:buFont typeface="Arial"/>
              <a:buChar char="•"/>
            </a:pPr>
            <a:r>
              <a:rPr lang="az-Latn-AZ" b="1" dirty="0" smtClean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İstəyə uyğun olaraq təsvir bir neçə hissə şəklində göstərilə bilər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Clr>
                <a:prstClr val="black"/>
              </a:buClr>
              <a:buSzPts val="2400"/>
              <a:buFont typeface="Arial"/>
              <a:buChar char="•"/>
            </a:pPr>
            <a:r>
              <a:rPr lang="az-Latn-AZ" b="1" dirty="0" smtClean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Tələblərin təsvirində məqsəd komandanın bu altsistemə aid olan tələblər haqqında anlayışını münsiflərə ifadə </a:t>
            </a:r>
            <a:r>
              <a:rPr lang="az-Latn-AZ" b="1" dirty="0" smtClean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etməkdir</a:t>
            </a:r>
            <a:endParaRPr lang="az-Latn-AZ" b="1" dirty="0" smtClean="0">
              <a:solidFill>
                <a:prstClr val="black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Clr>
                <a:prstClr val="black"/>
              </a:buClr>
              <a:buSzPts val="2400"/>
              <a:buFont typeface="Arial"/>
              <a:buChar char="•"/>
            </a:pPr>
            <a:r>
              <a:rPr lang="az-Latn-AZ" b="1" dirty="0" smtClean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Aydın şəkildə izah edin: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Clr>
                <a:prstClr val="black"/>
              </a:buClr>
              <a:buSzPts val="2400"/>
              <a:buFont typeface="Wingdings" panose="05000000000000000000" pitchFamily="2" charset="2"/>
              <a:buChar char="Ø"/>
            </a:pPr>
            <a:r>
              <a:rPr lang="az-Latn-AZ" sz="2400" dirty="0" smtClean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Missiyanın hansı tələblərinin bu altsistemə aid olmasını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Clr>
                <a:prstClr val="black"/>
              </a:buClr>
              <a:buSzPts val="2400"/>
              <a:buFont typeface="Wingdings" panose="05000000000000000000" pitchFamily="2" charset="2"/>
              <a:buChar char="Ø"/>
            </a:pPr>
            <a:r>
              <a:rPr lang="az-Latn-AZ" sz="2400" dirty="0" smtClean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Bu sistemə aid ola bilən hər hansı törəmə tələbləri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2079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 smtClean="0">
                <a:solidFill>
                  <a:prstClr val="black"/>
                </a:solidFill>
              </a:rPr>
              <a:t>Komandanın loqosu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Təqdimatçı: Ad Soyad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399" y="6311899"/>
            <a:ext cx="30082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CanSat 2018: Komanda adı və İD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548"/>
          <p:cNvSpPr txBox="1">
            <a:spLocks/>
          </p:cNvSpPr>
          <p:nvPr/>
        </p:nvSpPr>
        <p:spPr>
          <a:xfrm>
            <a:off x="1828800" y="160019"/>
            <a:ext cx="8249055" cy="838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333399"/>
              </a:buClr>
            </a:pPr>
            <a:r>
              <a:rPr lang="az-Latn-AZ" kern="0" dirty="0" smtClean="0">
                <a:solidFill>
                  <a:srgbClr val="333399"/>
                </a:solidFill>
              </a:rPr>
              <a:t>  Prosessor, Yaddaşın Paylanması və ilkin seçimlər</a:t>
            </a:r>
            <a:endParaRPr lang="en-US" kern="0" dirty="0">
              <a:solidFill>
                <a:srgbClr val="333399"/>
              </a:solidFill>
            </a:endParaRPr>
          </a:p>
        </p:txBody>
      </p:sp>
      <p:sp>
        <p:nvSpPr>
          <p:cNvPr id="13" name="Shape 530"/>
          <p:cNvSpPr txBox="1">
            <a:spLocks/>
          </p:cNvSpPr>
          <p:nvPr/>
        </p:nvSpPr>
        <p:spPr>
          <a:xfrm>
            <a:off x="393700" y="1206500"/>
            <a:ext cx="11353800" cy="494030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spcBef>
                <a:spcPts val="0"/>
              </a:spcBef>
              <a:buClr>
                <a:prstClr val="black"/>
              </a:buClr>
              <a:buSzPts val="2400"/>
              <a:buFont typeface="Arial"/>
              <a:buChar char="•"/>
            </a:pPr>
            <a:r>
              <a:rPr lang="az-Latn-AZ" dirty="0" smtClean="0">
                <a:solidFill>
                  <a:prstClr val="black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Prosessorun əsas parametrlərini qeyd edin</a:t>
            </a:r>
            <a:endParaRPr lang="az-Latn-AZ" dirty="0">
              <a:solidFill>
                <a:prstClr val="black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Clr>
                <a:prstClr val="black"/>
              </a:buClr>
              <a:buSzPts val="2400"/>
              <a:buFont typeface="Arial"/>
              <a:buChar char="•"/>
            </a:pPr>
            <a:r>
              <a:rPr lang="az-Latn-AZ" dirty="0" smtClean="0">
                <a:solidFill>
                  <a:prstClr val="black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Verilənlərin interfeyslərini qeyd </a:t>
            </a:r>
            <a:r>
              <a:rPr lang="az-Latn-AZ" dirty="0" smtClean="0">
                <a:solidFill>
                  <a:prstClr val="black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edin (</a:t>
            </a:r>
            <a:r>
              <a:rPr lang="az-Latn-AZ" dirty="0" smtClean="0">
                <a:solidFill>
                  <a:prstClr val="black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tiplər və nömrələr)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Clr>
                <a:prstClr val="black"/>
              </a:buClr>
              <a:buSzPts val="2400"/>
              <a:buFont typeface="Arial"/>
              <a:buChar char="•"/>
            </a:pPr>
            <a:r>
              <a:rPr lang="az-Latn-AZ" dirty="0" smtClean="0">
                <a:solidFill>
                  <a:prstClr val="black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Yaddaş parametrlərini qeyd </a:t>
            </a:r>
            <a:r>
              <a:rPr lang="az-Latn-AZ" dirty="0" smtClean="0">
                <a:solidFill>
                  <a:prstClr val="black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edin</a:t>
            </a:r>
            <a:endParaRPr lang="az-Latn-AZ" dirty="0" smtClean="0">
              <a:solidFill>
                <a:prstClr val="black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Clr>
                <a:prstClr val="black"/>
              </a:buClr>
              <a:buSzPts val="2400"/>
              <a:buFont typeface="Arial"/>
              <a:buChar char="•"/>
            </a:pPr>
            <a:r>
              <a:rPr lang="az-Latn-AZ" dirty="0">
                <a:solidFill>
                  <a:prstClr val="black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</a:t>
            </a:r>
            <a:r>
              <a:rPr lang="az-Latn-AZ" dirty="0" smtClean="0">
                <a:solidFill>
                  <a:prstClr val="black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eçim üçün ən azı </a:t>
            </a:r>
            <a:r>
              <a:rPr lang="az-Latn-AZ" dirty="0" smtClean="0">
                <a:solidFill>
                  <a:prstClr val="black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2 mümkün variant göstərin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Clr>
                <a:prstClr val="black"/>
              </a:buClr>
              <a:buSzPts val="2400"/>
              <a:buFont typeface="Arial"/>
              <a:buChar char="•"/>
            </a:pPr>
            <a:r>
              <a:rPr lang="az-Latn-AZ" dirty="0" smtClean="0">
                <a:solidFill>
                  <a:prstClr val="black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Etdiyiniz yekun seçim üçün səbəbləri qeyd edin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139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 smtClean="0">
                <a:solidFill>
                  <a:prstClr val="black"/>
                </a:solidFill>
              </a:rPr>
              <a:t>Komandanın loqosu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Təqdimatçı: Ad Soyad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399" y="6311899"/>
            <a:ext cx="3047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CanSat 2018: Komanda adı və İD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569"/>
          <p:cNvSpPr txBox="1">
            <a:spLocks/>
          </p:cNvSpPr>
          <p:nvPr/>
        </p:nvSpPr>
        <p:spPr>
          <a:xfrm>
            <a:off x="1828800" y="158751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333399"/>
              </a:buClr>
            </a:pPr>
            <a:r>
              <a:rPr lang="az-Latn-AZ" kern="0" dirty="0">
                <a:solidFill>
                  <a:srgbClr val="333399"/>
                </a:solidFill>
              </a:rPr>
              <a:t> </a:t>
            </a:r>
            <a:r>
              <a:rPr lang="az-Latn-AZ" kern="0" dirty="0" smtClean="0">
                <a:solidFill>
                  <a:srgbClr val="333399"/>
                </a:solidFill>
              </a:rPr>
              <a:t> Antena seçimi</a:t>
            </a:r>
            <a:endParaRPr lang="en-US" kern="0" dirty="0">
              <a:solidFill>
                <a:srgbClr val="333399"/>
              </a:solidFill>
            </a:endParaRPr>
          </a:p>
        </p:txBody>
      </p:sp>
      <p:sp>
        <p:nvSpPr>
          <p:cNvPr id="13" name="Shape 530"/>
          <p:cNvSpPr txBox="1">
            <a:spLocks/>
          </p:cNvSpPr>
          <p:nvPr/>
        </p:nvSpPr>
        <p:spPr>
          <a:xfrm>
            <a:off x="393700" y="1206500"/>
            <a:ext cx="11353800" cy="494030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spcBef>
                <a:spcPts val="0"/>
              </a:spcBef>
              <a:buClr>
                <a:prstClr val="black"/>
              </a:buClr>
              <a:buSzPts val="2400"/>
              <a:buFont typeface="Arial"/>
              <a:buChar char="•"/>
            </a:pPr>
            <a:r>
              <a:rPr lang="az-Latn-AZ" b="1" dirty="0" smtClean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Antena üçün aşağıdakılar qeyd edilməlidir: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Clr>
                <a:prstClr val="black"/>
              </a:buClr>
              <a:buSzPts val="2400"/>
              <a:buFont typeface="Wingdings" panose="05000000000000000000" pitchFamily="2" charset="2"/>
              <a:buChar char="Ø"/>
            </a:pPr>
            <a:r>
              <a:rPr lang="az-Latn-AZ" sz="2400" dirty="0" smtClean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Seçim kriteriyasını qeyd edin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Clr>
                <a:prstClr val="black"/>
              </a:buClr>
              <a:buSzPts val="2400"/>
              <a:buFont typeface="Wingdings" panose="05000000000000000000" pitchFamily="2" charset="2"/>
              <a:buChar char="Ø"/>
            </a:pPr>
            <a:r>
              <a:rPr lang="az-Latn-AZ" sz="2400" dirty="0" smtClean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Antenanın kommunikasiya məsafəsini, </a:t>
            </a:r>
            <a:r>
              <a:rPr lang="az-Latn-AZ" sz="2400" dirty="0" smtClean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üfüqi </a:t>
            </a:r>
            <a:r>
              <a:rPr lang="az-Latn-AZ" sz="2400" dirty="0" smtClean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və şaquli istiqamətdə şüalanma (radiation pattern) diaqramını daxil edin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Clr>
                <a:prstClr val="black"/>
              </a:buClr>
              <a:buSzPts val="2400"/>
              <a:buFont typeface="Wingdings" panose="05000000000000000000" pitchFamily="2" charset="2"/>
              <a:buChar char="Ø"/>
            </a:pPr>
            <a:r>
              <a:rPr lang="az-Latn-AZ" sz="2400" dirty="0" smtClean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Seçim üçün </a:t>
            </a:r>
            <a:r>
              <a:rPr lang="az-Latn-AZ" sz="2400" dirty="0" smtClean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ən azı 2 </a:t>
            </a:r>
            <a:r>
              <a:rPr lang="az-Latn-AZ" sz="2400" dirty="0" smtClean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mümkün variant göstərin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Clr>
                <a:prstClr val="black"/>
              </a:buClr>
              <a:buSzPts val="2400"/>
              <a:buFont typeface="Wingdings" panose="05000000000000000000" pitchFamily="2" charset="2"/>
              <a:buChar char="Ø"/>
            </a:pPr>
            <a:r>
              <a:rPr lang="az-Latn-AZ" sz="2400" dirty="0" smtClean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Edilmiş yekun seçim üçün əsas səbəbləri qeyd edin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0237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 smtClean="0">
                <a:solidFill>
                  <a:prstClr val="black"/>
                </a:solidFill>
              </a:rPr>
              <a:t>Komandanın loqosu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Təqdimatçı: Ad Soyad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399" y="6311899"/>
            <a:ext cx="2879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CanSat 2018: Komanda adı və İD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580"/>
          <p:cNvSpPr txBox="1">
            <a:spLocks/>
          </p:cNvSpPr>
          <p:nvPr/>
        </p:nvSpPr>
        <p:spPr>
          <a:xfrm>
            <a:off x="1828800" y="158750"/>
            <a:ext cx="8496300" cy="838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333399"/>
              </a:buClr>
            </a:pPr>
            <a:r>
              <a:rPr lang="az-Latn-AZ" kern="0" dirty="0" smtClean="0">
                <a:solidFill>
                  <a:srgbClr val="333399"/>
                </a:solidFill>
              </a:rPr>
              <a:t>  Radiomodulun ilkin konfiqurasiyası</a:t>
            </a:r>
            <a:endParaRPr lang="en-US" kern="0" dirty="0">
              <a:solidFill>
                <a:srgbClr val="333399"/>
              </a:solidFill>
            </a:endParaRPr>
          </a:p>
        </p:txBody>
      </p:sp>
      <p:sp>
        <p:nvSpPr>
          <p:cNvPr id="13" name="Shape 530"/>
          <p:cNvSpPr txBox="1">
            <a:spLocks/>
          </p:cNvSpPr>
          <p:nvPr/>
        </p:nvSpPr>
        <p:spPr>
          <a:xfrm>
            <a:off x="393700" y="1206500"/>
            <a:ext cx="11353800" cy="494030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spcBef>
                <a:spcPts val="0"/>
              </a:spcBef>
              <a:buClr>
                <a:prstClr val="black"/>
              </a:buClr>
              <a:buSzPts val="2400"/>
              <a:buFont typeface="Arial"/>
              <a:buChar char="•"/>
            </a:pPr>
            <a:r>
              <a:rPr lang="az-Latn-AZ" dirty="0" smtClean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XBee radiomodulun seçimini qeyd edin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Clr>
                <a:prstClr val="black"/>
              </a:buClr>
              <a:buSzPts val="2400"/>
              <a:buFont typeface="Arial"/>
              <a:buChar char="•"/>
            </a:pPr>
            <a:r>
              <a:rPr lang="az-Latn-AZ" dirty="0" smtClean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NET</a:t>
            </a:r>
            <a:r>
              <a:rPr lang="en-US" dirty="0" smtClean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ID</a:t>
            </a:r>
            <a:r>
              <a:rPr lang="az-Latn-AZ" dirty="0" smtClean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az-Latn-AZ" dirty="0" smtClean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ni</a:t>
            </a:r>
            <a:r>
              <a:rPr lang="en-US" dirty="0" smtClean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az-Latn-AZ" dirty="0" smtClean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göstərin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Clr>
                <a:prstClr val="black"/>
              </a:buClr>
              <a:buSzPts val="2400"/>
              <a:buFont typeface="Arial"/>
              <a:buChar char="•"/>
            </a:pPr>
            <a:r>
              <a:rPr lang="az-Latn-AZ" dirty="0" smtClean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Qarşılıqlı xəbərləşməyə necə nəzarət olunacağını daxil edin: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Clr>
                <a:prstClr val="black"/>
              </a:buClr>
              <a:buSzPts val="2400"/>
              <a:buFont typeface="Wingdings" panose="05000000000000000000" pitchFamily="2" charset="2"/>
              <a:buChar char="Ø"/>
            </a:pPr>
            <a:r>
              <a:rPr lang="az-Latn-AZ" sz="2400" dirty="0" smtClean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Missiyanı müxtəlif keçid anlarında xəbərləşməyə nəzarət necə olacaq?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984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 smtClean="0">
                <a:solidFill>
                  <a:prstClr val="black"/>
                </a:solidFill>
              </a:rPr>
              <a:t>Komandanın loqosu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Təqdimatçı: Ad Soyad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6311899"/>
            <a:ext cx="29585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CanSat 2018: Komanda adı və İD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591"/>
          <p:cNvSpPr txBox="1">
            <a:spLocks/>
          </p:cNvSpPr>
          <p:nvPr/>
        </p:nvSpPr>
        <p:spPr>
          <a:xfrm>
            <a:off x="1828800" y="15875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333399"/>
              </a:buClr>
            </a:pPr>
            <a:r>
              <a:rPr lang="az-Latn-AZ" kern="0" dirty="0" smtClean="0">
                <a:solidFill>
                  <a:srgbClr val="333399"/>
                </a:solidFill>
              </a:rPr>
              <a:t>  Telemetriya Formatı</a:t>
            </a:r>
            <a:endParaRPr lang="en-US" kern="0" dirty="0">
              <a:solidFill>
                <a:srgbClr val="333399"/>
              </a:solidFill>
            </a:endParaRPr>
          </a:p>
        </p:txBody>
      </p:sp>
      <p:sp>
        <p:nvSpPr>
          <p:cNvPr id="13" name="Shape 530"/>
          <p:cNvSpPr txBox="1">
            <a:spLocks/>
          </p:cNvSpPr>
          <p:nvPr/>
        </p:nvSpPr>
        <p:spPr>
          <a:xfrm>
            <a:off x="393700" y="1206500"/>
            <a:ext cx="11353800" cy="494030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spcBef>
                <a:spcPts val="0"/>
              </a:spcBef>
              <a:buClr>
                <a:prstClr val="black"/>
              </a:buClr>
              <a:buSzPts val="2400"/>
              <a:buFont typeface="Arial"/>
              <a:buChar char="•"/>
            </a:pPr>
            <a:r>
              <a:rPr lang="az-Latn-AZ" sz="2000" b="1" dirty="0" smtClean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Hansı verilənlər daxil edilmişdir?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Clr>
                <a:prstClr val="black"/>
              </a:buClr>
              <a:buSzPts val="2400"/>
              <a:buFont typeface="Wingdings" panose="05000000000000000000" pitchFamily="2" charset="2"/>
              <a:buChar char="Ø"/>
            </a:pPr>
            <a:r>
              <a:rPr lang="az-Latn-AZ" dirty="0" smtClean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Telemetriya formatı üçün texniki şərtlərlə tanış olun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Clr>
                <a:prstClr val="black"/>
              </a:buClr>
              <a:buSzPts val="2400"/>
              <a:buFont typeface="Wingdings" panose="05000000000000000000" pitchFamily="2" charset="2"/>
              <a:buChar char="Ø"/>
            </a:pPr>
            <a:r>
              <a:rPr lang="az-Latn-AZ" dirty="0" smtClean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Bonus verilənlər üçün mövqeləri daxil </a:t>
            </a:r>
            <a:r>
              <a:rPr lang="az-Latn-AZ" dirty="0" smtClean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edin</a:t>
            </a:r>
            <a:endParaRPr lang="az-Latn-AZ" dirty="0" smtClean="0">
              <a:solidFill>
                <a:prstClr val="black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Clr>
                <a:prstClr val="black"/>
              </a:buClr>
              <a:buSzPts val="2400"/>
              <a:buFont typeface="Arial"/>
              <a:buChar char="•"/>
            </a:pPr>
            <a:r>
              <a:rPr lang="az-Latn-AZ" sz="2000" b="1" dirty="0" smtClean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Yerüstü stansiyaya göndəriləcək olan verilənlərin formatlaşdırılması haqqında məlumat verin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Clr>
                <a:prstClr val="black"/>
              </a:buClr>
              <a:buSzPts val="2400"/>
              <a:buFont typeface="Wingdings" panose="05000000000000000000" pitchFamily="2" charset="2"/>
              <a:buChar char="Ø"/>
            </a:pPr>
            <a:r>
              <a:rPr lang="az-Latn-AZ" dirty="0" smtClean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Nümunə telemetriya paketləri daxil edin və missiyanın tələbləri ilə üst-üstə düşdüyünü göstərin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155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 smtClean="0"/>
              <a:t>Komandanın loqosu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Təqdimatçı: Ad Soyad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6311899"/>
            <a:ext cx="3117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CanSat 2018: Komanda adı və İD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164"/>
          <p:cNvSpPr txBox="1">
            <a:spLocks/>
          </p:cNvSpPr>
          <p:nvPr/>
        </p:nvSpPr>
        <p:spPr>
          <a:xfrm>
            <a:off x="1828800" y="158751"/>
            <a:ext cx="5943598" cy="83819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buClr>
                <a:srgbClr val="333399"/>
              </a:buClr>
              <a:buSzPct val="25000"/>
            </a:pPr>
            <a:r>
              <a:rPr lang="az-Latn-AZ" kern="0" dirty="0" smtClean="0">
                <a:solidFill>
                  <a:srgbClr val="333399"/>
                </a:solidFill>
              </a:rPr>
              <a:t>A</a:t>
            </a:r>
            <a:r>
              <a:rPr lang="en-US" kern="0" dirty="0" smtClean="0">
                <a:solidFill>
                  <a:srgbClr val="333399"/>
                </a:solidFill>
              </a:rPr>
              <a:t>breviatura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3" name="Shape 165"/>
          <p:cNvSpPr txBox="1">
            <a:spLocks/>
          </p:cNvSpPr>
          <p:nvPr/>
        </p:nvSpPr>
        <p:spPr>
          <a:xfrm>
            <a:off x="393700" y="1271487"/>
            <a:ext cx="11353800" cy="478641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38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19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indent="-342900">
              <a:spcBef>
                <a:spcPts val="0"/>
              </a:spcBef>
              <a:buClr>
                <a:srgbClr val="000000"/>
              </a:buClr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Arial"/>
              </a:rPr>
              <a:t>Təqdimat boyunca istifadə edilən</a:t>
            </a:r>
            <a:r>
              <a:rPr lang="en-US" b="0" kern="0" dirty="0">
                <a:solidFill>
                  <a:srgbClr val="000000"/>
                </a:solidFill>
              </a:rPr>
              <a:t> </a:t>
            </a:r>
            <a:r>
              <a:rPr lang="en-US" b="0" kern="0" dirty="0" smtClean="0">
                <a:solidFill>
                  <a:srgbClr val="000000"/>
                </a:solidFill>
              </a:rPr>
              <a:t>abreviatura</a:t>
            </a:r>
            <a:r>
              <a:rPr lang="az-Latn-AZ" b="0" kern="0" dirty="0" smtClean="0">
                <a:solidFill>
                  <a:srgbClr val="000000"/>
                </a:solidFill>
              </a:rPr>
              <a:t>lar qeyd </a:t>
            </a:r>
            <a:r>
              <a:rPr lang="az-Latn-AZ" b="0" kern="0" dirty="0" smtClean="0">
                <a:solidFill>
                  <a:srgbClr val="000000"/>
                </a:solidFill>
              </a:rPr>
              <a:t>edilməlidir.</a:t>
            </a:r>
            <a:endParaRPr lang="az-Latn-AZ" b="0" kern="0" dirty="0">
              <a:solidFill>
                <a:srgbClr val="000000"/>
              </a:solidFill>
            </a:endParaRPr>
          </a:p>
          <a:p>
            <a:pPr lvl="0" indent="-342900">
              <a:spcBef>
                <a:spcPts val="0"/>
              </a:spcBef>
              <a:buClr>
                <a:srgbClr val="000000"/>
              </a:buClr>
            </a:pPr>
            <a:r>
              <a:rPr kumimoji="0" lang="az-Latn-A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Arial"/>
              </a:rPr>
              <a:t>Təqdimat </a:t>
            </a:r>
            <a:r>
              <a:rPr lang="az-Latn-AZ" b="0" kern="0" dirty="0" smtClean="0">
                <a:solidFill>
                  <a:srgbClr val="000000"/>
                </a:solidFill>
              </a:rPr>
              <a:t>müddətində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Arial"/>
              </a:rPr>
              <a:t> </a:t>
            </a:r>
            <a:r>
              <a:rPr lang="az-Latn-AZ" b="0" kern="0" dirty="0" smtClean="0">
                <a:solidFill>
                  <a:srgbClr val="000000"/>
                </a:solidFill>
              </a:rPr>
              <a:t>bu slide-da yazılanları oxumağa ehtiyyac yoxdur.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  <a:tabLst/>
              <a:defRPr/>
            </a:pPr>
            <a:endParaRPr kumimoji="0" lang="en-US" sz="240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sym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7469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 smtClean="0">
                <a:solidFill>
                  <a:prstClr val="black"/>
                </a:solidFill>
              </a:rPr>
              <a:t>Komandanın loqosu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solidFill>
                  <a:prstClr val="black"/>
                </a:solidFill>
              </a:rPr>
              <a:t>Təqdimatçı: Ad Soyad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solidFill>
                  <a:prstClr val="black"/>
                </a:solidFill>
              </a:rPr>
              <a:t>CanSat 2018: Komanda adı və İD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2" name="Shape 173"/>
          <p:cNvSpPr txBox="1">
            <a:spLocks/>
          </p:cNvSpPr>
          <p:nvPr/>
        </p:nvSpPr>
        <p:spPr>
          <a:xfrm>
            <a:off x="2184399" y="2205031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3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333399"/>
              </a:buClr>
              <a:buSzPct val="25000"/>
              <a:defRPr/>
            </a:pPr>
            <a:r>
              <a:rPr lang="az-Latn-AZ" kern="0" dirty="0" smtClean="0">
                <a:solidFill>
                  <a:srgbClr val="333399"/>
                </a:solidFill>
              </a:rPr>
              <a:t>Enerji sərfiyyatı bölməsi</a:t>
            </a:r>
          </a:p>
        </p:txBody>
      </p:sp>
      <p:sp>
        <p:nvSpPr>
          <p:cNvPr id="13" name="Shape 174"/>
          <p:cNvSpPr txBox="1">
            <a:spLocks/>
          </p:cNvSpPr>
          <p:nvPr/>
        </p:nvSpPr>
        <p:spPr>
          <a:xfrm>
            <a:off x="2870199" y="3835385"/>
            <a:ext cx="6400799" cy="129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19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Bef>
                <a:spcPts val="0"/>
              </a:spcBef>
              <a:buClr>
                <a:srgbClr val="000000"/>
              </a:buClr>
              <a:buSzPct val="25000"/>
              <a:defRPr/>
            </a:pPr>
            <a:r>
              <a:rPr lang="az-Latn-AZ" kern="0" dirty="0" smtClean="0">
                <a:solidFill>
                  <a:srgbClr val="000000"/>
                </a:solidFill>
              </a:rPr>
              <a:t>Təqdimatçının Adı, Soyadı</a:t>
            </a:r>
            <a:endParaRPr lang="en-US" kern="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72091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93700" y="-317500"/>
            <a:ext cx="11798300" cy="6937176"/>
            <a:chOff x="393700" y="-317500"/>
            <a:chExt cx="11798300" cy="6937176"/>
          </a:xfrm>
        </p:grpSpPr>
        <p:sp>
          <p:nvSpPr>
            <p:cNvPr id="4" name="Rectangle 3"/>
            <p:cNvSpPr/>
            <p:nvPr/>
          </p:nvSpPr>
          <p:spPr>
            <a:xfrm>
              <a:off x="393700" y="1066800"/>
              <a:ext cx="11353800" cy="114300"/>
            </a:xfrm>
            <a:prstGeom prst="rect">
              <a:avLst/>
            </a:prstGeom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93700" y="6172200"/>
              <a:ext cx="11353800" cy="114300"/>
            </a:xfrm>
            <a:prstGeom prst="rect">
              <a:avLst/>
            </a:prstGeom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93700" y="88900"/>
              <a:ext cx="1435100" cy="9779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az-Latn-AZ" dirty="0" smtClean="0"/>
                <a:t>Komandanın loqosu</a:t>
              </a:r>
              <a:endParaRPr lang="en-US" dirty="0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75838" y="-317500"/>
              <a:ext cx="2316162" cy="1638299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393700" y="6311899"/>
              <a:ext cx="2692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z-Latn-AZ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Təqdimatçı: Ad Soyad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4399" y="6311899"/>
              <a:ext cx="28492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z-Latn-AZ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CanSat 2018: Komanda adı və İD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Shape 173"/>
          <p:cNvSpPr txBox="1">
            <a:spLocks/>
          </p:cNvSpPr>
          <p:nvPr/>
        </p:nvSpPr>
        <p:spPr>
          <a:xfrm>
            <a:off x="539750" y="249240"/>
            <a:ext cx="8369300" cy="6524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3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Arial"/>
              <a:buNone/>
              <a:tabLst/>
              <a:defRPr/>
            </a:pPr>
            <a:r>
              <a:rPr lang="az-Latn-AZ" sz="2400" kern="0" dirty="0" smtClean="0">
                <a:solidFill>
                  <a:srgbClr val="333399"/>
                </a:solidFill>
              </a:rPr>
              <a:t>Batareya tutumunun hesablanması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750" y="1524000"/>
            <a:ext cx="110426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Batareya seçilərkən modeli ən az 1 saat çalışdıracaq tutumda batareyanın hesabatı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aparılmalıdır</a:t>
            </a:r>
            <a:endParaRPr lang="az-Latn-A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z-Latn-A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Modelin istifadə etdiyi gərginlik təyin olunmalı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Hər bir sensorun enerji sərfiyyatı cədvəl şəklində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göstərilməli</a:t>
            </a:r>
            <a:endParaRPr lang="az-Latn-A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Hesabat hissə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Batareya ilə bağlı təhlükəsizlik tədbirləri haqqında məlumat (batareyanın tipi, gövdənin materialı, bərkidilmə metodu və s.)</a:t>
            </a:r>
          </a:p>
          <a:p>
            <a:endParaRPr lang="az-Latn-A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Model çalışdırılarkən  işə düşmə haqqında məlumat göstəricisi (səs siqnalı və ya işıq göstəricisi) </a:t>
            </a:r>
          </a:p>
          <a:p>
            <a:endParaRPr lang="az-Latn-AZ" dirty="0" smtClean="0"/>
          </a:p>
          <a:p>
            <a:endParaRPr lang="az-Latn-AZ" dirty="0" smtClean="0"/>
          </a:p>
          <a:p>
            <a:pPr lvl="1"/>
            <a:endParaRPr lang="az-Latn-AZ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1079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 smtClean="0"/>
              <a:t>Komandanın loqosu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/>
              <a:t>Təqdimatçı: Ad Soyad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7244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/>
              <a:t>CanSat 2018: Komanda adı və İD</a:t>
            </a:r>
            <a:endParaRPr lang="en-US" sz="1400" dirty="0"/>
          </a:p>
        </p:txBody>
      </p:sp>
      <p:sp>
        <p:nvSpPr>
          <p:cNvPr id="12" name="Shape 173"/>
          <p:cNvSpPr txBox="1">
            <a:spLocks/>
          </p:cNvSpPr>
          <p:nvPr/>
        </p:nvSpPr>
        <p:spPr>
          <a:xfrm>
            <a:off x="1111250" y="259559"/>
            <a:ext cx="5422900" cy="6524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3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Arial"/>
              <a:buNone/>
              <a:tabLst/>
              <a:defRPr/>
            </a:pPr>
            <a:endParaRPr lang="az-Latn-AZ" sz="2400" kern="0" dirty="0" smtClean="0">
              <a:solidFill>
                <a:srgbClr val="333399"/>
              </a:solidFill>
            </a:endParaRPr>
          </a:p>
        </p:txBody>
      </p:sp>
      <p:sp>
        <p:nvSpPr>
          <p:cNvPr id="13" name="Shape 173"/>
          <p:cNvSpPr txBox="1">
            <a:spLocks/>
          </p:cNvSpPr>
          <p:nvPr/>
        </p:nvSpPr>
        <p:spPr>
          <a:xfrm>
            <a:off x="2184399" y="2247365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3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Arial"/>
              <a:buNone/>
              <a:tabLst/>
              <a:defRPr/>
            </a:pPr>
            <a:r>
              <a:rPr lang="az-Latn-AZ" kern="0" dirty="0" smtClean="0">
                <a:solidFill>
                  <a:srgbClr val="333399"/>
                </a:solidFill>
              </a:rPr>
              <a:t>Proqram təminatı altsistemi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6800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>
                <a:solidFill>
                  <a:prstClr val="black"/>
                </a:solidFill>
              </a:rPr>
              <a:t>Komandanın loqosu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>
                <a:solidFill>
                  <a:prstClr val="black"/>
                </a:solidFill>
              </a:rPr>
              <a:t>Təqdimatçı: Ad Soyad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>
                <a:solidFill>
                  <a:prstClr val="black"/>
                </a:solidFill>
              </a:rPr>
              <a:t>CanSat 2018: Komanda adı və İD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2" name="Shape 173"/>
          <p:cNvSpPr txBox="1">
            <a:spLocks/>
          </p:cNvSpPr>
          <p:nvPr/>
        </p:nvSpPr>
        <p:spPr>
          <a:xfrm>
            <a:off x="2184399" y="2205031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3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333399"/>
              </a:buClr>
              <a:buSzPct val="25000"/>
              <a:defRPr/>
            </a:pPr>
            <a:r>
              <a:rPr lang="az-Latn-AZ" kern="0" dirty="0" smtClean="0">
                <a:solidFill>
                  <a:srgbClr val="333399"/>
                </a:solidFill>
              </a:rPr>
              <a:t>Uçuş Programının (UP) dizaynı</a:t>
            </a:r>
          </a:p>
        </p:txBody>
      </p:sp>
      <p:sp>
        <p:nvSpPr>
          <p:cNvPr id="13" name="Shape 174"/>
          <p:cNvSpPr txBox="1">
            <a:spLocks/>
          </p:cNvSpPr>
          <p:nvPr/>
        </p:nvSpPr>
        <p:spPr>
          <a:xfrm>
            <a:off x="2870199" y="3835385"/>
            <a:ext cx="6400799" cy="129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19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Bef>
                <a:spcPts val="0"/>
              </a:spcBef>
              <a:buClr>
                <a:srgbClr val="000000"/>
              </a:buClr>
              <a:buSzPct val="25000"/>
              <a:defRPr/>
            </a:pPr>
            <a:r>
              <a:rPr lang="az-Latn-AZ" kern="0" dirty="0" smtClean="0">
                <a:solidFill>
                  <a:srgbClr val="000000"/>
                </a:solidFill>
              </a:rPr>
              <a:t>Təqdimatçının Adı, Soyadı</a:t>
            </a:r>
            <a:endParaRPr lang="en-US" kern="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483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>
                <a:solidFill>
                  <a:prstClr val="black"/>
                </a:solidFill>
              </a:rPr>
              <a:t>Komandanın loqosu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>
                <a:solidFill>
                  <a:prstClr val="black"/>
                </a:solidFill>
              </a:rPr>
              <a:t>Təqdimatçı: Ad Soyad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>
                <a:solidFill>
                  <a:prstClr val="black"/>
                </a:solidFill>
              </a:rPr>
              <a:t>CanSat 2018: Komanda adı və İD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2" name="Shape 664"/>
          <p:cNvSpPr txBox="1">
            <a:spLocks/>
          </p:cNvSpPr>
          <p:nvPr/>
        </p:nvSpPr>
        <p:spPr>
          <a:xfrm>
            <a:off x="1866900" y="15875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333399"/>
              </a:buClr>
            </a:pPr>
            <a:r>
              <a:rPr lang="az-Latn-AZ" kern="0" dirty="0" smtClean="0">
                <a:solidFill>
                  <a:srgbClr val="333399"/>
                </a:solidFill>
              </a:rPr>
              <a:t>  </a:t>
            </a:r>
            <a:r>
              <a:rPr lang="az-Latn-AZ" kern="0" dirty="0" smtClean="0">
                <a:solidFill>
                  <a:srgbClr val="333399"/>
                </a:solidFill>
              </a:rPr>
              <a:t>UP-</a:t>
            </a:r>
            <a:r>
              <a:rPr lang="az-Latn-AZ" kern="0" dirty="0" smtClean="0">
                <a:solidFill>
                  <a:srgbClr val="333399"/>
                </a:solidFill>
              </a:rPr>
              <a:t>na</a:t>
            </a:r>
            <a:r>
              <a:rPr lang="az-Latn-AZ" kern="0" dirty="0" smtClean="0">
                <a:solidFill>
                  <a:srgbClr val="333399"/>
                </a:solidFill>
              </a:rPr>
              <a:t> </a:t>
            </a:r>
            <a:r>
              <a:rPr lang="az-Latn-AZ" kern="0" dirty="0" smtClean="0">
                <a:solidFill>
                  <a:srgbClr val="333399"/>
                </a:solidFill>
              </a:rPr>
              <a:t>ümumi baxış</a:t>
            </a:r>
            <a:endParaRPr lang="en-US" kern="0" dirty="0">
              <a:solidFill>
                <a:srgbClr val="333399"/>
              </a:solidFill>
            </a:endParaRPr>
          </a:p>
        </p:txBody>
      </p:sp>
      <p:sp>
        <p:nvSpPr>
          <p:cNvPr id="13" name="Shape 665"/>
          <p:cNvSpPr txBox="1">
            <a:spLocks/>
          </p:cNvSpPr>
          <p:nvPr/>
        </p:nvSpPr>
        <p:spPr>
          <a:xfrm>
            <a:off x="393700" y="1162050"/>
            <a:ext cx="11353800" cy="487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38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19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-342900">
              <a:spcBef>
                <a:spcPts val="0"/>
              </a:spcBef>
              <a:buClr>
                <a:srgbClr val="000000"/>
              </a:buClr>
            </a:pPr>
            <a:r>
              <a:rPr lang="az-Latn-AZ" kern="0" dirty="0" smtClean="0">
                <a:solidFill>
                  <a:srgbClr val="000000"/>
                </a:solidFill>
              </a:rPr>
              <a:t>CanSat</a:t>
            </a:r>
            <a:r>
              <a:rPr lang="az-Latn-AZ" kern="0" dirty="0" smtClean="0">
                <a:solidFill>
                  <a:srgbClr val="000000"/>
                </a:solidFill>
              </a:rPr>
              <a:t> </a:t>
            </a:r>
            <a:r>
              <a:rPr lang="az-Latn-AZ" kern="0" dirty="0" smtClean="0">
                <a:solidFill>
                  <a:srgbClr val="000000"/>
                </a:solidFill>
              </a:rPr>
              <a:t>UP-</a:t>
            </a:r>
            <a:r>
              <a:rPr lang="az-Latn-AZ" kern="0" dirty="0" smtClean="0">
                <a:solidFill>
                  <a:srgbClr val="000000"/>
                </a:solidFill>
              </a:rPr>
              <a:t>nın</a:t>
            </a:r>
            <a:r>
              <a:rPr lang="az-Latn-AZ" kern="0" dirty="0" smtClean="0">
                <a:solidFill>
                  <a:srgbClr val="000000"/>
                </a:solidFill>
              </a:rPr>
              <a:t> </a:t>
            </a:r>
            <a:r>
              <a:rPr lang="az-Latn-AZ" kern="0" dirty="0" smtClean="0">
                <a:solidFill>
                  <a:srgbClr val="000000"/>
                </a:solidFill>
              </a:rPr>
              <a:t>dizaynına ümumi baxış</a:t>
            </a:r>
            <a:endParaRPr lang="en-US" kern="0" dirty="0" smtClean="0">
              <a:solidFill>
                <a:srgbClr val="000000"/>
              </a:solidFill>
            </a:endParaRPr>
          </a:p>
          <a:p>
            <a:pPr indent="-342900">
              <a:buClr>
                <a:srgbClr val="000000"/>
              </a:buClr>
            </a:pPr>
            <a:r>
              <a:rPr lang="az-Latn-AZ" kern="0" dirty="0" smtClean="0">
                <a:solidFill>
                  <a:srgbClr val="000000"/>
                </a:solidFill>
              </a:rPr>
              <a:t>Aşağıdakı məqamlar qeyd </a:t>
            </a:r>
            <a:r>
              <a:rPr lang="az-Latn-AZ" kern="0" dirty="0" smtClean="0">
                <a:solidFill>
                  <a:srgbClr val="000000"/>
                </a:solidFill>
              </a:rPr>
              <a:t>edilməlidir</a:t>
            </a:r>
            <a:r>
              <a:rPr lang="en-US" kern="0" dirty="0" smtClean="0">
                <a:solidFill>
                  <a:srgbClr val="000000"/>
                </a:solidFill>
              </a:rPr>
              <a:t>:</a:t>
            </a:r>
            <a:endParaRPr lang="az-Latn-AZ" kern="0" dirty="0" smtClean="0">
              <a:solidFill>
                <a:srgbClr val="000000"/>
              </a:solidFill>
            </a:endParaRPr>
          </a:p>
          <a:p>
            <a:pPr lvl="1" indent="-342900"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az-Latn-AZ" kern="0" dirty="0">
                <a:solidFill>
                  <a:srgbClr val="000000"/>
                </a:solidFill>
              </a:rPr>
              <a:t>Əsas arxitektura, proqramın alqoritminin bloklarlar təsviri</a:t>
            </a:r>
            <a:endParaRPr lang="en-US" kern="0" dirty="0">
              <a:solidFill>
                <a:srgbClr val="000000"/>
              </a:solidFill>
            </a:endParaRPr>
          </a:p>
          <a:p>
            <a:pPr lvl="1" indent="-342900"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az-Latn-AZ" kern="0" dirty="0">
                <a:solidFill>
                  <a:srgbClr val="000000"/>
                </a:solidFill>
              </a:rPr>
              <a:t>Proqramlaşdırma dili</a:t>
            </a:r>
            <a:endParaRPr lang="en-US" kern="0" dirty="0">
              <a:solidFill>
                <a:srgbClr val="000000"/>
              </a:solidFill>
            </a:endParaRPr>
          </a:p>
          <a:p>
            <a:pPr lvl="1" indent="-342900"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az-Latn-AZ" kern="0" dirty="0" smtClean="0">
                <a:solidFill>
                  <a:srgbClr val="000000"/>
                </a:solidFill>
              </a:rPr>
              <a:t>Proqramlaşdırma mühitləri</a:t>
            </a:r>
            <a:endParaRPr lang="en-US" kern="0" dirty="0" smtClean="0">
              <a:solidFill>
                <a:srgbClr val="000000"/>
              </a:solidFill>
            </a:endParaRPr>
          </a:p>
          <a:p>
            <a:pPr lvl="1" indent="-342900"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az-Latn-AZ" kern="0" dirty="0" smtClean="0">
                <a:solidFill>
                  <a:srgbClr val="000000"/>
                </a:solidFill>
              </a:rPr>
              <a:t>UP-</a:t>
            </a:r>
            <a:r>
              <a:rPr lang="az-Latn-AZ" kern="0" dirty="0" smtClean="0">
                <a:solidFill>
                  <a:srgbClr val="000000"/>
                </a:solidFill>
              </a:rPr>
              <a:t>nı</a:t>
            </a:r>
            <a:r>
              <a:rPr lang="az-Latn-AZ" kern="0" dirty="0" smtClean="0">
                <a:solidFill>
                  <a:srgbClr val="000000"/>
                </a:solidFill>
              </a:rPr>
              <a:t> </a:t>
            </a:r>
            <a:r>
              <a:rPr lang="az-Latn-AZ" kern="0" dirty="0" smtClean="0">
                <a:solidFill>
                  <a:srgbClr val="000000"/>
                </a:solidFill>
              </a:rPr>
              <a:t>yerinə yetirdiyi tapşırıqlarla bağlı qısa məlumat</a:t>
            </a:r>
            <a:endParaRPr lang="en-US" kern="0" dirty="0" smtClean="0">
              <a:solidFill>
                <a:srgbClr val="000000"/>
              </a:solidFill>
            </a:endParaRPr>
          </a:p>
          <a:p>
            <a:pPr lvl="1" indent="-342900">
              <a:buClr>
                <a:srgbClr val="000000"/>
              </a:buClr>
              <a:buFont typeface="Arial"/>
              <a:buChar char="•"/>
            </a:pPr>
            <a:endParaRPr lang="en-US" b="1" kern="0" dirty="0" smtClean="0">
              <a:solidFill>
                <a:srgbClr val="000000"/>
              </a:solidFill>
            </a:endParaRPr>
          </a:p>
          <a:p>
            <a:pPr indent="-342900">
              <a:buClr>
                <a:srgbClr val="000000"/>
              </a:buClr>
              <a:buFont typeface="Arial"/>
              <a:buNone/>
            </a:pPr>
            <a:endParaRPr lang="en-US" kern="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71774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>
                <a:solidFill>
                  <a:prstClr val="black"/>
                </a:solidFill>
              </a:rPr>
              <a:t>Komandanın loqosu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Təqdimatçı: Ad Soyad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399" y="6311899"/>
            <a:ext cx="2898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CanSat 2018: Komanda adı və İD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664"/>
          <p:cNvSpPr txBox="1">
            <a:spLocks/>
          </p:cNvSpPr>
          <p:nvPr/>
        </p:nvSpPr>
        <p:spPr>
          <a:xfrm>
            <a:off x="1866900" y="15875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333399"/>
              </a:buClr>
            </a:pPr>
            <a:r>
              <a:rPr lang="az-Latn-AZ" kern="0" dirty="0" smtClean="0">
                <a:solidFill>
                  <a:srgbClr val="333399"/>
                </a:solidFill>
              </a:rPr>
              <a:t>  </a:t>
            </a:r>
            <a:r>
              <a:rPr lang="az-Latn-AZ" kern="0" dirty="0" smtClean="0">
                <a:solidFill>
                  <a:srgbClr val="333399"/>
                </a:solidFill>
              </a:rPr>
              <a:t>UP</a:t>
            </a:r>
            <a:r>
              <a:rPr lang="en-US" kern="0" dirty="0" smtClean="0">
                <a:solidFill>
                  <a:srgbClr val="333399"/>
                </a:solidFill>
              </a:rPr>
              <a:t>-</a:t>
            </a:r>
            <a:r>
              <a:rPr lang="az-Latn-AZ" kern="0" dirty="0" smtClean="0">
                <a:solidFill>
                  <a:srgbClr val="333399"/>
                </a:solidFill>
              </a:rPr>
              <a:t>na</a:t>
            </a:r>
            <a:r>
              <a:rPr lang="az-Latn-AZ" kern="0" dirty="0" smtClean="0">
                <a:solidFill>
                  <a:srgbClr val="333399"/>
                </a:solidFill>
              </a:rPr>
              <a:t> </a:t>
            </a:r>
            <a:r>
              <a:rPr lang="az-Latn-AZ" kern="0" dirty="0" smtClean="0">
                <a:solidFill>
                  <a:srgbClr val="333399"/>
                </a:solidFill>
              </a:rPr>
              <a:t>qoyulmuş tələblər</a:t>
            </a:r>
            <a:endParaRPr lang="en-US" kern="0" dirty="0">
              <a:solidFill>
                <a:srgbClr val="333399"/>
              </a:solidFill>
            </a:endParaRPr>
          </a:p>
        </p:txBody>
      </p:sp>
      <p:sp>
        <p:nvSpPr>
          <p:cNvPr id="13" name="Shape 665"/>
          <p:cNvSpPr txBox="1">
            <a:spLocks/>
          </p:cNvSpPr>
          <p:nvPr/>
        </p:nvSpPr>
        <p:spPr>
          <a:xfrm>
            <a:off x="393700" y="1162050"/>
            <a:ext cx="11353800" cy="487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38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19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-342900">
              <a:spcBef>
                <a:spcPts val="0"/>
              </a:spcBef>
              <a:buClr>
                <a:srgbClr val="000000"/>
              </a:buClr>
            </a:pPr>
            <a:r>
              <a:rPr lang="az-Latn-AZ" b="0" kern="0" dirty="0" smtClean="0">
                <a:solidFill>
                  <a:srgbClr val="000000"/>
                </a:solidFill>
              </a:rPr>
              <a:t>UP</a:t>
            </a:r>
            <a:r>
              <a:rPr lang="en-US" b="0" kern="0" dirty="0" smtClean="0">
                <a:solidFill>
                  <a:srgbClr val="000000"/>
                </a:solidFill>
              </a:rPr>
              <a:t>-</a:t>
            </a:r>
            <a:r>
              <a:rPr lang="az-Latn-AZ" b="0" kern="0" dirty="0" smtClean="0">
                <a:solidFill>
                  <a:srgbClr val="000000"/>
                </a:solidFill>
              </a:rPr>
              <a:t>na</a:t>
            </a:r>
            <a:r>
              <a:rPr lang="az-Latn-AZ" b="0" kern="0" dirty="0" smtClean="0">
                <a:solidFill>
                  <a:srgbClr val="000000"/>
                </a:solidFill>
              </a:rPr>
              <a:t> </a:t>
            </a:r>
            <a:r>
              <a:rPr lang="az-Latn-AZ" b="0" kern="0" dirty="0" smtClean="0">
                <a:solidFill>
                  <a:srgbClr val="000000"/>
                </a:solidFill>
              </a:rPr>
              <a:t>qoyulmuş tələblərə ümumi baxış</a:t>
            </a:r>
            <a:endParaRPr lang="en-US" b="0" kern="0" dirty="0" smtClean="0">
              <a:solidFill>
                <a:srgbClr val="000000"/>
              </a:solidFill>
            </a:endParaRPr>
          </a:p>
          <a:p>
            <a:pPr indent="-342900">
              <a:buClr>
                <a:srgbClr val="000000"/>
              </a:buClr>
            </a:pPr>
            <a:r>
              <a:rPr lang="az-Latn-AZ" b="0" kern="0" dirty="0" smtClean="0">
                <a:solidFill>
                  <a:srgbClr val="000000"/>
                </a:solidFill>
              </a:rPr>
              <a:t>Sadalamaqla yaxud cədvəllərdən istifadə etməklə tələblərin necə anlaşıldığını göstərin</a:t>
            </a:r>
          </a:p>
          <a:p>
            <a:pPr indent="-342900">
              <a:buClr>
                <a:srgbClr val="000000"/>
              </a:buClr>
            </a:pPr>
            <a:r>
              <a:rPr lang="az-Latn-AZ" b="0" kern="0" dirty="0" smtClean="0">
                <a:solidFill>
                  <a:srgbClr val="000000"/>
                </a:solidFill>
              </a:rPr>
              <a:t>Tələblərin və anlayışın təsviri istəkdən asılı olaraq bir necə hissələr şəklində göstərilə </a:t>
            </a:r>
            <a:r>
              <a:rPr lang="az-Latn-AZ" b="0" kern="0" dirty="0" smtClean="0">
                <a:solidFill>
                  <a:srgbClr val="000000"/>
                </a:solidFill>
              </a:rPr>
              <a:t>bilər</a:t>
            </a:r>
            <a:endParaRPr lang="az-Latn-AZ" b="0" kern="0" dirty="0" smtClean="0">
              <a:solidFill>
                <a:srgbClr val="000000"/>
              </a:solidFill>
            </a:endParaRPr>
          </a:p>
          <a:p>
            <a:pPr indent="-342900">
              <a:buClr>
                <a:srgbClr val="000000"/>
              </a:buClr>
            </a:pPr>
            <a:r>
              <a:rPr lang="az-Latn-AZ" b="0" kern="0" dirty="0" smtClean="0">
                <a:solidFill>
                  <a:srgbClr val="000000"/>
                </a:solidFill>
              </a:rPr>
              <a:t>Bu slaydın əsas məqsədi komandanın missiyanın bu altsistemə aid olan tələblərini necə </a:t>
            </a:r>
            <a:r>
              <a:rPr lang="az-Latn-AZ" b="0" kern="0" noProof="1" smtClean="0">
                <a:solidFill>
                  <a:srgbClr val="000000"/>
                </a:solidFill>
              </a:rPr>
              <a:t>anladığını </a:t>
            </a:r>
            <a:r>
              <a:rPr lang="az-Latn-AZ" b="0" kern="0" noProof="1" smtClean="0">
                <a:solidFill>
                  <a:srgbClr val="000000"/>
                </a:solidFill>
              </a:rPr>
              <a:t>münsiflərə </a:t>
            </a:r>
            <a:r>
              <a:rPr lang="az-Latn-AZ" b="0" kern="0" noProof="1" smtClean="0">
                <a:solidFill>
                  <a:srgbClr val="000000"/>
                </a:solidFill>
              </a:rPr>
              <a:t>ifadə </a:t>
            </a:r>
            <a:r>
              <a:rPr lang="az-Latn-AZ" b="0" kern="0" dirty="0" smtClean="0">
                <a:solidFill>
                  <a:srgbClr val="000000"/>
                </a:solidFill>
              </a:rPr>
              <a:t>etməkdir</a:t>
            </a:r>
            <a:r>
              <a:rPr lang="en-US" b="0" kern="0" dirty="0" smtClean="0">
                <a:solidFill>
                  <a:srgbClr val="000000"/>
                </a:solidFill>
              </a:rPr>
              <a:t> </a:t>
            </a:r>
            <a:endParaRPr lang="az-Latn-AZ" b="0" kern="0" dirty="0" smtClean="0">
              <a:solidFill>
                <a:srgbClr val="000000"/>
              </a:solidFill>
            </a:endParaRPr>
          </a:p>
          <a:p>
            <a:pPr indent="-342900">
              <a:buClr>
                <a:srgbClr val="000000"/>
              </a:buClr>
            </a:pPr>
            <a:r>
              <a:rPr lang="az-Latn-AZ" b="0" kern="0" dirty="0" smtClean="0">
                <a:solidFill>
                  <a:srgbClr val="000000"/>
                </a:solidFill>
              </a:rPr>
              <a:t>Aşağıda </a:t>
            </a:r>
            <a:r>
              <a:rPr lang="az-Latn-AZ" b="0" kern="0" dirty="0" smtClean="0">
                <a:solidFill>
                  <a:srgbClr val="000000"/>
                </a:solidFill>
              </a:rPr>
              <a:t>qeyd olunan məqamlar açıq şəkildə ifadə edilməlidir:</a:t>
            </a:r>
          </a:p>
          <a:p>
            <a:pPr lvl="1" indent="-342900"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az-Latn-AZ" kern="0" dirty="0" smtClean="0">
                <a:solidFill>
                  <a:srgbClr val="000000"/>
                </a:solidFill>
              </a:rPr>
              <a:t>Missiyanın hansı tələblərinin bu altsistemə aid olduğunu</a:t>
            </a:r>
            <a:endParaRPr lang="en-US" kern="0" dirty="0" smtClean="0">
              <a:solidFill>
                <a:srgbClr val="000000"/>
              </a:solidFill>
            </a:endParaRPr>
          </a:p>
          <a:p>
            <a:pPr lvl="1" indent="-342900"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az-Latn-AZ" kern="0" dirty="0" smtClean="0">
                <a:solidFill>
                  <a:srgbClr val="000000"/>
                </a:solidFill>
              </a:rPr>
              <a:t>Bu sistemə aid olan hər hansı törəmə tələbləri</a:t>
            </a:r>
            <a:endParaRPr lang="en-US" kern="0" dirty="0" smtClean="0">
              <a:solidFill>
                <a:srgbClr val="000000"/>
              </a:solidFill>
            </a:endParaRPr>
          </a:p>
          <a:p>
            <a:pPr lvl="1" indent="-342900">
              <a:buClr>
                <a:srgbClr val="000000"/>
              </a:buClr>
              <a:buFont typeface="Arial"/>
              <a:buChar char="•"/>
            </a:pPr>
            <a:endParaRPr lang="en-US" b="1" kern="0" dirty="0" smtClean="0">
              <a:solidFill>
                <a:srgbClr val="000000"/>
              </a:solidFill>
            </a:endParaRPr>
          </a:p>
          <a:p>
            <a:pPr indent="-342900">
              <a:buClr>
                <a:srgbClr val="000000"/>
              </a:buClr>
              <a:buFont typeface="Arial"/>
              <a:buNone/>
            </a:pPr>
            <a:endParaRPr lang="en-US" kern="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02444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>
                <a:solidFill>
                  <a:prstClr val="black"/>
                </a:solidFill>
              </a:rPr>
              <a:t>Komandanın loqosu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Təqdimatçı: Ad Soyad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6311899"/>
            <a:ext cx="29386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CanSat 2018: Komanda adı və İD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664"/>
          <p:cNvSpPr txBox="1">
            <a:spLocks/>
          </p:cNvSpPr>
          <p:nvPr/>
        </p:nvSpPr>
        <p:spPr>
          <a:xfrm>
            <a:off x="1866900" y="15875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333399"/>
              </a:buClr>
            </a:pPr>
            <a:r>
              <a:rPr lang="az-Latn-AZ" kern="0" dirty="0" smtClean="0">
                <a:solidFill>
                  <a:srgbClr val="333399"/>
                </a:solidFill>
              </a:rPr>
              <a:t>  </a:t>
            </a:r>
            <a:r>
              <a:rPr lang="az-Latn-AZ" kern="0" noProof="1" smtClean="0">
                <a:solidFill>
                  <a:srgbClr val="333399"/>
                </a:solidFill>
              </a:rPr>
              <a:t>UP-nın hal diaqramı</a:t>
            </a:r>
            <a:endParaRPr lang="az-Latn-AZ" kern="0" noProof="1">
              <a:solidFill>
                <a:srgbClr val="333399"/>
              </a:solidFill>
            </a:endParaRPr>
          </a:p>
        </p:txBody>
      </p:sp>
      <p:sp>
        <p:nvSpPr>
          <p:cNvPr id="14" name="Shape 665"/>
          <p:cNvSpPr txBox="1">
            <a:spLocks/>
          </p:cNvSpPr>
          <p:nvPr/>
        </p:nvSpPr>
        <p:spPr>
          <a:xfrm>
            <a:off x="393699" y="1162050"/>
            <a:ext cx="11353801" cy="487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38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19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-342900">
              <a:spcBef>
                <a:spcPts val="0"/>
              </a:spcBef>
              <a:buClr>
                <a:srgbClr val="000000"/>
              </a:buClr>
            </a:pPr>
            <a:r>
              <a:rPr lang="az-Latn-AZ" kern="0" noProof="1" smtClean="0">
                <a:solidFill>
                  <a:srgbClr val="000000"/>
                </a:solidFill>
              </a:rPr>
              <a:t>UP-nın daxilində </a:t>
            </a:r>
            <a:r>
              <a:rPr lang="az-Latn-AZ" kern="0" dirty="0" smtClean="0">
                <a:solidFill>
                  <a:srgbClr val="000000"/>
                </a:solidFill>
              </a:rPr>
              <a:t>alqoritmik cəhətdən </a:t>
            </a:r>
            <a:r>
              <a:rPr lang="az-Latn-AZ" kern="0" dirty="0" smtClean="0">
                <a:solidFill>
                  <a:srgbClr val="000000"/>
                </a:solidFill>
              </a:rPr>
              <a:t>baş verən keçid hallarından bəhs edin</a:t>
            </a:r>
          </a:p>
          <a:p>
            <a:pPr indent="-342900">
              <a:spcBef>
                <a:spcPts val="0"/>
              </a:spcBef>
              <a:buClr>
                <a:srgbClr val="000000"/>
              </a:buClr>
            </a:pPr>
            <a:r>
              <a:rPr lang="az-Latn-AZ" kern="0" dirty="0" smtClean="0">
                <a:solidFill>
                  <a:srgbClr val="000000"/>
                </a:solidFill>
              </a:rPr>
              <a:t>Aşağıdakı sadalanlar barəsində yazın</a:t>
            </a:r>
          </a:p>
          <a:p>
            <a:pPr lvl="1" indent="-342900">
              <a:spcBef>
                <a:spcPts val="0"/>
              </a:spcBef>
              <a:buClr>
                <a:srgbClr val="000000"/>
              </a:buClr>
              <a:buFont typeface="Arial"/>
              <a:buChar char="•"/>
            </a:pPr>
            <a:r>
              <a:rPr lang="az-Latn-AZ" kern="0" dirty="0" smtClean="0">
                <a:solidFill>
                  <a:srgbClr val="000000"/>
                </a:solidFill>
              </a:rPr>
              <a:t>Vericilərlə xəbərləşmə sürəti</a:t>
            </a:r>
          </a:p>
          <a:p>
            <a:pPr lvl="1" indent="-342900">
              <a:spcBef>
                <a:spcPts val="0"/>
              </a:spcBef>
              <a:buClr>
                <a:srgbClr val="000000"/>
              </a:buClr>
              <a:buFont typeface="Arial"/>
              <a:buChar char="•"/>
            </a:pPr>
            <a:r>
              <a:rPr lang="az-Latn-AZ" kern="0" noProof="1" smtClean="0">
                <a:solidFill>
                  <a:srgbClr val="000000"/>
                </a:solidFill>
              </a:rPr>
              <a:t>Xəbərləşmələr (komandalar </a:t>
            </a:r>
            <a:r>
              <a:rPr lang="az-Latn-AZ" kern="0" dirty="0" smtClean="0">
                <a:solidFill>
                  <a:srgbClr val="000000"/>
                </a:solidFill>
              </a:rPr>
              <a:t>və </a:t>
            </a:r>
            <a:r>
              <a:rPr lang="az-Latn-AZ" kern="0" dirty="0" smtClean="0">
                <a:solidFill>
                  <a:srgbClr val="000000"/>
                </a:solidFill>
              </a:rPr>
              <a:t>telemetriya)</a:t>
            </a:r>
          </a:p>
          <a:p>
            <a:pPr lvl="1" indent="-342900">
              <a:spcBef>
                <a:spcPts val="0"/>
              </a:spcBef>
              <a:buClr>
                <a:srgbClr val="000000"/>
              </a:buClr>
              <a:buFont typeface="Arial"/>
              <a:buChar char="•"/>
            </a:pPr>
            <a:r>
              <a:rPr lang="az-Latn-AZ" kern="0" dirty="0" smtClean="0">
                <a:solidFill>
                  <a:srgbClr val="000000"/>
                </a:solidFill>
              </a:rPr>
              <a:t>Yaddaş paylanması</a:t>
            </a:r>
          </a:p>
          <a:p>
            <a:pPr lvl="1" indent="-342900">
              <a:spcBef>
                <a:spcPts val="0"/>
              </a:spcBef>
              <a:buClr>
                <a:srgbClr val="000000"/>
              </a:buClr>
              <a:buFont typeface="Arial"/>
              <a:buChar char="•"/>
            </a:pPr>
            <a:r>
              <a:rPr lang="az-Latn-AZ" kern="0" dirty="0" smtClean="0">
                <a:solidFill>
                  <a:srgbClr val="000000"/>
                </a:solidFill>
              </a:rPr>
              <a:t>Mexanizm aktivləşdirmələri</a:t>
            </a:r>
          </a:p>
          <a:p>
            <a:pPr lvl="1" indent="-342900">
              <a:spcBef>
                <a:spcPts val="0"/>
              </a:spcBef>
              <a:buClr>
                <a:srgbClr val="000000"/>
              </a:buClr>
              <a:buFont typeface="Arial"/>
              <a:buChar char="•"/>
            </a:pPr>
            <a:r>
              <a:rPr lang="az-Latn-AZ" kern="0" dirty="0" smtClean="0">
                <a:solidFill>
                  <a:srgbClr val="000000"/>
                </a:solidFill>
              </a:rPr>
              <a:t>Gücün idarəedilməsi</a:t>
            </a:r>
          </a:p>
          <a:p>
            <a:pPr lvl="1" indent="-342900">
              <a:spcBef>
                <a:spcPts val="0"/>
              </a:spcBef>
              <a:buClr>
                <a:srgbClr val="000000"/>
              </a:buClr>
              <a:buFont typeface="Arial"/>
              <a:buChar char="•"/>
            </a:pPr>
            <a:endParaRPr lang="az-Latn-AZ" kern="0" dirty="0" smtClean="0">
              <a:solidFill>
                <a:srgbClr val="000000"/>
              </a:solidFill>
            </a:endParaRPr>
          </a:p>
          <a:p>
            <a:pPr indent="-342900">
              <a:spcBef>
                <a:spcPts val="0"/>
              </a:spcBef>
              <a:buClr>
                <a:srgbClr val="000000"/>
              </a:buClr>
            </a:pPr>
            <a:r>
              <a:rPr lang="az-Latn-AZ" kern="0" noProof="1" smtClean="0">
                <a:solidFill>
                  <a:srgbClr val="000000"/>
                </a:solidFill>
              </a:rPr>
              <a:t>UP-nın uçuş </a:t>
            </a:r>
            <a:r>
              <a:rPr lang="az-Latn-AZ" kern="0" dirty="0" smtClean="0">
                <a:solidFill>
                  <a:srgbClr val="000000"/>
                </a:solidFill>
              </a:rPr>
              <a:t>zamanı </a:t>
            </a:r>
            <a:r>
              <a:rPr lang="az-Latn-AZ" kern="0" dirty="0" smtClean="0">
                <a:solidFill>
                  <a:srgbClr val="000000"/>
                </a:solidFill>
              </a:rPr>
              <a:t>sıfırlanandan sonra doğru vəziyyətə necə gətiriləcəyini qeyd edin</a:t>
            </a:r>
          </a:p>
          <a:p>
            <a:pPr lvl="1" indent="-342900">
              <a:spcBef>
                <a:spcPts val="0"/>
              </a:spcBef>
              <a:buClr>
                <a:srgbClr val="000000"/>
              </a:buClr>
              <a:buFont typeface="Arial"/>
              <a:buChar char="•"/>
            </a:pPr>
            <a:r>
              <a:rPr lang="az-Latn-AZ" kern="0" dirty="0" smtClean="0">
                <a:solidFill>
                  <a:srgbClr val="000000"/>
                </a:solidFill>
              </a:rPr>
              <a:t>Hansı verilənlərin yaddaş saxlanması və sonradan bərpası </a:t>
            </a:r>
            <a:r>
              <a:rPr lang="az-Latn-AZ" kern="0" dirty="0" smtClean="0">
                <a:solidFill>
                  <a:srgbClr val="000000"/>
                </a:solidFill>
              </a:rPr>
              <a:t>lazımdır?</a:t>
            </a:r>
            <a:endParaRPr lang="en-US" kern="0" dirty="0" smtClean="0">
              <a:solidFill>
                <a:srgbClr val="000000"/>
              </a:solidFill>
            </a:endParaRPr>
          </a:p>
          <a:p>
            <a:pPr lvl="1" indent="-342900">
              <a:buClr>
                <a:srgbClr val="000000"/>
              </a:buClr>
              <a:buFont typeface="Arial"/>
              <a:buChar char="•"/>
            </a:pPr>
            <a:endParaRPr lang="en-US" b="1" kern="0" dirty="0" smtClean="0">
              <a:solidFill>
                <a:srgbClr val="000000"/>
              </a:solidFill>
            </a:endParaRPr>
          </a:p>
          <a:p>
            <a:pPr indent="-342900">
              <a:buClr>
                <a:srgbClr val="000000"/>
              </a:buClr>
              <a:buFont typeface="Arial"/>
              <a:buNone/>
            </a:pPr>
            <a:endParaRPr lang="en-US" kern="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6593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>
                <a:solidFill>
                  <a:prstClr val="black"/>
                </a:solidFill>
              </a:rPr>
              <a:t>Komandanın loqosu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Təqdimatçı: Ad Soyad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6311899"/>
            <a:ext cx="29088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CanSat 2018: Komanda adı və İD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664"/>
          <p:cNvSpPr txBox="1">
            <a:spLocks/>
          </p:cNvSpPr>
          <p:nvPr/>
        </p:nvSpPr>
        <p:spPr>
          <a:xfrm>
            <a:off x="1866900" y="15875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333399"/>
              </a:buClr>
            </a:pPr>
            <a:r>
              <a:rPr lang="az-Latn-AZ" kern="0" dirty="0" smtClean="0">
                <a:solidFill>
                  <a:srgbClr val="333399"/>
                </a:solidFill>
              </a:rPr>
              <a:t>  </a:t>
            </a:r>
            <a:r>
              <a:rPr lang="az-Latn-AZ" kern="0" dirty="0" smtClean="0">
                <a:solidFill>
                  <a:srgbClr val="333399"/>
                </a:solidFill>
              </a:rPr>
              <a:t>UP-</a:t>
            </a:r>
            <a:r>
              <a:rPr lang="az-Latn-AZ" kern="0" dirty="0" smtClean="0">
                <a:solidFill>
                  <a:srgbClr val="333399"/>
                </a:solidFill>
              </a:rPr>
              <a:t>nın</a:t>
            </a:r>
            <a:r>
              <a:rPr lang="az-Latn-AZ" kern="0" dirty="0" smtClean="0">
                <a:solidFill>
                  <a:srgbClr val="333399"/>
                </a:solidFill>
              </a:rPr>
              <a:t> </a:t>
            </a:r>
            <a:r>
              <a:rPr lang="az-Latn-AZ" kern="0" dirty="0" smtClean="0">
                <a:solidFill>
                  <a:srgbClr val="333399"/>
                </a:solidFill>
              </a:rPr>
              <a:t>hazırlanması planı</a:t>
            </a:r>
            <a:endParaRPr lang="en-US" kern="0" dirty="0">
              <a:solidFill>
                <a:srgbClr val="333399"/>
              </a:solidFill>
            </a:endParaRPr>
          </a:p>
        </p:txBody>
      </p:sp>
      <p:sp>
        <p:nvSpPr>
          <p:cNvPr id="13" name="Shape 665"/>
          <p:cNvSpPr txBox="1">
            <a:spLocks/>
          </p:cNvSpPr>
          <p:nvPr/>
        </p:nvSpPr>
        <p:spPr>
          <a:xfrm>
            <a:off x="393700" y="1162050"/>
            <a:ext cx="11353800" cy="487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38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19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-342900">
              <a:spcBef>
                <a:spcPts val="0"/>
              </a:spcBef>
              <a:buClr>
                <a:srgbClr val="000000"/>
              </a:buClr>
            </a:pPr>
            <a:r>
              <a:rPr lang="az-Latn-AZ" b="0" kern="0" dirty="0" smtClean="0">
                <a:solidFill>
                  <a:srgbClr val="000000"/>
                </a:solidFill>
              </a:rPr>
              <a:t>UP-</a:t>
            </a:r>
            <a:r>
              <a:rPr lang="az-Latn-AZ" b="0" kern="0" dirty="0" smtClean="0">
                <a:solidFill>
                  <a:srgbClr val="000000"/>
                </a:solidFill>
              </a:rPr>
              <a:t>nın</a:t>
            </a:r>
            <a:r>
              <a:rPr lang="az-Latn-AZ" b="0" kern="0" dirty="0" smtClean="0">
                <a:solidFill>
                  <a:srgbClr val="000000"/>
                </a:solidFill>
              </a:rPr>
              <a:t> </a:t>
            </a:r>
            <a:r>
              <a:rPr lang="az-Latn-AZ" b="0" kern="0" dirty="0" smtClean="0">
                <a:solidFill>
                  <a:srgbClr val="000000"/>
                </a:solidFill>
              </a:rPr>
              <a:t>əsas ümumi problemi onun hazırlanmasının gecikməsi olar bilər.</a:t>
            </a:r>
          </a:p>
          <a:p>
            <a:pPr indent="-342900">
              <a:spcBef>
                <a:spcPts val="0"/>
              </a:spcBef>
              <a:buClr>
                <a:srgbClr val="000000"/>
              </a:buClr>
            </a:pPr>
            <a:r>
              <a:rPr lang="az-Latn-AZ" b="0" kern="0" dirty="0" smtClean="0">
                <a:solidFill>
                  <a:srgbClr val="000000"/>
                </a:solidFill>
              </a:rPr>
              <a:t>Proqramın hazırlanmasının gedişini və hazırlanmanın gecikməsi riskininin aradan qaldırmasını özündə ifadə edən bir plan təqdim </a:t>
            </a:r>
            <a:r>
              <a:rPr lang="az-Latn-AZ" b="0" kern="0" dirty="0" smtClean="0">
                <a:solidFill>
                  <a:srgbClr val="000000"/>
                </a:solidFill>
              </a:rPr>
              <a:t>edin</a:t>
            </a:r>
          </a:p>
          <a:p>
            <a:pPr marL="0" indent="0">
              <a:spcBef>
                <a:spcPts val="0"/>
              </a:spcBef>
              <a:buClr>
                <a:srgbClr val="000000"/>
              </a:buClr>
              <a:buNone/>
            </a:pPr>
            <a:endParaRPr lang="az-Latn-AZ" kern="0" dirty="0" smtClean="0">
              <a:solidFill>
                <a:srgbClr val="000000"/>
              </a:solidFill>
            </a:endParaRPr>
          </a:p>
          <a:p>
            <a:pPr indent="-342900">
              <a:spcBef>
                <a:spcPts val="0"/>
              </a:spcBef>
              <a:buClr>
                <a:srgbClr val="000000"/>
              </a:buClr>
            </a:pPr>
            <a:r>
              <a:rPr lang="az-Latn-AZ" kern="0" dirty="0" smtClean="0">
                <a:solidFill>
                  <a:srgbClr val="000000"/>
                </a:solidFill>
              </a:rPr>
              <a:t>Aşağıdakı sadalanlar barəsində yazın</a:t>
            </a:r>
          </a:p>
          <a:p>
            <a:pPr lvl="1" indent="-342900">
              <a:spcBef>
                <a:spcPts val="0"/>
              </a:spcBef>
              <a:buClr>
                <a:srgbClr val="000000"/>
              </a:buClr>
              <a:buFont typeface="Arial"/>
              <a:buChar char="•"/>
            </a:pPr>
            <a:r>
              <a:rPr lang="az-Latn-AZ" kern="0" dirty="0" smtClean="0">
                <a:solidFill>
                  <a:srgbClr val="000000"/>
                </a:solidFill>
              </a:rPr>
              <a:t>Prototip və prototip </a:t>
            </a:r>
            <a:r>
              <a:rPr lang="az-Latn-AZ" kern="0" dirty="0" smtClean="0">
                <a:solidFill>
                  <a:srgbClr val="000000"/>
                </a:solidFill>
              </a:rPr>
              <a:t>mühitlər (</a:t>
            </a:r>
            <a:r>
              <a:rPr lang="az-Latn-AZ" kern="0" dirty="0" smtClean="0">
                <a:solidFill>
                  <a:srgbClr val="000000"/>
                </a:solidFill>
              </a:rPr>
              <a:t>proqramlaşdırma üçün)</a:t>
            </a:r>
          </a:p>
          <a:p>
            <a:pPr lvl="1" indent="-342900">
              <a:spcBef>
                <a:spcPts val="0"/>
              </a:spcBef>
              <a:buClr>
                <a:srgbClr val="000000"/>
              </a:buClr>
              <a:buFont typeface="Arial"/>
              <a:buChar char="•"/>
            </a:pPr>
            <a:r>
              <a:rPr lang="az-Latn-AZ" kern="0" dirty="0" smtClean="0">
                <a:solidFill>
                  <a:srgbClr val="000000"/>
                </a:solidFill>
              </a:rPr>
              <a:t>Proqramlaşdırmanın həyata keçirilmə ardıcıllığı</a:t>
            </a:r>
          </a:p>
          <a:p>
            <a:pPr lvl="1" indent="-342900">
              <a:spcBef>
                <a:spcPts val="0"/>
              </a:spcBef>
              <a:buClr>
                <a:srgbClr val="000000"/>
              </a:buClr>
              <a:buFont typeface="Arial"/>
              <a:buChar char="•"/>
            </a:pPr>
            <a:r>
              <a:rPr lang="az-Latn-AZ" kern="0" dirty="0" smtClean="0">
                <a:solidFill>
                  <a:srgbClr val="000000"/>
                </a:solidFill>
              </a:rPr>
              <a:t>Proqramlaşdırma komandası</a:t>
            </a:r>
          </a:p>
          <a:p>
            <a:pPr lvl="1" indent="-342900">
              <a:spcBef>
                <a:spcPts val="0"/>
              </a:spcBef>
              <a:buClr>
                <a:srgbClr val="000000"/>
              </a:buClr>
              <a:buFont typeface="Arial"/>
              <a:buChar char="•"/>
            </a:pPr>
            <a:r>
              <a:rPr lang="az-Latn-AZ" kern="0" dirty="0" smtClean="0">
                <a:solidFill>
                  <a:srgbClr val="000000"/>
                </a:solidFill>
              </a:rPr>
              <a:t>Testlərin həyata keçirilmə metodologiyası</a:t>
            </a:r>
          </a:p>
          <a:p>
            <a:pPr lvl="1" indent="-342900">
              <a:spcBef>
                <a:spcPts val="0"/>
              </a:spcBef>
              <a:buClr>
                <a:srgbClr val="000000"/>
              </a:buClr>
              <a:buFont typeface="Arial"/>
              <a:buChar char="•"/>
            </a:pPr>
            <a:endParaRPr lang="az-Latn-AZ" kern="0" dirty="0" smtClean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lang="en-US" kern="0" dirty="0" smtClean="0">
              <a:solidFill>
                <a:srgbClr val="000000"/>
              </a:solidFill>
            </a:endParaRPr>
          </a:p>
          <a:p>
            <a:pPr lvl="1" indent="-342900">
              <a:buClr>
                <a:srgbClr val="000000"/>
              </a:buClr>
              <a:buFont typeface="Arial"/>
              <a:buChar char="•"/>
            </a:pPr>
            <a:endParaRPr lang="en-US" b="1" kern="0" dirty="0" smtClean="0">
              <a:solidFill>
                <a:srgbClr val="000000"/>
              </a:solidFill>
            </a:endParaRPr>
          </a:p>
          <a:p>
            <a:pPr indent="-342900">
              <a:buClr>
                <a:srgbClr val="000000"/>
              </a:buClr>
              <a:buFont typeface="Arial"/>
              <a:buNone/>
            </a:pPr>
            <a:endParaRPr lang="en-US" kern="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51958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>
                <a:solidFill>
                  <a:prstClr val="black"/>
                </a:solidFill>
              </a:rPr>
              <a:t>Komandanın loqosu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Təqdimatçı: Ad Soyad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6311899"/>
            <a:ext cx="2888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CanSat 2018: Komanda adı və İD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173"/>
          <p:cNvSpPr txBox="1">
            <a:spLocks/>
          </p:cNvSpPr>
          <p:nvPr/>
        </p:nvSpPr>
        <p:spPr>
          <a:xfrm>
            <a:off x="2184399" y="2205031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3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333399"/>
              </a:buClr>
              <a:buSzPct val="25000"/>
              <a:defRPr/>
            </a:pPr>
            <a:r>
              <a:rPr lang="en-US" kern="0" dirty="0" smtClean="0">
                <a:solidFill>
                  <a:srgbClr val="333399"/>
                </a:solidFill>
              </a:rPr>
              <a:t>Ye</a:t>
            </a:r>
            <a:r>
              <a:rPr lang="az-Latn-AZ" kern="0" dirty="0" smtClean="0">
                <a:solidFill>
                  <a:srgbClr val="333399"/>
                </a:solidFill>
              </a:rPr>
              <a:t>rüstü</a:t>
            </a:r>
            <a:r>
              <a:rPr lang="az-Latn-AZ" kern="0" dirty="0" smtClean="0">
                <a:solidFill>
                  <a:srgbClr val="333399"/>
                </a:solidFill>
              </a:rPr>
              <a:t> </a:t>
            </a:r>
            <a:r>
              <a:rPr lang="az-Latn-AZ" kern="0" dirty="0" smtClean="0">
                <a:solidFill>
                  <a:srgbClr val="333399"/>
                </a:solidFill>
              </a:rPr>
              <a:t>İdarəetmə </a:t>
            </a:r>
            <a:r>
              <a:rPr lang="az-Latn-AZ" kern="0" dirty="0">
                <a:solidFill>
                  <a:srgbClr val="333399"/>
                </a:solidFill>
              </a:rPr>
              <a:t>S</a:t>
            </a:r>
            <a:r>
              <a:rPr lang="az-Latn-AZ" kern="0" dirty="0" smtClean="0">
                <a:solidFill>
                  <a:srgbClr val="333399"/>
                </a:solidFill>
              </a:rPr>
              <a:t>isteminin </a:t>
            </a:r>
            <a:r>
              <a:rPr lang="az-Latn-AZ" kern="0" dirty="0" smtClean="0">
                <a:solidFill>
                  <a:srgbClr val="333399"/>
                </a:solidFill>
              </a:rPr>
              <a:t>(YİS) dizaynı</a:t>
            </a:r>
          </a:p>
        </p:txBody>
      </p:sp>
      <p:sp>
        <p:nvSpPr>
          <p:cNvPr id="13" name="Shape 174"/>
          <p:cNvSpPr txBox="1">
            <a:spLocks/>
          </p:cNvSpPr>
          <p:nvPr/>
        </p:nvSpPr>
        <p:spPr>
          <a:xfrm>
            <a:off x="2870199" y="3835385"/>
            <a:ext cx="6400799" cy="129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19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Bef>
                <a:spcPts val="0"/>
              </a:spcBef>
              <a:buClr>
                <a:srgbClr val="000000"/>
              </a:buClr>
              <a:buSzPct val="25000"/>
              <a:defRPr/>
            </a:pPr>
            <a:r>
              <a:rPr lang="az-Latn-AZ" kern="0" dirty="0" smtClean="0">
                <a:solidFill>
                  <a:srgbClr val="000000"/>
                </a:solidFill>
              </a:rPr>
              <a:t>Təqdimatçının Adı, Soyadı</a:t>
            </a:r>
            <a:endParaRPr lang="en-US" kern="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67938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>
                <a:solidFill>
                  <a:prstClr val="black"/>
                </a:solidFill>
              </a:rPr>
              <a:t>Komandanın loqosu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Təqdimatçı: Ad Soyad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399" y="6311899"/>
            <a:ext cx="3047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CanSat 2018: Komanda adı və İD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664"/>
          <p:cNvSpPr txBox="1">
            <a:spLocks/>
          </p:cNvSpPr>
          <p:nvPr/>
        </p:nvSpPr>
        <p:spPr>
          <a:xfrm>
            <a:off x="1828800" y="159457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333399"/>
              </a:buClr>
            </a:pPr>
            <a:r>
              <a:rPr lang="az-Latn-AZ" kern="0" dirty="0" smtClean="0">
                <a:solidFill>
                  <a:srgbClr val="333399"/>
                </a:solidFill>
              </a:rPr>
              <a:t>  </a:t>
            </a:r>
            <a:r>
              <a:rPr lang="az-Latn-AZ" kern="0" dirty="0" smtClean="0">
                <a:solidFill>
                  <a:srgbClr val="333399"/>
                </a:solidFill>
              </a:rPr>
              <a:t>YİS-nə </a:t>
            </a:r>
            <a:r>
              <a:rPr lang="az-Latn-AZ" kern="0" dirty="0" smtClean="0">
                <a:solidFill>
                  <a:srgbClr val="333399"/>
                </a:solidFill>
              </a:rPr>
              <a:t>ümumi baxış</a:t>
            </a:r>
            <a:endParaRPr lang="en-US" kern="0" dirty="0">
              <a:solidFill>
                <a:srgbClr val="333399"/>
              </a:solidFill>
            </a:endParaRPr>
          </a:p>
        </p:txBody>
      </p:sp>
      <p:sp>
        <p:nvSpPr>
          <p:cNvPr id="13" name="Shape 665"/>
          <p:cNvSpPr txBox="1">
            <a:spLocks/>
          </p:cNvSpPr>
          <p:nvPr/>
        </p:nvSpPr>
        <p:spPr>
          <a:xfrm>
            <a:off x="393700" y="1322920"/>
            <a:ext cx="11353800" cy="308821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38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19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-342900">
              <a:spcBef>
                <a:spcPts val="0"/>
              </a:spcBef>
              <a:buClr>
                <a:srgbClr val="000000"/>
              </a:buClr>
            </a:pPr>
            <a:r>
              <a:rPr lang="az-Latn-AZ" kern="0" dirty="0" smtClean="0">
                <a:solidFill>
                  <a:srgbClr val="000000"/>
                </a:solidFill>
              </a:rPr>
              <a:t>Blok-diaqramlar vasitəsilə </a:t>
            </a:r>
            <a:r>
              <a:rPr lang="az-Latn-AZ" kern="0" dirty="0" smtClean="0">
                <a:solidFill>
                  <a:srgbClr val="000000"/>
                </a:solidFill>
              </a:rPr>
              <a:t>YİS-</a:t>
            </a:r>
            <a:r>
              <a:rPr lang="az-Latn-AZ" kern="0" dirty="0" err="1" smtClean="0">
                <a:solidFill>
                  <a:srgbClr val="000000"/>
                </a:solidFill>
              </a:rPr>
              <a:t>in</a:t>
            </a:r>
            <a:r>
              <a:rPr lang="az-Latn-AZ" kern="0" dirty="0" smtClean="0">
                <a:solidFill>
                  <a:srgbClr val="000000"/>
                </a:solidFill>
              </a:rPr>
              <a:t> </a:t>
            </a:r>
            <a:r>
              <a:rPr lang="az-Latn-AZ" kern="0" dirty="0" smtClean="0">
                <a:solidFill>
                  <a:srgbClr val="000000"/>
                </a:solidFill>
              </a:rPr>
              <a:t>ümumi strukturunu göstərin</a:t>
            </a:r>
            <a:endParaRPr lang="en-US" kern="0" dirty="0" smtClean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41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 smtClean="0"/>
              <a:t>Komandanın loqosu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87348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Təqdimatçı: Ad Soyad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6311899"/>
            <a:ext cx="29088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CanSat 2018: Komanda adı və İD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hape 142"/>
          <p:cNvSpPr txBox="1">
            <a:spLocks/>
          </p:cNvSpPr>
          <p:nvPr/>
        </p:nvSpPr>
        <p:spPr>
          <a:xfrm>
            <a:off x="1828800" y="177803"/>
            <a:ext cx="5943598" cy="83819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Arial"/>
              <a:buNone/>
              <a:tabLst/>
              <a:defRPr/>
            </a:pPr>
            <a:r>
              <a:rPr kumimoji="0" lang="az-Latn-A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Vəzifə bölgüsü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6" name="Shape 143"/>
          <p:cNvSpPr txBox="1">
            <a:spLocks/>
          </p:cNvSpPr>
          <p:nvPr/>
        </p:nvSpPr>
        <p:spPr>
          <a:xfrm>
            <a:off x="381000" y="1250951"/>
            <a:ext cx="11366500" cy="350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38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19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/>
            </a:pPr>
            <a:r>
              <a:rPr kumimoji="0" lang="az-Latn-A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Bölmələrin adları və onları təqdim edəcək komanda üzvlərinin adları cədvəl şəklində </a:t>
            </a:r>
            <a:r>
              <a:rPr kumimoji="0" lang="az-Latn-A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göstərilməlidir</a:t>
            </a:r>
            <a:endParaRPr kumimoji="0" lang="az-Latn-A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7" name="Shape 139"/>
          <p:cNvSpPr/>
          <p:nvPr/>
        </p:nvSpPr>
        <p:spPr>
          <a:xfrm>
            <a:off x="241300" y="4203701"/>
            <a:ext cx="11506200" cy="1828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25400" cap="flat" cmpd="sng">
            <a:solidFill>
              <a:srgbClr val="88A3A5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algn="ctr">
              <a:buClr>
                <a:srgbClr val="0C1C1D"/>
              </a:buClr>
              <a:buSzPct val="25000"/>
              <a:buFont typeface="Arial"/>
              <a:buNone/>
            </a:pPr>
            <a:r>
              <a:rPr lang="az-Latn-AZ" b="1" kern="0" dirty="0" smtClean="0">
                <a:solidFill>
                  <a:srgbClr val="0C1C1D"/>
                </a:solidFill>
                <a:latin typeface="Arial"/>
                <a:ea typeface="Arial"/>
                <a:cs typeface="Arial"/>
                <a:sym typeface="Arial"/>
              </a:rPr>
              <a:t>İHS-nin </a:t>
            </a:r>
            <a:r>
              <a:rPr lang="az-Latn-AZ" b="1" kern="0" dirty="0">
                <a:solidFill>
                  <a:srgbClr val="0C1C1D"/>
                </a:solidFill>
                <a:latin typeface="Arial"/>
                <a:ea typeface="Arial"/>
                <a:cs typeface="Arial"/>
                <a:sym typeface="Arial"/>
              </a:rPr>
              <a:t>təqdimatı üçün hər komandaya 30 </a:t>
            </a:r>
            <a:r>
              <a:rPr lang="az-Latn-AZ" b="1" kern="0" dirty="0" smtClean="0">
                <a:solidFill>
                  <a:srgbClr val="0C1C1D"/>
                </a:solidFill>
                <a:latin typeface="Arial"/>
                <a:ea typeface="Arial"/>
                <a:cs typeface="Arial"/>
                <a:sym typeface="Arial"/>
              </a:rPr>
              <a:t>dəqiqə müddət  </a:t>
            </a:r>
            <a:r>
              <a:rPr lang="az-Latn-AZ" b="1" kern="0" dirty="0">
                <a:solidFill>
                  <a:srgbClr val="0C1C1D"/>
                </a:solidFill>
                <a:latin typeface="Arial"/>
                <a:ea typeface="Arial"/>
                <a:cs typeface="Arial"/>
                <a:sym typeface="Arial"/>
              </a:rPr>
              <a:t>nəzərdə tutulur. </a:t>
            </a:r>
            <a:r>
              <a:rPr lang="az-Latn-AZ" b="1" kern="0" dirty="0" smtClean="0">
                <a:solidFill>
                  <a:srgbClr val="0C1C1D"/>
                </a:solidFill>
                <a:latin typeface="Arial"/>
                <a:ea typeface="Arial"/>
                <a:cs typeface="Arial"/>
                <a:sym typeface="Arial"/>
              </a:rPr>
              <a:t>Komandanın təqdimatından </a:t>
            </a:r>
            <a:r>
              <a:rPr lang="az-Latn-AZ" b="1" kern="0" dirty="0">
                <a:solidFill>
                  <a:srgbClr val="0C1C1D"/>
                </a:solidFill>
                <a:latin typeface="Arial"/>
                <a:ea typeface="Arial"/>
                <a:cs typeface="Arial"/>
                <a:sym typeface="Arial"/>
              </a:rPr>
              <a:t>asılı olaraq </a:t>
            </a:r>
            <a:r>
              <a:rPr lang="az-Latn-AZ" b="1" kern="0" dirty="0" smtClean="0">
                <a:solidFill>
                  <a:srgbClr val="0C1C1D"/>
                </a:solidFill>
                <a:latin typeface="Arial"/>
                <a:ea typeface="Arial"/>
                <a:cs typeface="Arial"/>
                <a:sym typeface="Arial"/>
              </a:rPr>
              <a:t>İHS ilə bağlı suallar </a:t>
            </a:r>
            <a:r>
              <a:rPr lang="az-Latn-AZ" b="1" kern="0" dirty="0">
                <a:solidFill>
                  <a:srgbClr val="0C1C1D"/>
                </a:solidFill>
                <a:latin typeface="Arial"/>
                <a:ea typeface="Arial"/>
                <a:cs typeface="Arial"/>
                <a:sym typeface="Arial"/>
              </a:rPr>
              <a:t>verilə bil</a:t>
            </a:r>
            <a:r>
              <a:rPr lang="az-Latn-AZ" b="1" kern="0" dirty="0">
                <a:solidFill>
                  <a:srgbClr val="0C1C1D"/>
                </a:solidFill>
                <a:latin typeface="Arial"/>
                <a:cs typeface="Arial"/>
                <a:sym typeface="Arial"/>
              </a:rPr>
              <a:t>ər.</a:t>
            </a:r>
            <a:endParaRPr lang="az-Latn-AZ" b="1" kern="0" dirty="0">
              <a:solidFill>
                <a:srgbClr val="0C1C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891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>
                <a:solidFill>
                  <a:prstClr val="black"/>
                </a:solidFill>
              </a:rPr>
              <a:t>Komandanın loqosu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Təqdimatçı: Ad Soyad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399" y="6311899"/>
            <a:ext cx="29684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CanSat 2018: Komanda adı və İD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664"/>
          <p:cNvSpPr txBox="1">
            <a:spLocks/>
          </p:cNvSpPr>
          <p:nvPr/>
        </p:nvSpPr>
        <p:spPr>
          <a:xfrm>
            <a:off x="1828800" y="159457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333399"/>
              </a:buClr>
            </a:pPr>
            <a:r>
              <a:rPr lang="az-Latn-AZ" kern="0" dirty="0" smtClean="0">
                <a:solidFill>
                  <a:srgbClr val="333399"/>
                </a:solidFill>
              </a:rPr>
              <a:t>  </a:t>
            </a:r>
            <a:r>
              <a:rPr lang="az-Latn-AZ" kern="0" dirty="0" smtClean="0">
                <a:solidFill>
                  <a:srgbClr val="333399"/>
                </a:solidFill>
              </a:rPr>
              <a:t>YİS-nə </a:t>
            </a:r>
            <a:r>
              <a:rPr lang="az-Latn-AZ" kern="0" dirty="0" smtClean="0">
                <a:solidFill>
                  <a:srgbClr val="333399"/>
                </a:solidFill>
              </a:rPr>
              <a:t>qoyulmuş tələblər</a:t>
            </a:r>
            <a:endParaRPr lang="en-US" kern="0" dirty="0">
              <a:solidFill>
                <a:srgbClr val="333399"/>
              </a:solidFill>
            </a:endParaRPr>
          </a:p>
        </p:txBody>
      </p:sp>
      <p:sp>
        <p:nvSpPr>
          <p:cNvPr id="13" name="Shape 665"/>
          <p:cNvSpPr txBox="1">
            <a:spLocks/>
          </p:cNvSpPr>
          <p:nvPr/>
        </p:nvSpPr>
        <p:spPr>
          <a:xfrm>
            <a:off x="393700" y="1162050"/>
            <a:ext cx="11353800" cy="487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38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19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-3429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</a:pPr>
            <a:r>
              <a:rPr lang="az-Latn-AZ" sz="2000" b="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YİS-nə </a:t>
            </a:r>
            <a:r>
              <a:rPr lang="az-Latn-AZ" sz="2000" b="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qoyulmuş tələblərə ümumi baxış</a:t>
            </a:r>
            <a:endParaRPr lang="en-US" sz="2000" b="0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42900">
              <a:lnSpc>
                <a:spcPct val="150000"/>
              </a:lnSpc>
              <a:buClr>
                <a:srgbClr val="000000"/>
              </a:buClr>
            </a:pPr>
            <a:r>
              <a:rPr lang="az-Latn-AZ" sz="2000" b="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Sadalamaqla yaxud cədvəllərdən istifadə etməklə tələblərin necə anlaşıldığını göstərin</a:t>
            </a:r>
          </a:p>
          <a:p>
            <a:pPr indent="-342900">
              <a:lnSpc>
                <a:spcPct val="150000"/>
              </a:lnSpc>
              <a:buClr>
                <a:srgbClr val="000000"/>
              </a:buClr>
            </a:pPr>
            <a:r>
              <a:rPr lang="az-Latn-AZ" sz="2000" b="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Tələblərin və anlayışın təsviri istəkdən asılı olaraq bir necə hissələr şəklində göstərilə bilər</a:t>
            </a:r>
          </a:p>
          <a:p>
            <a:pPr indent="-342900">
              <a:lnSpc>
                <a:spcPct val="150000"/>
              </a:lnSpc>
              <a:buClr>
                <a:srgbClr val="000000"/>
              </a:buClr>
            </a:pPr>
            <a:r>
              <a:rPr lang="az-Latn-AZ" sz="2000" b="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slaydın əsas məqsədi komandanın missiyanın bu altsistemə aid olan tələblərini necə anladığını münsiflərə çatdırmaq üçündür</a:t>
            </a:r>
          </a:p>
          <a:p>
            <a:pPr marL="400050" lvl="1" indent="0">
              <a:buClr>
                <a:srgbClr val="000000"/>
              </a:buClr>
              <a:buNone/>
            </a:pPr>
            <a:endParaRPr lang="en-US" sz="2000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42900">
              <a:buClr>
                <a:srgbClr val="000000"/>
              </a:buClr>
              <a:buFont typeface="Arial"/>
              <a:buNone/>
            </a:pPr>
            <a:endParaRPr lang="en-US" sz="2000" b="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54360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>
                <a:solidFill>
                  <a:prstClr val="black"/>
                </a:solidFill>
              </a:rPr>
              <a:t>Komandanın loqosu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Təqdimatçı: Ad Soyad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399" y="6311899"/>
            <a:ext cx="29486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CanSat 2018: Komanda adı və İD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664"/>
          <p:cNvSpPr txBox="1">
            <a:spLocks/>
          </p:cNvSpPr>
          <p:nvPr/>
        </p:nvSpPr>
        <p:spPr>
          <a:xfrm>
            <a:off x="1828800" y="15875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333399"/>
              </a:buClr>
            </a:pPr>
            <a:r>
              <a:rPr lang="az-Latn-AZ" kern="0" dirty="0" smtClean="0">
                <a:solidFill>
                  <a:srgbClr val="333399"/>
                </a:solidFill>
              </a:rPr>
              <a:t>  </a:t>
            </a:r>
            <a:r>
              <a:rPr lang="az-Latn-AZ" kern="0" dirty="0" smtClean="0">
                <a:solidFill>
                  <a:srgbClr val="333399"/>
                </a:solidFill>
              </a:rPr>
              <a:t>YİS-</a:t>
            </a:r>
            <a:r>
              <a:rPr lang="az-Latn-AZ" kern="0" noProof="1" smtClean="0">
                <a:solidFill>
                  <a:srgbClr val="333399"/>
                </a:solidFill>
              </a:rPr>
              <a:t>nin </a:t>
            </a:r>
            <a:r>
              <a:rPr lang="az-Latn-AZ" kern="0" dirty="0" smtClean="0">
                <a:solidFill>
                  <a:srgbClr val="333399"/>
                </a:solidFill>
              </a:rPr>
              <a:t>dizaynı</a:t>
            </a:r>
            <a:endParaRPr lang="en-US" kern="0" dirty="0">
              <a:solidFill>
                <a:srgbClr val="333399"/>
              </a:solidFill>
            </a:endParaRPr>
          </a:p>
        </p:txBody>
      </p:sp>
      <p:sp>
        <p:nvSpPr>
          <p:cNvPr id="14" name="Shape 665"/>
          <p:cNvSpPr txBox="1">
            <a:spLocks/>
          </p:cNvSpPr>
          <p:nvPr/>
        </p:nvSpPr>
        <p:spPr>
          <a:xfrm>
            <a:off x="393700" y="1162050"/>
            <a:ext cx="11353800" cy="487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38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19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-3429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</a:pPr>
            <a:r>
              <a:rPr lang="az-Latn-AZ" sz="2000" kern="0" dirty="0" smtClean="0">
                <a:solidFill>
                  <a:srgbClr val="000000"/>
                </a:solidFill>
              </a:rPr>
              <a:t>Yerüstü stansiyanın diaqramını göstərin</a:t>
            </a:r>
          </a:p>
          <a:p>
            <a:pPr lvl="1" indent="-3429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az-Latn-AZ" sz="2000" kern="0" dirty="0" smtClean="0">
                <a:solidFill>
                  <a:srgbClr val="000000"/>
                </a:solidFill>
              </a:rPr>
              <a:t>Komponentləri və onların necə qoşulduğunu təsvir edin</a:t>
            </a:r>
          </a:p>
          <a:p>
            <a:pPr indent="-3429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</a:pPr>
            <a:r>
              <a:rPr lang="az-Latn-AZ" sz="2000" kern="0" dirty="0" smtClean="0">
                <a:solidFill>
                  <a:srgbClr val="000000"/>
                </a:solidFill>
              </a:rPr>
              <a:t>Aşağıdakı sadalanlar barəsində yazın</a:t>
            </a:r>
          </a:p>
          <a:p>
            <a:pPr lvl="1" indent="-3429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az-Latn-AZ" sz="2000" kern="0" dirty="0" smtClean="0">
                <a:solidFill>
                  <a:srgbClr val="000000"/>
                </a:solidFill>
              </a:rPr>
              <a:t>Yesüstü stansiya elektrik qida mənbəyi olmadan nə qədər müddətdə fəaliyyət göstərə bilər</a:t>
            </a:r>
          </a:p>
          <a:p>
            <a:pPr lvl="1" indent="-3429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az-Latn-AZ" sz="2000" kern="0" dirty="0" smtClean="0">
                <a:solidFill>
                  <a:srgbClr val="000000"/>
                </a:solidFill>
              </a:rPr>
              <a:t>İfrat isinməyə qarşı tədbirlər (nəzər alın ki, final mərhələsi açıq ərazidə və yayda baş tutacaq)</a:t>
            </a:r>
          </a:p>
          <a:p>
            <a:pPr lvl="1" indent="-3429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az-Latn-AZ" sz="2000" kern="0" dirty="0" smtClean="0">
                <a:solidFill>
                  <a:srgbClr val="000000"/>
                </a:solidFill>
              </a:rPr>
              <a:t>Yarana biləcək nasazlıqların aradan </a:t>
            </a:r>
            <a:r>
              <a:rPr lang="az-Latn-AZ" sz="2000" kern="0" dirty="0" smtClean="0">
                <a:solidFill>
                  <a:srgbClr val="000000"/>
                </a:solidFill>
              </a:rPr>
              <a:t>qaldırılması (</a:t>
            </a:r>
            <a:r>
              <a:rPr lang="az-Latn-AZ" sz="2000" kern="0" dirty="0" smtClean="0">
                <a:solidFill>
                  <a:srgbClr val="000000"/>
                </a:solidFill>
              </a:rPr>
              <a:t>məsələn, </a:t>
            </a:r>
            <a:r>
              <a:rPr lang="az-Latn-AZ" sz="2000" kern="0" dirty="0" smtClean="0">
                <a:solidFill>
                  <a:srgbClr val="000000"/>
                </a:solidFill>
              </a:rPr>
              <a:t>YİS-</a:t>
            </a:r>
            <a:r>
              <a:rPr lang="az-Latn-AZ" sz="2000" kern="0" noProof="1" smtClean="0">
                <a:solidFill>
                  <a:srgbClr val="000000"/>
                </a:solidFill>
              </a:rPr>
              <a:t>nin </a:t>
            </a:r>
            <a:r>
              <a:rPr lang="az-Latn-AZ" sz="2000" kern="0" dirty="0" smtClean="0">
                <a:solidFill>
                  <a:srgbClr val="000000"/>
                </a:solidFill>
              </a:rPr>
              <a:t>kompüteri </a:t>
            </a:r>
            <a:r>
              <a:rPr lang="az-Latn-AZ" sz="2000" kern="0" dirty="0" smtClean="0">
                <a:solidFill>
                  <a:srgbClr val="000000"/>
                </a:solidFill>
              </a:rPr>
              <a:t>avto yenilənmə edə bilər)</a:t>
            </a:r>
            <a:endParaRPr lang="en-US" sz="2000" kern="0" dirty="0" smtClean="0">
              <a:solidFill>
                <a:srgbClr val="000000"/>
              </a:solidFill>
            </a:endParaRPr>
          </a:p>
          <a:p>
            <a:pPr marL="400050" lvl="1" indent="0">
              <a:buClr>
                <a:srgbClr val="000000"/>
              </a:buClr>
              <a:buNone/>
            </a:pPr>
            <a:endParaRPr lang="en-US" sz="2000" b="1" kern="0" dirty="0" smtClean="0">
              <a:solidFill>
                <a:srgbClr val="000000"/>
              </a:solidFill>
            </a:endParaRPr>
          </a:p>
          <a:p>
            <a:pPr indent="-342900">
              <a:buClr>
                <a:srgbClr val="000000"/>
              </a:buClr>
              <a:buFont typeface="Arial"/>
              <a:buNone/>
            </a:pPr>
            <a:endParaRPr lang="en-US" sz="2000" kern="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7119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 smtClean="0">
                <a:solidFill>
                  <a:prstClr val="black"/>
                </a:solidFill>
              </a:rPr>
              <a:t>Komandanın loqosu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Təqdimatçı: Ad Soyad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6311899"/>
            <a:ext cx="2888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CanSat 2018: Komanda adı və İD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569"/>
          <p:cNvSpPr txBox="1">
            <a:spLocks/>
          </p:cNvSpPr>
          <p:nvPr/>
        </p:nvSpPr>
        <p:spPr>
          <a:xfrm>
            <a:off x="1828800" y="158751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333399"/>
              </a:buClr>
            </a:pPr>
            <a:r>
              <a:rPr lang="az-Latn-AZ" kern="0" dirty="0">
                <a:solidFill>
                  <a:srgbClr val="333399"/>
                </a:solidFill>
              </a:rPr>
              <a:t> </a:t>
            </a:r>
            <a:r>
              <a:rPr lang="az-Latn-AZ" kern="0" dirty="0" smtClean="0">
                <a:solidFill>
                  <a:srgbClr val="333399"/>
                </a:solidFill>
              </a:rPr>
              <a:t> Antena seçimi</a:t>
            </a:r>
            <a:endParaRPr lang="en-US" kern="0" dirty="0">
              <a:solidFill>
                <a:srgbClr val="333399"/>
              </a:solidFill>
            </a:endParaRPr>
          </a:p>
        </p:txBody>
      </p:sp>
      <p:sp>
        <p:nvSpPr>
          <p:cNvPr id="13" name="Shape 530"/>
          <p:cNvSpPr txBox="1">
            <a:spLocks/>
          </p:cNvSpPr>
          <p:nvPr/>
        </p:nvSpPr>
        <p:spPr>
          <a:xfrm>
            <a:off x="393700" y="1206500"/>
            <a:ext cx="11353800" cy="494030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spcBef>
                <a:spcPts val="0"/>
              </a:spcBef>
              <a:buClr>
                <a:prstClr val="black"/>
              </a:buClr>
              <a:buSzPts val="2400"/>
              <a:buFont typeface="Arial"/>
              <a:buChar char="•"/>
            </a:pPr>
            <a:r>
              <a:rPr lang="az-Latn-AZ" sz="2000" b="1" dirty="0" smtClean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Antena üçün aşağıdakılar qeyd edilməlidir: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Clr>
                <a:prstClr val="black"/>
              </a:buClr>
              <a:buSzPts val="2400"/>
              <a:buFont typeface="Wingdings" panose="05000000000000000000" pitchFamily="2" charset="2"/>
              <a:buChar char="Ø"/>
            </a:pPr>
            <a:r>
              <a:rPr lang="az-Latn-AZ" dirty="0" smtClean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Seçim kriteriyasını qeyd edin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Clr>
                <a:prstClr val="black"/>
              </a:buClr>
              <a:buSzPts val="2400"/>
              <a:buFont typeface="Wingdings" panose="05000000000000000000" pitchFamily="2" charset="2"/>
              <a:buChar char="Ø"/>
            </a:pPr>
            <a:r>
              <a:rPr lang="az-Latn-AZ" dirty="0" smtClean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Antenanın kommunikasiya məsafəsini, üfüqi və şaquli istiqamətdə şüalanma (radiation pattern) diaqramını daxil edin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Clr>
                <a:prstClr val="black"/>
              </a:buClr>
              <a:buSzPts val="2400"/>
              <a:buFont typeface="Wingdings" panose="05000000000000000000" pitchFamily="2" charset="2"/>
              <a:buChar char="Ø"/>
            </a:pPr>
            <a:r>
              <a:rPr lang="az-Latn-AZ" dirty="0" smtClean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Seçim üçün </a:t>
            </a:r>
            <a:r>
              <a:rPr lang="az-Latn-AZ" dirty="0" smtClean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ən azı 2 </a:t>
            </a:r>
            <a:r>
              <a:rPr lang="az-Latn-AZ" dirty="0" smtClean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mümkün variant göstərin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Clr>
                <a:prstClr val="black"/>
              </a:buClr>
              <a:buSzPts val="2400"/>
              <a:buFont typeface="Wingdings" panose="05000000000000000000" pitchFamily="2" charset="2"/>
              <a:buChar char="Ø"/>
            </a:pPr>
            <a:r>
              <a:rPr lang="az-Latn-AZ" dirty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  <a:r>
              <a:rPr lang="az-Latn-AZ" dirty="0" smtClean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ekun </a:t>
            </a:r>
            <a:r>
              <a:rPr lang="az-Latn-AZ" dirty="0" smtClean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seçim üçün əsas səbəbləri qeyd edin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74679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>
                <a:solidFill>
                  <a:prstClr val="black"/>
                </a:solidFill>
              </a:rPr>
              <a:t>Komandanın loqosu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Təqdimatçı: Ad Soyad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399" y="6311899"/>
            <a:ext cx="2879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CanSat 2018: Komanda adı və İD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664"/>
          <p:cNvSpPr txBox="1">
            <a:spLocks/>
          </p:cNvSpPr>
          <p:nvPr/>
        </p:nvSpPr>
        <p:spPr>
          <a:xfrm>
            <a:off x="1828800" y="15875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333399"/>
              </a:buClr>
            </a:pPr>
            <a:r>
              <a:rPr lang="az-Latn-AZ" kern="0" dirty="0">
                <a:solidFill>
                  <a:srgbClr val="333399"/>
                </a:solidFill>
              </a:rPr>
              <a:t> </a:t>
            </a:r>
            <a:r>
              <a:rPr lang="az-Latn-AZ" kern="0" dirty="0" smtClean="0">
                <a:solidFill>
                  <a:srgbClr val="333399"/>
                </a:solidFill>
              </a:rPr>
              <a:t> </a:t>
            </a:r>
            <a:r>
              <a:rPr lang="az-Latn-AZ" kern="0" noProof="1" smtClean="0">
                <a:solidFill>
                  <a:srgbClr val="333399"/>
                </a:solidFill>
              </a:rPr>
              <a:t>YİS-nin proqramı</a:t>
            </a:r>
            <a:endParaRPr lang="az-Latn-AZ" kern="0" noProof="1">
              <a:solidFill>
                <a:srgbClr val="333399"/>
              </a:solidFill>
            </a:endParaRPr>
          </a:p>
        </p:txBody>
      </p:sp>
      <p:sp>
        <p:nvSpPr>
          <p:cNvPr id="13" name="Shape 665"/>
          <p:cNvSpPr txBox="1">
            <a:spLocks/>
          </p:cNvSpPr>
          <p:nvPr/>
        </p:nvSpPr>
        <p:spPr>
          <a:xfrm>
            <a:off x="393700" y="1162050"/>
            <a:ext cx="11353800" cy="487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38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19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-3429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</a:pPr>
            <a:r>
              <a:rPr lang="az-Latn-AZ" sz="2000" b="0" kern="0" dirty="0" smtClean="0">
                <a:solidFill>
                  <a:srgbClr val="000000"/>
                </a:solidFill>
              </a:rPr>
              <a:t>Telemetriyanın təsvir nümunələrini göstərin</a:t>
            </a:r>
          </a:p>
          <a:p>
            <a:pPr indent="-3429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</a:pPr>
            <a:r>
              <a:rPr lang="az-Latn-AZ" sz="2000" b="0" kern="0" dirty="0" smtClean="0">
                <a:solidFill>
                  <a:srgbClr val="000000"/>
                </a:solidFill>
              </a:rPr>
              <a:t>Kommersiya tərkibli kitabxanalardan, modullardan və proqram paketlərindən istifadə edilmədiyini əsaslandırın</a:t>
            </a:r>
          </a:p>
          <a:p>
            <a:pPr indent="-3429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</a:pPr>
            <a:r>
              <a:rPr lang="az-Latn-AZ" sz="2000" b="0" kern="0" dirty="0" smtClean="0">
                <a:solidFill>
                  <a:srgbClr val="000000"/>
                </a:solidFill>
              </a:rPr>
              <a:t>Real zaman ərzində telemetriyaya uyğun qrafiki informasiyanı canlandıran (qrafik çəkən) proqramın </a:t>
            </a:r>
            <a:r>
              <a:rPr lang="az-Latn-AZ" sz="2000" b="0" kern="0" dirty="0" smtClean="0">
                <a:solidFill>
                  <a:srgbClr val="000000"/>
                </a:solidFill>
              </a:rPr>
              <a:t>dizaynını təsvir edin</a:t>
            </a:r>
            <a:endParaRPr lang="az-Latn-AZ" sz="2000" b="0" kern="0" dirty="0" smtClean="0">
              <a:solidFill>
                <a:srgbClr val="000000"/>
              </a:solidFill>
            </a:endParaRPr>
          </a:p>
          <a:p>
            <a:pPr indent="-3429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</a:pPr>
            <a:r>
              <a:rPr lang="az-Latn-AZ" sz="2000" b="0" kern="0" dirty="0" smtClean="0">
                <a:solidFill>
                  <a:srgbClr val="000000"/>
                </a:solidFill>
              </a:rPr>
              <a:t>Telemetrik informasiyanı özündə əks etdirən faylın (.csv fayl) hazırlanma üsulunu izah edin</a:t>
            </a:r>
          </a:p>
          <a:p>
            <a:pPr marL="400050" lvl="1" indent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None/>
            </a:pPr>
            <a:endParaRPr lang="az-Latn-AZ" kern="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lang="en-US" kern="0" dirty="0" smtClean="0">
              <a:solidFill>
                <a:srgbClr val="000000"/>
              </a:solidFill>
            </a:endParaRPr>
          </a:p>
          <a:p>
            <a:pPr marL="400050" lvl="1" indent="0">
              <a:buClr>
                <a:srgbClr val="000000"/>
              </a:buClr>
              <a:buNone/>
            </a:pPr>
            <a:endParaRPr lang="en-US" b="1" kern="0" dirty="0" smtClean="0">
              <a:solidFill>
                <a:srgbClr val="000000"/>
              </a:solidFill>
            </a:endParaRPr>
          </a:p>
          <a:p>
            <a:pPr indent="-342900">
              <a:buClr>
                <a:srgbClr val="000000"/>
              </a:buClr>
              <a:buFont typeface="Arial"/>
              <a:buNone/>
            </a:pPr>
            <a:endParaRPr lang="en-US" kern="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19555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93700" y="-317500"/>
            <a:ext cx="11798300" cy="6937176"/>
            <a:chOff x="393700" y="-317500"/>
            <a:chExt cx="11798300" cy="6937176"/>
          </a:xfrm>
        </p:grpSpPr>
        <p:sp>
          <p:nvSpPr>
            <p:cNvPr id="4" name="Rectangle 3"/>
            <p:cNvSpPr/>
            <p:nvPr/>
          </p:nvSpPr>
          <p:spPr>
            <a:xfrm>
              <a:off x="393700" y="1066800"/>
              <a:ext cx="11353800" cy="114300"/>
            </a:xfrm>
            <a:prstGeom prst="rect">
              <a:avLst/>
            </a:prstGeom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93700" y="6172200"/>
              <a:ext cx="11353800" cy="114300"/>
            </a:xfrm>
            <a:prstGeom prst="rect">
              <a:avLst/>
            </a:prstGeom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93700" y="88900"/>
              <a:ext cx="1435100" cy="9779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az-Latn-AZ" dirty="0" smtClean="0"/>
                <a:t>Komandanın loqosu</a:t>
              </a:r>
              <a:endParaRPr lang="en-US" dirty="0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75838" y="-317500"/>
              <a:ext cx="2316162" cy="1638299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393700" y="6311899"/>
              <a:ext cx="2692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z-Latn-AZ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Təqdimatçı: Ad Soyad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4400" y="6311899"/>
              <a:ext cx="28690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z-Latn-AZ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CanSat 2018: Komanda adı və İD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Shape 173"/>
          <p:cNvSpPr txBox="1">
            <a:spLocks/>
          </p:cNvSpPr>
          <p:nvPr/>
        </p:nvSpPr>
        <p:spPr>
          <a:xfrm>
            <a:off x="2184399" y="2205031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3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333399"/>
              </a:buClr>
              <a:buSzPct val="25000"/>
              <a:defRPr/>
            </a:pPr>
            <a:r>
              <a:rPr lang="az-Latn-AZ" kern="0" dirty="0" smtClean="0">
                <a:solidFill>
                  <a:srgbClr val="333399"/>
                </a:solidFill>
              </a:rPr>
              <a:t>Əlavə tapşırıq</a:t>
            </a:r>
          </a:p>
        </p:txBody>
      </p:sp>
      <p:sp>
        <p:nvSpPr>
          <p:cNvPr id="13" name="Shape 174"/>
          <p:cNvSpPr txBox="1">
            <a:spLocks/>
          </p:cNvSpPr>
          <p:nvPr/>
        </p:nvSpPr>
        <p:spPr>
          <a:xfrm>
            <a:off x="2870199" y="3835385"/>
            <a:ext cx="6400799" cy="129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19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Bef>
                <a:spcPts val="0"/>
              </a:spcBef>
              <a:buClr>
                <a:srgbClr val="000000"/>
              </a:buClr>
              <a:buSzPct val="25000"/>
              <a:defRPr/>
            </a:pPr>
            <a:r>
              <a:rPr lang="az-Latn-AZ" kern="0" dirty="0" smtClean="0">
                <a:solidFill>
                  <a:srgbClr val="000000"/>
                </a:solidFill>
              </a:rPr>
              <a:t>Təqdimatçının Adı, Soyadı</a:t>
            </a:r>
            <a:endParaRPr lang="en-US" kern="0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12293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 smtClean="0"/>
              <a:t>Komandanın loqosu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Təqdimatçı: Ad Soyad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6311899"/>
            <a:ext cx="2888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CanSat 2018: Komanda adı və İD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173"/>
          <p:cNvSpPr txBox="1">
            <a:spLocks/>
          </p:cNvSpPr>
          <p:nvPr/>
        </p:nvSpPr>
        <p:spPr>
          <a:xfrm>
            <a:off x="1828800" y="259559"/>
            <a:ext cx="8369300" cy="6524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3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Arial"/>
              <a:buNone/>
              <a:tabLst/>
              <a:defRPr/>
            </a:pPr>
            <a:r>
              <a:rPr lang="az-Latn-AZ" sz="2400" kern="0" dirty="0" smtClean="0">
                <a:solidFill>
                  <a:srgbClr val="333399"/>
                </a:solidFill>
              </a:rPr>
              <a:t>Əlavə tapşırıq bölməsi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3700" y="1498600"/>
            <a:ext cx="11455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r>
              <a:rPr lang="az-Latn-AZ" dirty="0" smtClean="0"/>
              <a:t>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bölmədə komanda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tərəfindən təyin olunmuş əlavə tapşırıq qeyd oluna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bilər</a:t>
            </a:r>
            <a:endParaRPr lang="az-Latn-A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- Layihə şərtlərinə əsasən əlavə tapşırığın icrası üçün komandaya əlavə ballar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hesablanacaq</a:t>
            </a:r>
            <a:endParaRPr lang="az-Latn-A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z-Latn-AZ" dirty="0" smtClean="0"/>
          </a:p>
          <a:p>
            <a:endParaRPr lang="az-Latn-AZ" dirty="0"/>
          </a:p>
          <a:p>
            <a:endParaRPr lang="az-Latn-AZ" dirty="0" smtClean="0"/>
          </a:p>
          <a:p>
            <a:endParaRPr lang="az-Latn-AZ" dirty="0"/>
          </a:p>
          <a:p>
            <a:endParaRPr lang="az-Latn-AZ" dirty="0" smtClean="0"/>
          </a:p>
          <a:p>
            <a:endParaRPr lang="az-Latn-AZ" dirty="0"/>
          </a:p>
          <a:p>
            <a:endParaRPr lang="az-Latn-AZ" dirty="0" smtClean="0"/>
          </a:p>
          <a:p>
            <a:endParaRPr lang="az-Latn-AZ" dirty="0"/>
          </a:p>
          <a:p>
            <a:endParaRPr lang="az-Latn-AZ" dirty="0" smtClean="0"/>
          </a:p>
          <a:p>
            <a:endParaRPr lang="az-Latn-AZ" dirty="0"/>
          </a:p>
          <a:p>
            <a:endParaRPr lang="az-Latn-AZ" dirty="0" smtClean="0"/>
          </a:p>
          <a:p>
            <a:r>
              <a:rPr lang="az-Latn-AZ" b="1" dirty="0" smtClean="0">
                <a:latin typeface="Arial" panose="020B0604020202020204" pitchFamily="34" charset="0"/>
                <a:cs typeface="Arial" panose="020B0604020202020204" pitchFamily="34" charset="0"/>
              </a:rPr>
              <a:t>QEYD: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 Sadəcə texniki şərtlərdə olan məlumatların ölçülməsi zamanı bu slide PDR-da qeyd olunmur.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71389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93700" y="-317500"/>
            <a:ext cx="11798300" cy="6937176"/>
            <a:chOff x="393700" y="-317500"/>
            <a:chExt cx="11798300" cy="6937176"/>
          </a:xfrm>
        </p:grpSpPr>
        <p:sp>
          <p:nvSpPr>
            <p:cNvPr id="4" name="Rectangle 3"/>
            <p:cNvSpPr/>
            <p:nvPr/>
          </p:nvSpPr>
          <p:spPr>
            <a:xfrm>
              <a:off x="393700" y="1066800"/>
              <a:ext cx="11353800" cy="114300"/>
            </a:xfrm>
            <a:prstGeom prst="rect">
              <a:avLst/>
            </a:prstGeom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93700" y="6172200"/>
              <a:ext cx="11353800" cy="114300"/>
            </a:xfrm>
            <a:prstGeom prst="rect">
              <a:avLst/>
            </a:prstGeom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93700" y="88900"/>
              <a:ext cx="1435100" cy="9779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az-Latn-AZ" dirty="0" smtClean="0"/>
                <a:t>Komandanın loqosu</a:t>
              </a:r>
              <a:endParaRPr lang="en-US" dirty="0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75838" y="-317500"/>
              <a:ext cx="2316162" cy="1638299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393700" y="6311899"/>
              <a:ext cx="2692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z-Latn-AZ" sz="1400" dirty="0" smtClean="0"/>
                <a:t>Təqdimatçı: Ad Soyad</a:t>
              </a:r>
              <a:endParaRPr lang="en-US" sz="1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4400" y="6311899"/>
              <a:ext cx="2692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z-Latn-AZ" sz="1400" dirty="0" smtClean="0"/>
                <a:t>CanSat 2018: Komanda adı və İD</a:t>
              </a:r>
              <a:endParaRPr lang="en-US" sz="1400" dirty="0"/>
            </a:p>
          </p:txBody>
        </p:sp>
      </p:grpSp>
      <p:sp>
        <p:nvSpPr>
          <p:cNvPr id="12" name="Shape 173"/>
          <p:cNvSpPr txBox="1">
            <a:spLocks/>
          </p:cNvSpPr>
          <p:nvPr/>
        </p:nvSpPr>
        <p:spPr>
          <a:xfrm>
            <a:off x="2184399" y="2205031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3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333399"/>
              </a:buClr>
              <a:buSzPct val="25000"/>
              <a:defRPr/>
            </a:pPr>
            <a:r>
              <a:rPr lang="az-Latn-AZ" kern="0" dirty="0" smtClean="0">
                <a:solidFill>
                  <a:srgbClr val="333399"/>
                </a:solidFill>
              </a:rPr>
              <a:t>Planlaşdırma və </a:t>
            </a:r>
            <a:r>
              <a:rPr lang="az-Latn-AZ" kern="0" dirty="0" smtClean="0">
                <a:solidFill>
                  <a:srgbClr val="333399"/>
                </a:solidFill>
              </a:rPr>
              <a:t>maliyyə </a:t>
            </a:r>
            <a:endParaRPr lang="az-Latn-AZ" kern="0" dirty="0" smtClean="0">
              <a:solidFill>
                <a:srgbClr val="333399"/>
              </a:solidFill>
            </a:endParaRPr>
          </a:p>
        </p:txBody>
      </p:sp>
      <p:sp>
        <p:nvSpPr>
          <p:cNvPr id="13" name="Shape 174"/>
          <p:cNvSpPr txBox="1">
            <a:spLocks/>
          </p:cNvSpPr>
          <p:nvPr/>
        </p:nvSpPr>
        <p:spPr>
          <a:xfrm>
            <a:off x="2870199" y="3835385"/>
            <a:ext cx="6400799" cy="129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19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Bef>
                <a:spcPts val="0"/>
              </a:spcBef>
              <a:buClr>
                <a:srgbClr val="000000"/>
              </a:buClr>
              <a:buSzPct val="25000"/>
              <a:defRPr/>
            </a:pPr>
            <a:r>
              <a:rPr lang="az-Latn-AZ" kern="0" dirty="0" smtClean="0">
                <a:solidFill>
                  <a:srgbClr val="000000"/>
                </a:solidFill>
              </a:rPr>
              <a:t>Təqdimatçının Adı, Soyadı</a:t>
            </a:r>
            <a:endParaRPr lang="en-US" kern="0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91175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93700" y="-317500"/>
            <a:ext cx="11798300" cy="6937176"/>
            <a:chOff x="393700" y="-317500"/>
            <a:chExt cx="11798300" cy="6937176"/>
          </a:xfrm>
        </p:grpSpPr>
        <p:sp>
          <p:nvSpPr>
            <p:cNvPr id="4" name="Rectangle 3"/>
            <p:cNvSpPr/>
            <p:nvPr/>
          </p:nvSpPr>
          <p:spPr>
            <a:xfrm>
              <a:off x="393700" y="1066800"/>
              <a:ext cx="11353800" cy="114300"/>
            </a:xfrm>
            <a:prstGeom prst="rect">
              <a:avLst/>
            </a:prstGeom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93700" y="6172200"/>
              <a:ext cx="11353800" cy="114300"/>
            </a:xfrm>
            <a:prstGeom prst="rect">
              <a:avLst/>
            </a:prstGeom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93700" y="88900"/>
              <a:ext cx="1435100" cy="9779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az-Latn-AZ" dirty="0" smtClean="0"/>
                <a:t>Komandanın loqosu</a:t>
              </a:r>
              <a:endParaRPr lang="en-US" dirty="0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75838" y="-317500"/>
              <a:ext cx="2316162" cy="1638299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393700" y="6311899"/>
              <a:ext cx="2692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z-Latn-AZ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Təqdimatçı: Ad Soyad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4399" y="6311899"/>
              <a:ext cx="29187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z-Latn-AZ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CanSat 2018: Komanda adı və İD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Shape 664"/>
          <p:cNvSpPr txBox="1">
            <a:spLocks/>
          </p:cNvSpPr>
          <p:nvPr/>
        </p:nvSpPr>
        <p:spPr>
          <a:xfrm>
            <a:off x="1828800" y="15875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333399"/>
              </a:buClr>
            </a:pPr>
            <a:r>
              <a:rPr lang="az-Latn-AZ" kern="0" dirty="0">
                <a:solidFill>
                  <a:srgbClr val="333399"/>
                </a:solidFill>
              </a:rPr>
              <a:t> </a:t>
            </a:r>
            <a:r>
              <a:rPr lang="az-Latn-AZ" kern="0" dirty="0" smtClean="0">
                <a:solidFill>
                  <a:srgbClr val="333399"/>
                </a:solidFill>
              </a:rPr>
              <a:t> Planlaşdırma</a:t>
            </a:r>
            <a:endParaRPr lang="en-US" kern="0" dirty="0">
              <a:solidFill>
                <a:srgbClr val="333399"/>
              </a:solidFill>
            </a:endParaRPr>
          </a:p>
        </p:txBody>
      </p:sp>
      <p:sp>
        <p:nvSpPr>
          <p:cNvPr id="14" name="Shape 665"/>
          <p:cNvSpPr txBox="1">
            <a:spLocks/>
          </p:cNvSpPr>
          <p:nvPr/>
        </p:nvSpPr>
        <p:spPr>
          <a:xfrm>
            <a:off x="393700" y="1250951"/>
            <a:ext cx="11353800" cy="35369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38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19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-3429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</a:pPr>
            <a:r>
              <a:rPr lang="az-Latn-AZ" sz="2000" b="0" kern="0" dirty="0" smtClean="0">
                <a:solidFill>
                  <a:srgbClr val="000000"/>
                </a:solidFill>
              </a:rPr>
              <a:t>Bu slaydda komanda yarışın bütün mərhələləri haqqında </a:t>
            </a:r>
            <a:r>
              <a:rPr lang="az-Latn-AZ" sz="2000" b="0" kern="0" noProof="1" smtClean="0">
                <a:solidFill>
                  <a:srgbClr val="000000"/>
                </a:solidFill>
              </a:rPr>
              <a:t>planlaşdırma </a:t>
            </a:r>
            <a:r>
              <a:rPr lang="az-Latn-AZ" sz="2000" b="0" kern="0" noProof="1" smtClean="0">
                <a:solidFill>
                  <a:srgbClr val="000000"/>
                </a:solidFill>
              </a:rPr>
              <a:t>a</a:t>
            </a:r>
            <a:r>
              <a:rPr lang="az-Latn-AZ" sz="2000" b="0" kern="0" noProof="1" smtClean="0">
                <a:solidFill>
                  <a:srgbClr val="000000"/>
                </a:solidFill>
              </a:rPr>
              <a:t>parmalı </a:t>
            </a:r>
            <a:r>
              <a:rPr lang="az-Latn-AZ" sz="2000" b="0" kern="0" dirty="0" smtClean="0">
                <a:solidFill>
                  <a:srgbClr val="000000"/>
                </a:solidFill>
              </a:rPr>
              <a:t>və </a:t>
            </a:r>
            <a:r>
              <a:rPr lang="az-Latn-AZ" sz="2000" b="0" kern="0" dirty="0" smtClean="0">
                <a:solidFill>
                  <a:srgbClr val="000000"/>
                </a:solidFill>
              </a:rPr>
              <a:t>görüləcək işlər barədə detallı məlumat </a:t>
            </a:r>
            <a:r>
              <a:rPr lang="az-Latn-AZ" sz="2000" b="0" kern="0" dirty="0" smtClean="0">
                <a:solidFill>
                  <a:srgbClr val="000000"/>
                </a:solidFill>
              </a:rPr>
              <a:t>verməlidir</a:t>
            </a:r>
            <a:endParaRPr lang="az-Latn-AZ" sz="2000" b="0" kern="0" dirty="0" smtClean="0">
              <a:solidFill>
                <a:srgbClr val="000000"/>
              </a:solidFill>
            </a:endParaRPr>
          </a:p>
          <a:p>
            <a:pPr indent="-3429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</a:pPr>
            <a:r>
              <a:rPr lang="az-Latn-AZ" sz="2000" b="0" kern="0" dirty="0" smtClean="0">
                <a:solidFill>
                  <a:srgbClr val="000000"/>
                </a:solidFill>
              </a:rPr>
              <a:t>Komanda üzvləri arasında görüləcək işlərin düzgün bölüşdürülməsi və hər üzvün üzərinə düşən işləri yerinə yetirməsinə </a:t>
            </a:r>
            <a:r>
              <a:rPr lang="az-Latn-AZ" sz="2000" b="0" kern="0" dirty="0" smtClean="0">
                <a:solidFill>
                  <a:srgbClr val="000000"/>
                </a:solidFill>
              </a:rPr>
              <a:t>nəzarət</a:t>
            </a:r>
            <a:endParaRPr lang="az-Latn-AZ" sz="2000" b="0" kern="0" dirty="0" smtClean="0">
              <a:solidFill>
                <a:srgbClr val="000000"/>
              </a:solidFill>
            </a:endParaRPr>
          </a:p>
          <a:p>
            <a:pPr indent="-3429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</a:pPr>
            <a:endParaRPr lang="az-Latn-AZ" b="0" kern="0" dirty="0" smtClean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86862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93700" y="-317500"/>
            <a:ext cx="11798300" cy="6937176"/>
            <a:chOff x="393700" y="-317500"/>
            <a:chExt cx="11798300" cy="6937176"/>
          </a:xfrm>
        </p:grpSpPr>
        <p:sp>
          <p:nvSpPr>
            <p:cNvPr id="4" name="Rectangle 3"/>
            <p:cNvSpPr/>
            <p:nvPr/>
          </p:nvSpPr>
          <p:spPr>
            <a:xfrm>
              <a:off x="393700" y="1066800"/>
              <a:ext cx="11353800" cy="114300"/>
            </a:xfrm>
            <a:prstGeom prst="rect">
              <a:avLst/>
            </a:prstGeom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93700" y="6172200"/>
              <a:ext cx="11353800" cy="114300"/>
            </a:xfrm>
            <a:prstGeom prst="rect">
              <a:avLst/>
            </a:prstGeom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93700" y="88900"/>
              <a:ext cx="1435100" cy="9779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az-Latn-AZ" dirty="0" smtClean="0"/>
                <a:t>Komandanın loqosu</a:t>
              </a:r>
              <a:endParaRPr lang="en-US" dirty="0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75838" y="-317500"/>
              <a:ext cx="2316162" cy="1638299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393700" y="6311899"/>
              <a:ext cx="2692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z-Latn-AZ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Təqdimatçı: Ad Soyad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4399" y="6311899"/>
              <a:ext cx="2968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z-Latn-AZ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CanSat 2018: Komanda adı və İD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Shape 664"/>
          <p:cNvSpPr txBox="1">
            <a:spLocks/>
          </p:cNvSpPr>
          <p:nvPr/>
        </p:nvSpPr>
        <p:spPr>
          <a:xfrm>
            <a:off x="1828800" y="158750"/>
            <a:ext cx="5943599" cy="838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333399"/>
              </a:buClr>
            </a:pPr>
            <a:r>
              <a:rPr lang="az-Latn-AZ" kern="0" dirty="0">
                <a:solidFill>
                  <a:srgbClr val="333399"/>
                </a:solidFill>
              </a:rPr>
              <a:t> </a:t>
            </a:r>
            <a:r>
              <a:rPr lang="az-Latn-AZ" kern="0" dirty="0" smtClean="0">
                <a:solidFill>
                  <a:srgbClr val="333399"/>
                </a:solidFill>
              </a:rPr>
              <a:t> Maliyyə</a:t>
            </a:r>
            <a:endParaRPr lang="en-US" kern="0" dirty="0">
              <a:solidFill>
                <a:srgbClr val="333399"/>
              </a:solidFill>
            </a:endParaRPr>
          </a:p>
        </p:txBody>
      </p:sp>
      <p:sp>
        <p:nvSpPr>
          <p:cNvPr id="13" name="Shape 665"/>
          <p:cNvSpPr txBox="1">
            <a:spLocks/>
          </p:cNvSpPr>
          <p:nvPr/>
        </p:nvSpPr>
        <p:spPr>
          <a:xfrm>
            <a:off x="393700" y="1162050"/>
            <a:ext cx="11353800" cy="487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38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19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None/>
            </a:pPr>
            <a:r>
              <a:rPr lang="az-Latn-AZ" kern="0" dirty="0" smtClean="0">
                <a:solidFill>
                  <a:srgbClr val="000000"/>
                </a:solidFill>
              </a:rPr>
              <a:t>Ümumilikdə modelə (yerüstü stansiya daxil deyil) çəkilən </a:t>
            </a:r>
            <a:r>
              <a:rPr lang="az-Latn-AZ" kern="0" dirty="0" smtClean="0">
                <a:solidFill>
                  <a:srgbClr val="000000"/>
                </a:solidFill>
              </a:rPr>
              <a:t>xərclər</a:t>
            </a:r>
            <a:endParaRPr lang="az-Latn-AZ" kern="0" dirty="0" smtClean="0">
              <a:solidFill>
                <a:srgbClr val="000000"/>
              </a:solidFill>
            </a:endParaRPr>
          </a:p>
          <a:p>
            <a:pPr indent="-3429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</a:pPr>
            <a:r>
              <a:rPr lang="az-Latn-AZ" kern="0" dirty="0" smtClean="0">
                <a:solidFill>
                  <a:srgbClr val="000000"/>
                </a:solidFill>
              </a:rPr>
              <a:t> </a:t>
            </a:r>
            <a:r>
              <a:rPr lang="az-Latn-AZ" sz="2000" b="0" kern="0" dirty="0" smtClean="0">
                <a:solidFill>
                  <a:srgbClr val="000000"/>
                </a:solidFill>
              </a:rPr>
              <a:t>Altsistem olaraq  xərclərin təyin </a:t>
            </a:r>
            <a:r>
              <a:rPr lang="az-Latn-AZ" sz="2000" b="0" kern="0" dirty="0" smtClean="0">
                <a:solidFill>
                  <a:srgbClr val="000000"/>
                </a:solidFill>
              </a:rPr>
              <a:t>olunması</a:t>
            </a:r>
            <a:endParaRPr lang="az-Latn-AZ" sz="2000" b="0" kern="0" dirty="0" smtClean="0">
              <a:solidFill>
                <a:srgbClr val="000000"/>
              </a:solidFill>
            </a:endParaRPr>
          </a:p>
          <a:p>
            <a:pPr indent="-3429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</a:pPr>
            <a:r>
              <a:rPr lang="az-Latn-AZ" sz="2000" b="0" kern="0" dirty="0" smtClean="0">
                <a:solidFill>
                  <a:srgbClr val="000000"/>
                </a:solidFill>
              </a:rPr>
              <a:t>Sonda ümumi xərcləri təxmini </a:t>
            </a:r>
            <a:r>
              <a:rPr lang="az-Latn-AZ" sz="2000" b="0" kern="0" dirty="0" smtClean="0">
                <a:solidFill>
                  <a:srgbClr val="000000"/>
                </a:solidFill>
              </a:rPr>
              <a:t>təyin olunması </a:t>
            </a:r>
            <a:r>
              <a:rPr lang="az-Latn-AZ" sz="2000" b="0" kern="0" dirty="0" smtClean="0">
                <a:solidFill>
                  <a:srgbClr val="000000"/>
                </a:solidFill>
              </a:rPr>
              <a:t>və şərtlərlə uyğunluğun </a:t>
            </a:r>
            <a:r>
              <a:rPr lang="az-Latn-AZ" sz="2000" b="0" kern="0" dirty="0" smtClean="0">
                <a:solidFill>
                  <a:srgbClr val="000000"/>
                </a:solidFill>
              </a:rPr>
              <a:t>yoxlanılması</a:t>
            </a:r>
            <a:endParaRPr lang="az-Latn-AZ" sz="2000" b="0" kern="0" dirty="0" smtClean="0">
              <a:solidFill>
                <a:srgbClr val="000000"/>
              </a:solidFill>
            </a:endParaRPr>
          </a:p>
          <a:p>
            <a:pPr indent="-3429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</a:pPr>
            <a:r>
              <a:rPr lang="az-Latn-AZ" sz="2000" b="0" kern="0" dirty="0" smtClean="0">
                <a:solidFill>
                  <a:srgbClr val="000000"/>
                </a:solidFill>
              </a:rPr>
              <a:t>Model üçün nəzərdə tutulmuş büdcənin idarə olunması haqqında </a:t>
            </a:r>
            <a:r>
              <a:rPr lang="az-Latn-AZ" sz="2000" b="0" kern="0" dirty="0" smtClean="0">
                <a:solidFill>
                  <a:srgbClr val="000000"/>
                </a:solidFill>
              </a:rPr>
              <a:t>məlumat</a:t>
            </a:r>
            <a:endParaRPr lang="az-Latn-AZ" sz="2000" b="0" kern="0" dirty="0" smtClean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312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 smtClean="0"/>
              <a:t>Komandanın loqosu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Təqdimatçı: Ad Soyad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45584" y="6311899"/>
            <a:ext cx="3053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CanSat 2018: Komanda adı və İD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175"/>
          <p:cNvSpPr txBox="1"/>
          <p:nvPr/>
        </p:nvSpPr>
        <p:spPr>
          <a:xfrm>
            <a:off x="393698" y="1358899"/>
            <a:ext cx="11353800" cy="809028"/>
          </a:xfrm>
          <a:prstGeom prst="rect">
            <a:avLst/>
          </a:prstGeom>
          <a:solidFill>
            <a:srgbClr val="BBE0E3"/>
          </a:solidFill>
          <a:ln w="9525" cap="flat" cmpd="sng">
            <a:solidFill>
              <a:srgbClr val="333399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Tx/>
              <a:buNone/>
              <a:tabLst/>
              <a:defRPr/>
            </a:pPr>
            <a:r>
              <a:rPr kumimoji="0" lang="en-US" sz="18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Bu </a:t>
            </a:r>
            <a:r>
              <a:rPr kumimoji="0" lang="en-US" sz="18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bölmənin</a:t>
            </a:r>
            <a:r>
              <a:rPr kumimoji="0" lang="en-US" sz="18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18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məqsədi</a:t>
            </a:r>
            <a:r>
              <a:rPr kumimoji="0" lang="en-US" sz="18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18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CanSat</a:t>
            </a:r>
            <a:r>
              <a:rPr lang="az-Latn-AZ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</a:t>
            </a:r>
            <a:r>
              <a:rPr lang="az-Latn-AZ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üçün</a:t>
            </a:r>
            <a:r>
              <a:rPr kumimoji="0" lang="en-US" sz="18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18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ümumi</a:t>
            </a:r>
            <a:r>
              <a:rPr kumimoji="0" lang="en-US" sz="18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18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tələblər</a:t>
            </a:r>
            <a:r>
              <a:rPr kumimoji="0" lang="az-Latn-AZ" sz="18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in</a:t>
            </a:r>
            <a:r>
              <a:rPr kumimoji="0" lang="en-US" sz="18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18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və </a:t>
            </a:r>
            <a:r>
              <a:rPr kumimoji="0" lang="az-Latn-AZ" sz="18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texniki şərtlərin</a:t>
            </a:r>
            <a:r>
              <a:rPr kumimoji="0" lang="en-US" sz="18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18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təqdim</a:t>
            </a:r>
            <a:r>
              <a:rPr kumimoji="0" lang="en-US" sz="18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az-Latn-AZ" sz="18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olunmasıdır</a:t>
            </a:r>
            <a:r>
              <a:rPr kumimoji="0" lang="en-US" sz="18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. </a:t>
            </a:r>
            <a:r>
              <a:rPr lang="az-Latn-AZ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Həmçinin,</a:t>
            </a:r>
            <a:r>
              <a:rPr kumimoji="0" lang="en-US" sz="18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18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alt </a:t>
            </a:r>
            <a:r>
              <a:rPr kumimoji="0" lang="en-US" sz="18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sistem</a:t>
            </a:r>
            <a:r>
              <a:rPr kumimoji="0" lang="en-US" sz="18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18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bölmələrində</a:t>
            </a:r>
            <a:r>
              <a:rPr kumimoji="0" lang="en-US" sz="18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18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təqdim</a:t>
            </a:r>
            <a:r>
              <a:rPr kumimoji="0" lang="en-US" sz="18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edilən </a:t>
            </a:r>
            <a:r>
              <a:rPr kumimoji="0" lang="en-US" sz="18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məlumatlar</a:t>
            </a:r>
            <a:r>
              <a:rPr kumimoji="0" lang="en-US" sz="18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18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üçün</a:t>
            </a:r>
            <a:r>
              <a:rPr kumimoji="0" lang="en-US" sz="18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18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əsas</a:t>
            </a:r>
            <a:r>
              <a:rPr kumimoji="0" lang="en-US" sz="18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18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verir</a:t>
            </a:r>
            <a:r>
              <a:rPr kumimoji="0" lang="en-US" sz="18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.</a:t>
            </a:r>
            <a:endParaRPr kumimoji="0" lang="en-US" sz="1800" b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173"/>
          <p:cNvSpPr txBox="1">
            <a:spLocks/>
          </p:cNvSpPr>
          <p:nvPr/>
        </p:nvSpPr>
        <p:spPr>
          <a:xfrm>
            <a:off x="2184399" y="2205031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3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Arial"/>
              <a:buNone/>
              <a:tabLst/>
              <a:defRPr/>
            </a:pPr>
            <a:r>
              <a:rPr lang="az-Latn-AZ" kern="0" dirty="0" smtClean="0">
                <a:solidFill>
                  <a:srgbClr val="333399"/>
                </a:solidFill>
              </a:rPr>
              <a:t>Texniki </a:t>
            </a:r>
            <a:r>
              <a:rPr lang="az-Latn-AZ" kern="0" dirty="0" smtClean="0">
                <a:solidFill>
                  <a:srgbClr val="333399"/>
                </a:solidFill>
              </a:rPr>
              <a:t>tapşırığın </a:t>
            </a:r>
            <a:r>
              <a:rPr lang="az-Latn-AZ" kern="0" dirty="0">
                <a:solidFill>
                  <a:srgbClr val="333399"/>
                </a:solidFill>
              </a:rPr>
              <a:t>ü</a:t>
            </a:r>
            <a:r>
              <a:rPr lang="az-Latn-AZ" kern="0" dirty="0" smtClean="0">
                <a:solidFill>
                  <a:srgbClr val="333399"/>
                </a:solidFill>
              </a:rPr>
              <a:t>mumi </a:t>
            </a:r>
            <a:r>
              <a:rPr lang="az-Latn-AZ" kern="0" dirty="0">
                <a:solidFill>
                  <a:srgbClr val="333399"/>
                </a:solidFill>
              </a:rPr>
              <a:t>t</a:t>
            </a:r>
            <a:r>
              <a:rPr lang="az-Latn-AZ" kern="0" dirty="0" smtClean="0">
                <a:solidFill>
                  <a:srgbClr val="333399"/>
                </a:solidFill>
              </a:rPr>
              <a:t>əsviri</a:t>
            </a:r>
            <a:endParaRPr lang="az-Latn-AZ" kern="0" dirty="0" smtClean="0">
              <a:solidFill>
                <a:srgbClr val="333399"/>
              </a:solidFill>
            </a:endParaRPr>
          </a:p>
        </p:txBody>
      </p:sp>
      <p:sp>
        <p:nvSpPr>
          <p:cNvPr id="14" name="Shape 174"/>
          <p:cNvSpPr txBox="1">
            <a:spLocks/>
          </p:cNvSpPr>
          <p:nvPr/>
        </p:nvSpPr>
        <p:spPr>
          <a:xfrm>
            <a:off x="2870199" y="3835385"/>
            <a:ext cx="6400799" cy="129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19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  <a:tabLst/>
              <a:defRPr/>
            </a:pPr>
            <a:r>
              <a:rPr kumimoji="0" lang="az-Latn-A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Təqdimatçının Adı, Soyadı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981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 smtClean="0"/>
              <a:t>Komandanın loqosu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Təqdimatçı: Ad Soyad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1817" y="6311899"/>
            <a:ext cx="29519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CanSat 2018: Komanda adı və İD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hape 173"/>
          <p:cNvSpPr txBox="1">
            <a:spLocks/>
          </p:cNvSpPr>
          <p:nvPr/>
        </p:nvSpPr>
        <p:spPr>
          <a:xfrm>
            <a:off x="1739900" y="251619"/>
            <a:ext cx="4997450" cy="6524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3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Arial"/>
              <a:buNone/>
              <a:tabLst/>
              <a:defRPr/>
            </a:pPr>
            <a:r>
              <a:rPr lang="az-Latn-AZ" sz="2400" kern="0" dirty="0" smtClean="0">
                <a:solidFill>
                  <a:srgbClr val="333399"/>
                </a:solidFill>
              </a:rPr>
              <a:t>Texniki tapşırığın ümumi təsviri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3700" y="1320798"/>
            <a:ext cx="11353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Bu slaydda qoyulmuş texniki tapşırıqlar komanda tərəfindən şəkil və ya punktlar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formasında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izah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olunur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az-Latn-A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Calibri" panose="020F0502020204030204" pitchFamily="34" charset="0"/>
              <a:buChar char="−"/>
            </a:pP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Tapşırığın məqsədi</a:t>
            </a:r>
          </a:p>
          <a:p>
            <a:pPr marL="285750" indent="-285750">
              <a:buFont typeface="Calibri" panose="020F0502020204030204" pitchFamily="34" charset="0"/>
              <a:buChar char="−"/>
            </a:pP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Missiyanın ümumi təsviri (sxematik və ya vizual görüntülərlə) </a:t>
            </a:r>
          </a:p>
          <a:p>
            <a:pPr marL="285750" lvl="0" indent="-285750">
              <a:buFont typeface="Calibri" panose="020F0502020204030204" pitchFamily="34" charset="0"/>
              <a:buChar char="−"/>
            </a:pP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Əlavə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tap</a:t>
            </a:r>
            <a:r>
              <a:rPr lang="az-Latn-AZ" dirty="0">
                <a:latin typeface="Arial" panose="020B0604020202020204" pitchFamily="34" charset="0"/>
                <a:cs typeface="Arial" panose="020B0604020202020204" pitchFamily="34" charset="0"/>
              </a:rPr>
              <a:t>şırığın seçilməsinə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cəhdi</a:t>
            </a:r>
            <a:r>
              <a:rPr lang="az-Latn-AZ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olub-olmadığını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göstərin</a:t>
            </a:r>
            <a:endParaRPr lang="az-Latn-A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az-Latn-A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az-Latn-AZ" b="1" dirty="0" smtClean="0">
                <a:latin typeface="Arial" panose="020B0604020202020204" pitchFamily="34" charset="0"/>
                <a:cs typeface="Arial" panose="020B0604020202020204" pitchFamily="34" charset="0"/>
              </a:rPr>
              <a:t>Seçimin təsviri</a:t>
            </a:r>
            <a:endParaRPr lang="az-Latn-A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Calibri" panose="020F0502020204030204" pitchFamily="34" charset="0"/>
              <a:buChar char="−"/>
            </a:pPr>
            <a:r>
              <a:rPr lang="az-Latn-AZ" dirty="0">
                <a:latin typeface="Arial" panose="020B0604020202020204" pitchFamily="34" charset="0"/>
                <a:cs typeface="Arial" panose="020B0604020202020204" pitchFamily="34" charset="0"/>
              </a:rPr>
              <a:t>Ümumi missiyanın komanda olaraq uğurla başa vurulması üçün yaranan digər, hər hansı törəmə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öhdəliklərini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(laboratoriya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və ya sponsor</a:t>
            </a:r>
            <a:r>
              <a:rPr lang="az-Latn-A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ehtiyacı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və s.) </a:t>
            </a:r>
            <a:r>
              <a:rPr lang="az-Latn-AZ" dirty="0">
                <a:latin typeface="Arial" panose="020B0604020202020204" pitchFamily="34" charset="0"/>
                <a:cs typeface="Arial" panose="020B0604020202020204" pitchFamily="34" charset="0"/>
              </a:rPr>
              <a:t>sadalayın</a:t>
            </a:r>
            <a:endParaRPr lang="en-US" b="1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lvl="0"/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724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 smtClean="0"/>
              <a:t>Komandanın loqosu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Təqdimatçı: Ad Soyad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6311899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CanSat 2018: Komanda adı və İD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173"/>
          <p:cNvSpPr txBox="1">
            <a:spLocks/>
          </p:cNvSpPr>
          <p:nvPr/>
        </p:nvSpPr>
        <p:spPr>
          <a:xfrm>
            <a:off x="393699" y="251619"/>
            <a:ext cx="5194300" cy="6524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3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Arial"/>
              <a:buNone/>
              <a:tabLst/>
              <a:defRPr/>
            </a:pPr>
            <a:r>
              <a:rPr lang="az-Latn-AZ" sz="2400" kern="0" dirty="0" smtClean="0">
                <a:solidFill>
                  <a:srgbClr val="333399"/>
                </a:solidFill>
              </a:rPr>
              <a:t>Texniki şərtlər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3699" y="1343820"/>
            <a:ext cx="113538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285750">
              <a:buFont typeface="Calibri" panose="020F0502020204030204" pitchFamily="34" charset="0"/>
              <a:buChar char="−"/>
            </a:pPr>
            <a:r>
              <a:rPr lang="az-Latn-AZ" dirty="0"/>
              <a:t>Texniki tapşırıqda göstərilən şərtlər seçilərək cədvəl  şəklində </a:t>
            </a:r>
            <a:r>
              <a:rPr lang="az-Latn-AZ" dirty="0" smtClean="0"/>
              <a:t>göstərilməlidir</a:t>
            </a:r>
            <a:r>
              <a:rPr lang="en-US" dirty="0" smtClean="0"/>
              <a:t>:</a:t>
            </a:r>
            <a:endParaRPr lang="az-Latn-AZ" dirty="0"/>
          </a:p>
          <a:p>
            <a:pPr marL="800100" lvl="1" indent="-285750">
              <a:buFont typeface="Arial" panose="020B0604020202020204" pitchFamily="34" charset="0"/>
              <a:buChar char="•"/>
            </a:pPr>
            <a:r>
              <a:rPr lang="az-Latn-AZ" dirty="0"/>
              <a:t>Missiyanın texniki tapşırıqlarına sistem səviyyəsində </a:t>
            </a:r>
            <a:r>
              <a:rPr lang="az-Latn-AZ" dirty="0" smtClean="0"/>
              <a:t>baxış təqdim olunmalıdır</a:t>
            </a:r>
          </a:p>
          <a:p>
            <a:pPr marL="800100" lvl="1" indent="-285750">
              <a:buFont typeface="Arial" panose="020B0604020202020204" pitchFamily="34" charset="0"/>
              <a:buChar char="•"/>
            </a:pPr>
            <a:r>
              <a:rPr lang="az-Latn-AZ" dirty="0" smtClean="0"/>
              <a:t>Ehtiyac </a:t>
            </a:r>
            <a:r>
              <a:rPr lang="az-Latn-AZ" dirty="0"/>
              <a:t>olduğu halda birdən çox slayd istifadə oluna bilər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017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10668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3700" y="6172200"/>
            <a:ext cx="11353800" cy="114300"/>
          </a:xfrm>
          <a:prstGeom prst="rect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3700" y="88900"/>
            <a:ext cx="1435100" cy="9779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 smtClean="0"/>
              <a:t>Komandanın loqosu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38" y="-317500"/>
            <a:ext cx="2316162" cy="1638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7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/>
              <a:t>Təqdimatçı: Ad Soyad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724400" y="6311899"/>
            <a:ext cx="26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1400" dirty="0" smtClean="0"/>
              <a:t>CanSat 2018: Komanda adı və İD</a:t>
            </a:r>
            <a:endParaRPr lang="en-US" sz="1400" dirty="0"/>
          </a:p>
        </p:txBody>
      </p:sp>
      <p:sp>
        <p:nvSpPr>
          <p:cNvPr id="12" name="Shape 173"/>
          <p:cNvSpPr txBox="1">
            <a:spLocks/>
          </p:cNvSpPr>
          <p:nvPr/>
        </p:nvSpPr>
        <p:spPr>
          <a:xfrm>
            <a:off x="393698" y="251619"/>
            <a:ext cx="9791701" cy="6524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3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Arial"/>
              <a:buNone/>
              <a:tabLst/>
              <a:defRPr/>
            </a:pPr>
            <a:r>
              <a:rPr lang="az-Latn-AZ" sz="2400" kern="0" dirty="0" smtClean="0">
                <a:solidFill>
                  <a:srgbClr val="333399"/>
                </a:solidFill>
              </a:rPr>
              <a:t>Sistem Səviyyəsində CanSat Dizayn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Arial"/>
              <a:buNone/>
              <a:tabLst/>
              <a:defRPr/>
            </a:pPr>
            <a:r>
              <a:rPr lang="az-Latn-AZ" sz="2400" kern="0" dirty="0" smtClean="0">
                <a:solidFill>
                  <a:srgbClr val="333399"/>
                </a:solidFill>
              </a:rPr>
              <a:t>Müqayisə </a:t>
            </a:r>
            <a:r>
              <a:rPr lang="en-US" sz="2400" kern="0" dirty="0" smtClean="0">
                <a:solidFill>
                  <a:srgbClr val="333399"/>
                </a:solidFill>
              </a:rPr>
              <a:t>&amp; </a:t>
            </a:r>
            <a:r>
              <a:rPr lang="en-US" sz="2400" kern="0" dirty="0" smtClean="0">
                <a:solidFill>
                  <a:srgbClr val="333399"/>
                </a:solidFill>
              </a:rPr>
              <a:t>Se</a:t>
            </a:r>
            <a:r>
              <a:rPr lang="az-Latn-AZ" sz="2400" kern="0" dirty="0" smtClean="0">
                <a:solidFill>
                  <a:srgbClr val="333399"/>
                </a:solidFill>
              </a:rPr>
              <a:t>çim</a:t>
            </a:r>
          </a:p>
        </p:txBody>
      </p:sp>
      <p:sp>
        <p:nvSpPr>
          <p:cNvPr id="13" name="Shape 202"/>
          <p:cNvSpPr txBox="1">
            <a:spLocks/>
          </p:cNvSpPr>
          <p:nvPr/>
        </p:nvSpPr>
        <p:spPr>
          <a:xfrm>
            <a:off x="393698" y="1390649"/>
            <a:ext cx="11353802" cy="5181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 panose="020F0502020204030204" pitchFamily="34" charset="0"/>
              <a:buChar char="−"/>
            </a:pP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Nəzərə alınmış iki ilkin sistem səviyyəli konsepsiyanın təsviri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742950" lvl="1" indent="-342900" algn="l">
              <a:lnSpc>
                <a:spcPct val="10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Hansı konfiqurasiyalar nəzərdən keçirilmişdir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342900" indent="-342900" algn="l">
              <a:lnSpc>
                <a:spcPct val="10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Calibri" panose="020F0502020204030204" pitchFamily="34" charset="0"/>
              <a:buChar char="−"/>
            </a:pP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Son konfiqurasiyanın seçiminə yol açan meyarların təsviri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742950" lvl="1" indent="-342900" algn="l">
              <a:lnSpc>
                <a:spcPct val="10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Son modelin seçiminin səbəblərini göstərin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342900" indent="-342900" algn="l">
              <a:lnSpc>
                <a:spcPct val="10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Calibri" panose="020F0502020204030204" pitchFamily="34" charset="0"/>
              <a:buChar char="−"/>
            </a:pP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Nəzərdən keçirilmiş müxtəlif konsepsiyaların eskiz və diaqramlarının təqdim edilməsi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742950" lvl="1" indent="-342900" algn="l">
              <a:lnSpc>
                <a:spcPct val="10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Seçilməyən konfiqurasiyalarıın diaqramları əl ilə çəkilmiş eskiz və ya CAD təsvirlər vasitəsilə nümayiş etdirilə bilər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EA8DC-2C19-4624-B6C2-CB92A968E07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079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4974</TotalTime>
  <Words>3040</Words>
  <Application>Microsoft Office PowerPoint</Application>
  <PresentationFormat>Widescreen</PresentationFormat>
  <Paragraphs>591</Paragraphs>
  <Slides>58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4" baseType="lpstr">
      <vt:lpstr>Arial</vt:lpstr>
      <vt:lpstr>Calibri</vt:lpstr>
      <vt:lpstr>Calibri Light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İlkin Naghiyev</dc:creator>
  <cp:lastModifiedBy>Fidan Behbudova</cp:lastModifiedBy>
  <cp:revision>92</cp:revision>
  <dcterms:created xsi:type="dcterms:W3CDTF">2017-12-07T07:28:35Z</dcterms:created>
  <dcterms:modified xsi:type="dcterms:W3CDTF">2018-02-08T13:50:41Z</dcterms:modified>
</cp:coreProperties>
</file>