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0"/>
  </p:notesMasterIdLst>
  <p:handoutMasterIdLst>
    <p:handoutMasterId r:id="rId71"/>
  </p:handoutMasterIdLst>
  <p:sldIdLst>
    <p:sldId id="256" r:id="rId2"/>
    <p:sldId id="322" r:id="rId3"/>
    <p:sldId id="257" r:id="rId4"/>
    <p:sldId id="259" r:id="rId5"/>
    <p:sldId id="260" r:id="rId6"/>
    <p:sldId id="277" r:id="rId7"/>
    <p:sldId id="276" r:id="rId8"/>
    <p:sldId id="340" r:id="rId9"/>
    <p:sldId id="275" r:id="rId10"/>
    <p:sldId id="310" r:id="rId11"/>
    <p:sldId id="258" r:id="rId12"/>
    <p:sldId id="312" r:id="rId13"/>
    <p:sldId id="345" r:id="rId14"/>
    <p:sldId id="314" r:id="rId15"/>
    <p:sldId id="315" r:id="rId16"/>
    <p:sldId id="316" r:id="rId17"/>
    <p:sldId id="317" r:id="rId18"/>
    <p:sldId id="311" r:id="rId19"/>
    <p:sldId id="346" r:id="rId20"/>
    <p:sldId id="319" r:id="rId21"/>
    <p:sldId id="321" r:id="rId22"/>
    <p:sldId id="318" r:id="rId23"/>
    <p:sldId id="274" r:id="rId24"/>
    <p:sldId id="332" r:id="rId25"/>
    <p:sldId id="278" r:id="rId26"/>
    <p:sldId id="347" r:id="rId27"/>
    <p:sldId id="341" r:id="rId28"/>
    <p:sldId id="280" r:id="rId29"/>
    <p:sldId id="283" r:id="rId30"/>
    <p:sldId id="285" r:id="rId31"/>
    <p:sldId id="286" r:id="rId32"/>
    <p:sldId id="287" r:id="rId33"/>
    <p:sldId id="288" r:id="rId34"/>
    <p:sldId id="289" r:id="rId35"/>
    <p:sldId id="330" r:id="rId36"/>
    <p:sldId id="329" r:id="rId37"/>
    <p:sldId id="337" r:id="rId38"/>
    <p:sldId id="342" r:id="rId39"/>
    <p:sldId id="290" r:id="rId40"/>
    <p:sldId id="293" r:id="rId41"/>
    <p:sldId id="294" r:id="rId42"/>
    <p:sldId id="295" r:id="rId43"/>
    <p:sldId id="296" r:id="rId44"/>
    <p:sldId id="357" r:id="rId45"/>
    <p:sldId id="297" r:id="rId46"/>
    <p:sldId id="348" r:id="rId47"/>
    <p:sldId id="343" r:id="rId48"/>
    <p:sldId id="298" r:id="rId49"/>
    <p:sldId id="301" r:id="rId50"/>
    <p:sldId id="302" r:id="rId51"/>
    <p:sldId id="303" r:id="rId52"/>
    <p:sldId id="349" r:id="rId53"/>
    <p:sldId id="344" r:id="rId54"/>
    <p:sldId id="304" r:id="rId55"/>
    <p:sldId id="307" r:id="rId56"/>
    <p:sldId id="308" r:id="rId57"/>
    <p:sldId id="309" r:id="rId58"/>
    <p:sldId id="323" r:id="rId59"/>
    <p:sldId id="324" r:id="rId60"/>
    <p:sldId id="353" r:id="rId61"/>
    <p:sldId id="355" r:id="rId62"/>
    <p:sldId id="356" r:id="rId63"/>
    <p:sldId id="325" r:id="rId64"/>
    <p:sldId id="326" r:id="rId65"/>
    <p:sldId id="327" r:id="rId66"/>
    <p:sldId id="350" r:id="rId67"/>
    <p:sldId id="351" r:id="rId68"/>
    <p:sldId id="352" r:id="rId69"/>
  </p:sldIdLst>
  <p:sldSz cx="9144000" cy="6858000" type="screen4x3"/>
  <p:notesSz cx="6858000" cy="9144000"/>
  <p:embeddedFontLst>
    <p:embeddedFont>
      <p:font typeface="Calibri" panose="020F0502020204030204" pitchFamily="34" charset="0"/>
      <p:regular r:id="rId72"/>
      <p:bold r:id="rId73"/>
      <p:italic r:id="rId74"/>
      <p:boldItalic r:id="rId75"/>
    </p:embeddedFont>
    <p:embeddedFont>
      <p:font typeface="Calibri Light" panose="020F0302020204030204" pitchFamily="34" charset="0"/>
      <p:regular r:id="rId76"/>
      <p: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5" userDrawn="1">
          <p15:clr>
            <a:srgbClr val="A4A3A4"/>
          </p15:clr>
        </p15:guide>
        <p15:guide id="2" pos="1224" userDrawn="1">
          <p15:clr>
            <a:srgbClr val="A4A3A4"/>
          </p15:clr>
        </p15:guide>
        <p15:guide id="3" pos="4704" userDrawn="1">
          <p15:clr>
            <a:srgbClr val="A4A3A4"/>
          </p15:clr>
        </p15:guide>
        <p15:guide id="4"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282828"/>
    <a:srgbClr val="FFC0C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autoAdjust="0"/>
    <p:restoredTop sz="73898" autoAdjust="0"/>
  </p:normalViewPr>
  <p:slideViewPr>
    <p:cSldViewPr>
      <p:cViewPr varScale="1">
        <p:scale>
          <a:sx n="63" d="100"/>
          <a:sy n="63" d="100"/>
        </p:scale>
        <p:origin x="2083" y="62"/>
      </p:cViewPr>
      <p:guideLst>
        <p:guide orient="horz" pos="755"/>
        <p:guide pos="1224"/>
        <p:guide pos="4704"/>
        <p:guide orient="horz" pos="3960"/>
      </p:guideLst>
    </p:cSldViewPr>
  </p:slideViewPr>
  <p:notesTextViewPr>
    <p:cViewPr>
      <p:scale>
        <a:sx n="1" d="1"/>
        <a:sy n="1" d="1"/>
      </p:scale>
      <p:origin x="0" y="0"/>
    </p:cViewPr>
  </p:notesTextViewPr>
  <p:sorterViewPr>
    <p:cViewPr>
      <p:scale>
        <a:sx n="144" d="100"/>
        <a:sy n="144" d="100"/>
      </p:scale>
      <p:origin x="0" y="0"/>
    </p:cViewPr>
  </p:sorterViewPr>
  <p:notesViewPr>
    <p:cSldViewPr>
      <p:cViewPr varScale="1">
        <p:scale>
          <a:sx n="66" d="100"/>
          <a:sy n="66" d="100"/>
        </p:scale>
        <p:origin x="3062" y="48"/>
      </p:cViewPr>
      <p:guideLst/>
    </p:cSldViewPr>
  </p:notesViewPr>
  <p:gridSpacing cx="36576" cy="3657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DFVD</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A63B0D-1CD3-412E-9741-B71FAC4190EA}" type="datetimeFigureOut">
              <a:rPr lang="en-US" smtClean="0"/>
              <a:t>6/11/2018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B99DB-118B-4074-8E82-032217B214F8}" type="slidenum">
              <a:rPr lang="en-US" smtClean="0"/>
              <a:t>‹#›</a:t>
            </a:fld>
            <a:endParaRPr lang="en-US"/>
          </a:p>
        </p:txBody>
      </p:sp>
    </p:spTree>
    <p:extLst>
      <p:ext uri="{BB962C8B-B14F-4D97-AF65-F5344CB8AC3E}">
        <p14:creationId xmlns:p14="http://schemas.microsoft.com/office/powerpoint/2010/main" val="762850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DFVD</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F98F7-C4F1-423C-8761-C047219759C7}" type="datetimeFigureOut">
              <a:rPr lang="en-US" smtClean="0"/>
              <a:t>6/11/2018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860AF-826C-485D-81D8-581F5C8CAFBB}" type="slidenum">
              <a:rPr lang="en-US" smtClean="0"/>
              <a:t>‹#›</a:t>
            </a:fld>
            <a:endParaRPr lang="en-US"/>
          </a:p>
        </p:txBody>
      </p:sp>
    </p:spTree>
    <p:extLst>
      <p:ext uri="{BB962C8B-B14F-4D97-AF65-F5344CB8AC3E}">
        <p14:creationId xmlns:p14="http://schemas.microsoft.com/office/powerpoint/2010/main" val="278273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860AF-826C-485D-81D8-581F5C8CAFBB}" type="slidenum">
              <a:rPr lang="en-US" smtClean="0"/>
              <a:t>61</a:t>
            </a:fld>
            <a:endParaRPr lang="en-US"/>
          </a:p>
        </p:txBody>
      </p:sp>
    </p:spTree>
    <p:extLst>
      <p:ext uri="{BB962C8B-B14F-4D97-AF65-F5344CB8AC3E}">
        <p14:creationId xmlns:p14="http://schemas.microsoft.com/office/powerpoint/2010/main" val="274524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z-Latn-AZ" dirty="0" smtClean="0"/>
          </a:p>
          <a:p>
            <a:endParaRPr lang="az-Latn-AZ" dirty="0" smtClean="0"/>
          </a:p>
          <a:p>
            <a:endParaRPr lang="en-US" dirty="0"/>
          </a:p>
        </p:txBody>
      </p:sp>
      <p:sp>
        <p:nvSpPr>
          <p:cNvPr id="4" name="Slide Number Placeholder 3"/>
          <p:cNvSpPr>
            <a:spLocks noGrp="1"/>
          </p:cNvSpPr>
          <p:nvPr>
            <p:ph type="sldNum" sz="quarter" idx="10"/>
          </p:nvPr>
        </p:nvSpPr>
        <p:spPr/>
        <p:txBody>
          <a:bodyPr/>
          <a:lstStyle/>
          <a:p>
            <a:fld id="{DFB860AF-826C-485D-81D8-581F5C8CAFBB}" type="slidenum">
              <a:rPr lang="en-US" smtClean="0"/>
              <a:t>62</a:t>
            </a:fld>
            <a:endParaRPr lang="en-US"/>
          </a:p>
        </p:txBody>
      </p:sp>
    </p:spTree>
    <p:extLst>
      <p:ext uri="{BB962C8B-B14F-4D97-AF65-F5344CB8AC3E}">
        <p14:creationId xmlns:p14="http://schemas.microsoft.com/office/powerpoint/2010/main" val="44541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a:t>
            </a:r>
            <a:r>
              <a:rPr lang="en-US" err="1" smtClean="0"/>
              <a:t>erbaijan</a:t>
            </a:r>
            <a:r>
              <a:rPr lang="az-Latn-AZ" smtClean="0"/>
              <a:t>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a:t>
            </a:fld>
            <a:endParaRPr lang="en-US"/>
          </a:p>
        </p:txBody>
      </p:sp>
    </p:spTree>
    <p:extLst>
      <p:ext uri="{BB962C8B-B14F-4D97-AF65-F5344CB8AC3E}">
        <p14:creationId xmlns:p14="http://schemas.microsoft.com/office/powerpoint/2010/main" val="2251900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en-US" smtClean="0"/>
              <a:t>“CanSat Az 2018” YHS: Komanda İD və Adı </a:t>
            </a:r>
            <a:endParaRPr lang="en-US"/>
          </a:p>
        </p:txBody>
      </p:sp>
      <p:sp>
        <p:nvSpPr>
          <p:cNvPr id="6" name="Slide Number Placeholder 5"/>
          <p:cNvSpPr>
            <a:spLocks noGrp="1"/>
          </p:cNvSpPr>
          <p:nvPr>
            <p:ph type="sldNum" sz="quarter" idx="12"/>
          </p:nvPr>
        </p:nvSpPr>
        <p:spPr/>
        <p:txBody>
          <a:bodyPr/>
          <a:lstStyle/>
          <a:p>
            <a:fld id="{5EDEA8DC-2C19-4624-B6C2-CB92A968E07B}" type="slidenum">
              <a:rPr lang="en-US" smtClean="0"/>
              <a:t>‹#›</a:t>
            </a:fld>
            <a:endParaRPr lang="en-US"/>
          </a:p>
        </p:txBody>
      </p:sp>
    </p:spTree>
    <p:extLst>
      <p:ext uri="{BB962C8B-B14F-4D97-AF65-F5344CB8AC3E}">
        <p14:creationId xmlns:p14="http://schemas.microsoft.com/office/powerpoint/2010/main" val="3060492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39150" y="6431509"/>
            <a:ext cx="2184009"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r>
              <a:rPr lang="en-US" smtClean="0"/>
              <a:t>Təqdimatçı: Ad və Soyad</a:t>
            </a:r>
            <a:endParaRPr lang="en-US"/>
          </a:p>
        </p:txBody>
      </p:sp>
      <p:sp>
        <p:nvSpPr>
          <p:cNvPr id="5" name="Footer Placeholder 4"/>
          <p:cNvSpPr>
            <a:spLocks noGrp="1"/>
          </p:cNvSpPr>
          <p:nvPr>
            <p:ph type="ftr" sz="quarter" idx="3"/>
          </p:nvPr>
        </p:nvSpPr>
        <p:spPr>
          <a:xfrm>
            <a:off x="2423160" y="6431509"/>
            <a:ext cx="4297680" cy="365125"/>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cs typeface="Arial" panose="020B0604020202020204" pitchFamily="34" charset="0"/>
              </a:defRPr>
            </a:lvl1pPr>
          </a:lstStyle>
          <a:p>
            <a:r>
              <a:rPr lang="en-US" smtClean="0"/>
              <a:t>“</a:t>
            </a:r>
            <a:r>
              <a:rPr lang="az-Latn-AZ" smtClean="0"/>
              <a:t>CanSat Az</a:t>
            </a:r>
            <a:r>
              <a:rPr lang="en-US" err="1" smtClean="0"/>
              <a:t>erbaijan</a:t>
            </a:r>
            <a:r>
              <a:rPr lang="az-Latn-AZ" smtClean="0"/>
              <a:t> 2018</a:t>
            </a:r>
            <a:r>
              <a:rPr lang="en-US" smtClean="0"/>
              <a:t>”</a:t>
            </a:r>
            <a:r>
              <a:rPr lang="az-Latn-AZ" smtClean="0"/>
              <a:t> YHS: Komanda İD və Adı </a:t>
            </a:r>
            <a:endParaRPr lang="en-US"/>
          </a:p>
        </p:txBody>
      </p:sp>
      <p:sp>
        <p:nvSpPr>
          <p:cNvPr id="6" name="Slide Number Placeholder 5"/>
          <p:cNvSpPr>
            <a:spLocks noGrp="1"/>
          </p:cNvSpPr>
          <p:nvPr>
            <p:ph type="sldNum" sz="quarter" idx="4"/>
          </p:nvPr>
        </p:nvSpPr>
        <p:spPr>
          <a:xfrm>
            <a:off x="8001000" y="6431508"/>
            <a:ext cx="9144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D4C4AC09-9D9D-494F-A4B8-C8674B1CF26B}" type="slidenum">
              <a:rPr lang="en-US" smtClean="0"/>
              <a:pPr/>
              <a:t>‹#›</a:t>
            </a:fld>
            <a:endParaRPr lang="en-US"/>
          </a:p>
        </p:txBody>
      </p:sp>
      <p:pic>
        <p:nvPicPr>
          <p:cNvPr id="7" name="Picture 6"/>
          <p:cNvPicPr>
            <a:picLocks noChangeAspect="1"/>
          </p:cNvPicPr>
          <p:nvPr userDrawn="1"/>
        </p:nvPicPr>
        <p:blipFill rotWithShape="1">
          <a:blip r:embed="rId4"/>
          <a:srcRect l="18550" t="23497" r="20928" b="16198"/>
          <a:stretch/>
        </p:blipFill>
        <p:spPr>
          <a:xfrm>
            <a:off x="7422930" y="30595"/>
            <a:ext cx="1492470" cy="1052725"/>
          </a:xfrm>
          <a:prstGeom prst="rect">
            <a:avLst/>
          </a:prstGeom>
        </p:spPr>
      </p:pic>
      <p:sp>
        <p:nvSpPr>
          <p:cNvPr id="10" name="Rectangle 9"/>
          <p:cNvSpPr/>
          <p:nvPr userDrawn="1"/>
        </p:nvSpPr>
        <p:spPr>
          <a:xfrm>
            <a:off x="228600" y="1109339"/>
            <a:ext cx="86868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tangle 10"/>
          <p:cNvSpPr/>
          <p:nvPr userDrawn="1"/>
        </p:nvSpPr>
        <p:spPr>
          <a:xfrm>
            <a:off x="228600" y="6359770"/>
            <a:ext cx="8686800"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tangle 12"/>
          <p:cNvSpPr/>
          <p:nvPr userDrawn="1"/>
        </p:nvSpPr>
        <p:spPr>
          <a:xfrm>
            <a:off x="239150" y="115977"/>
            <a:ext cx="1695157" cy="9779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z-Latn-AZ" sz="1600" smtClean="0">
                <a:latin typeface="Arial" panose="020B0604020202020204" pitchFamily="34" charset="0"/>
                <a:cs typeface="Arial" panose="020B0604020202020204" pitchFamily="34" charset="0"/>
              </a:rPr>
              <a:t>Komandanın loqosu</a:t>
            </a:r>
          </a:p>
        </p:txBody>
      </p:sp>
    </p:spTree>
    <p:extLst>
      <p:ext uri="{BB962C8B-B14F-4D97-AF65-F5344CB8AC3E}">
        <p14:creationId xmlns:p14="http://schemas.microsoft.com/office/powerpoint/2010/main" val="11590763"/>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
          <a:srgbClr val="333399"/>
        </a:buClr>
        <a:buSzPct val="25000"/>
        <a:buFont typeface="Arial"/>
        <a:buNone/>
        <a:tabLst/>
        <a:defRPr sz="2800" b="1"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1</a:t>
            </a:fld>
            <a:endParaRPr lang="en-US"/>
          </a:p>
        </p:txBody>
      </p:sp>
      <p:sp>
        <p:nvSpPr>
          <p:cNvPr id="7" name="Shape 133"/>
          <p:cNvSpPr txBox="1">
            <a:spLocks/>
          </p:cNvSpPr>
          <p:nvPr/>
        </p:nvSpPr>
        <p:spPr>
          <a:xfrm>
            <a:off x="758607" y="1934777"/>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33399"/>
              </a:buClr>
              <a:buSzPct val="25000"/>
              <a:buFont typeface="Arial"/>
              <a:buNone/>
              <a:tabLst/>
              <a:defRPr/>
            </a:pPr>
            <a:r>
              <a:rPr lang="en-US" kern="0" noProof="0" dirty="0" smtClean="0">
                <a:solidFill>
                  <a:srgbClr val="333399"/>
                </a:solidFill>
              </a:rPr>
              <a:t>“</a:t>
            </a:r>
            <a:r>
              <a:rPr kumimoji="0" lang="en-US" sz="3200" b="1" i="0" u="none" strike="noStrike" kern="0" cap="none" spc="0" normalizeH="0" baseline="0" noProof="0" dirty="0" smtClean="0">
                <a:ln>
                  <a:noFill/>
                </a:ln>
                <a:solidFill>
                  <a:srgbClr val="333399"/>
                </a:solidFill>
                <a:effectLst/>
                <a:uLnTx/>
                <a:uFillTx/>
                <a:latin typeface="Arial"/>
                <a:cs typeface="Arial"/>
                <a:sym typeface="Arial"/>
              </a:rPr>
              <a:t>CanSat </a:t>
            </a:r>
            <a:r>
              <a:rPr kumimoji="0" lang="az-Latn-AZ" sz="3200" b="1" i="0" u="none" strike="noStrike" kern="0" cap="none" spc="0" normalizeH="0" baseline="0" noProof="0" dirty="0" smtClean="0">
                <a:ln>
                  <a:noFill/>
                </a:ln>
                <a:solidFill>
                  <a:srgbClr val="333399"/>
                </a:solidFill>
                <a:effectLst/>
                <a:uLnTx/>
                <a:uFillTx/>
                <a:latin typeface="Arial"/>
                <a:cs typeface="Arial"/>
                <a:sym typeface="Arial"/>
              </a:rPr>
              <a:t>Azerbaijan </a:t>
            </a:r>
            <a:r>
              <a:rPr kumimoji="0" lang="en-US" sz="3200" b="1" i="0" u="none" strike="noStrike" kern="0" cap="none" spc="0" normalizeH="0" baseline="0" noProof="0" dirty="0" smtClean="0">
                <a:ln>
                  <a:noFill/>
                </a:ln>
                <a:solidFill>
                  <a:srgbClr val="333399"/>
                </a:solidFill>
                <a:effectLst/>
                <a:uLnTx/>
                <a:uFillTx/>
                <a:latin typeface="Arial"/>
                <a:cs typeface="Arial"/>
                <a:sym typeface="Arial"/>
              </a:rPr>
              <a:t>2018</a:t>
            </a:r>
            <a:r>
              <a:rPr lang="en-US" kern="0" dirty="0" smtClean="0">
                <a:solidFill>
                  <a:srgbClr val="333399"/>
                </a:solidFill>
              </a:rPr>
              <a:t>"</a:t>
            </a:r>
            <a:r>
              <a:rPr kumimoji="0" lang="az-Latn-AZ" sz="3200" b="1" i="0" u="none" strike="noStrike" kern="0" cap="none" spc="0" normalizeH="0" baseline="0" noProof="0" dirty="0" smtClean="0">
                <a:ln>
                  <a:noFill/>
                </a:ln>
                <a:solidFill>
                  <a:srgbClr val="333399"/>
                </a:solidFill>
                <a:effectLst/>
                <a:uLnTx/>
                <a:uFillTx/>
                <a:latin typeface="Arial"/>
                <a:cs typeface="Arial"/>
                <a:sym typeface="Arial"/>
              </a:rPr>
              <a:t> müsabiqəsi</a:t>
            </a:r>
            <a:r>
              <a:rPr kumimoji="0" lang="en-US" sz="3200" b="1" i="0" u="none" strike="noStrike" kern="0" cap="none" spc="0" normalizeH="0" baseline="0" noProof="0" dirty="0" smtClean="0">
                <a:ln>
                  <a:noFill/>
                </a:ln>
                <a:solidFill>
                  <a:srgbClr val="333399"/>
                </a:solidFill>
                <a:effectLst/>
                <a:uLnTx/>
                <a:uFillTx/>
                <a:latin typeface="Arial"/>
                <a:cs typeface="Arial"/>
                <a:sym typeface="Arial"/>
              </a:rPr>
              <a:t> </a:t>
            </a:r>
            <a:br>
              <a:rPr kumimoji="0" lang="en-US" sz="3200" b="1" i="0" u="none" strike="noStrike" kern="0" cap="none" spc="0" normalizeH="0" baseline="0" noProof="0" dirty="0" smtClean="0">
                <a:ln>
                  <a:noFill/>
                </a:ln>
                <a:solidFill>
                  <a:srgbClr val="333399"/>
                </a:solidFill>
                <a:effectLst/>
                <a:uLnTx/>
                <a:uFillTx/>
                <a:latin typeface="Arial"/>
                <a:cs typeface="Arial"/>
                <a:sym typeface="Arial"/>
              </a:rPr>
            </a:br>
            <a:r>
              <a:rPr kumimoji="0" lang="az-Latn-AZ" sz="3200" b="1" i="0" u="none" strike="noStrike" kern="0" cap="none" spc="0" normalizeH="0" baseline="0" noProof="0" dirty="0" smtClean="0">
                <a:ln>
                  <a:noFill/>
                </a:ln>
                <a:solidFill>
                  <a:srgbClr val="333399"/>
                </a:solidFill>
                <a:effectLst/>
                <a:uLnTx/>
                <a:uFillTx/>
                <a:latin typeface="Arial"/>
                <a:cs typeface="Arial"/>
                <a:sym typeface="Arial"/>
              </a:rPr>
              <a:t>Yekun Hesabat Sənədi </a:t>
            </a:r>
            <a:r>
              <a:rPr kumimoji="0" lang="en-US" sz="3200" b="1" i="0" u="none" strike="noStrike" kern="0" cap="none" spc="0" normalizeH="0" baseline="0" noProof="0" dirty="0" smtClean="0">
                <a:ln>
                  <a:noFill/>
                </a:ln>
                <a:solidFill>
                  <a:srgbClr val="333399"/>
                </a:solidFill>
                <a:effectLst/>
                <a:uLnTx/>
                <a:uFillTx/>
                <a:latin typeface="Arial"/>
                <a:cs typeface="Arial"/>
                <a:sym typeface="Arial"/>
              </a:rPr>
              <a:t>(YHS)</a:t>
            </a:r>
            <a:endParaRPr kumimoji="0" lang="en-US" sz="3200" b="1" i="1" u="none" strike="noStrike" kern="0" cap="none" spc="0" normalizeH="0" baseline="0" noProof="0" dirty="0">
              <a:ln>
                <a:noFill/>
              </a:ln>
              <a:solidFill>
                <a:srgbClr val="333399"/>
              </a:solidFill>
              <a:effectLst/>
              <a:uLnTx/>
              <a:uFillTx/>
              <a:latin typeface="Arial"/>
              <a:cs typeface="Arial"/>
              <a:sym typeface="Arial"/>
            </a:endParaRPr>
          </a:p>
        </p:txBody>
      </p:sp>
      <p:sp>
        <p:nvSpPr>
          <p:cNvPr id="8" name="Shape 134"/>
          <p:cNvSpPr txBox="1">
            <a:spLocks/>
          </p:cNvSpPr>
          <p:nvPr/>
        </p:nvSpPr>
        <p:spPr>
          <a:xfrm>
            <a:off x="1444408" y="3753372"/>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smtClean="0">
                <a:solidFill>
                  <a:srgbClr val="000000"/>
                </a:solidFill>
              </a:rPr>
              <a:t>Komanda İD</a:t>
            </a:r>
            <a:endParaRPr lang="en-US" kern="0" smtClean="0">
              <a:solidFill>
                <a:srgbClr val="000000"/>
              </a:solidFill>
            </a:endParaRPr>
          </a:p>
          <a:p>
            <a:pPr>
              <a:spcBef>
                <a:spcPts val="0"/>
              </a:spcBef>
              <a:buClr>
                <a:srgbClr val="000000"/>
              </a:buClr>
              <a:buSzPct val="25000"/>
              <a:defRPr/>
            </a:pPr>
            <a:r>
              <a:rPr lang="az-Latn-AZ" kern="0" smtClean="0">
                <a:solidFill>
                  <a:srgbClr val="000000"/>
                </a:solidFill>
              </a:rPr>
              <a:t>Komandanın </a:t>
            </a:r>
            <a:r>
              <a:rPr lang="az-Latn-AZ" kern="0">
                <a:solidFill>
                  <a:srgbClr val="000000"/>
                </a:solidFill>
              </a:rPr>
              <a:t>adı</a:t>
            </a: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endParaRPr kumimoji="0" lang="en-US" sz="24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488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10</a:t>
            </a:fld>
            <a:endParaRPr lang="en-US"/>
          </a:p>
        </p:txBody>
      </p:sp>
      <p:sp>
        <p:nvSpPr>
          <p:cNvPr id="8"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kern="0" smtClean="0">
                <a:solidFill>
                  <a:srgbClr val="333399"/>
                </a:solidFill>
              </a:rPr>
              <a:t>Dizayn</a:t>
            </a:r>
            <a:r>
              <a:rPr lang="en-US" sz="2400" kern="0" smtClean="0">
                <a:solidFill>
                  <a:srgbClr val="333399"/>
                </a:solidFill>
              </a:rPr>
              <a:t> &amp; </a:t>
            </a:r>
            <a:r>
              <a:rPr lang="az-Latn-AZ" sz="2400" kern="0" smtClean="0">
                <a:solidFill>
                  <a:srgbClr val="333399"/>
                </a:solidFill>
              </a:rPr>
              <a:t>Tərtibat</a:t>
            </a:r>
          </a:p>
        </p:txBody>
      </p:sp>
      <p:sp>
        <p:nvSpPr>
          <p:cNvPr id="9" name="Shape 212"/>
          <p:cNvSpPr txBox="1">
            <a:spLocks/>
          </p:cNvSpPr>
          <p:nvPr/>
        </p:nvSpPr>
        <p:spPr>
          <a:xfrm>
            <a:off x="239150" y="1234440"/>
            <a:ext cx="8676250" cy="5181600"/>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schemeClr val="dk1"/>
              </a:buClr>
              <a:buSzPct val="120000"/>
              <a:buFont typeface="Arial" panose="020B0604020202020204" pitchFamily="34" charset="0"/>
              <a:buChar char="•"/>
            </a:pPr>
            <a:r>
              <a:rPr lang="az-Latn-AZ" sz="2000" b="1" dirty="0">
                <a:latin typeface="Arial" panose="020B0604020202020204" pitchFamily="34" charset="0"/>
                <a:cs typeface="Arial" panose="020B0604020202020204" pitchFamily="34" charset="0"/>
                <a:sym typeface="Arial"/>
              </a:rPr>
              <a:t>Seçilmiş </a:t>
            </a:r>
            <a:r>
              <a:rPr lang="az-Latn-AZ" sz="2000" b="1" dirty="0" smtClean="0">
                <a:latin typeface="Arial" panose="020B0604020202020204" pitchFamily="34" charset="0"/>
                <a:cs typeface="Arial" panose="020B0604020202020204" pitchFamily="34" charset="0"/>
                <a:sym typeface="Arial"/>
              </a:rPr>
              <a:t>model və daşıyıcı konteynerin mexaniki </a:t>
            </a:r>
            <a:r>
              <a:rPr lang="az-Latn-AZ" sz="2000" b="1" dirty="0">
                <a:latin typeface="Arial" panose="020B0604020202020204" pitchFamily="34" charset="0"/>
                <a:cs typeface="Arial" panose="020B0604020202020204" pitchFamily="34" charset="0"/>
                <a:sym typeface="Arial"/>
              </a:rPr>
              <a:t>struktur tərtibatını izah edən </a:t>
            </a:r>
            <a:r>
              <a:rPr lang="az-Latn-AZ" sz="2000" b="1" dirty="0" smtClean="0">
                <a:latin typeface="Arial" panose="020B0604020202020204" pitchFamily="34" charset="0"/>
                <a:cs typeface="Arial" panose="020B0604020202020204" pitchFamily="34" charset="0"/>
                <a:sym typeface="Arial"/>
              </a:rPr>
              <a:t>vizual təsvirlər, eləcə də aşağıda sadalanan parametrlərin təsviri tələb olunur:</a:t>
            </a:r>
            <a:endParaRPr lang="en-US" sz="2000" b="1" dirty="0" smtClean="0">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Həndəsi ölçülər (konteyner və model peyk)</a:t>
            </a:r>
          </a:p>
          <a:p>
            <a:pPr marL="742950" lvl="1" indent="-285750" algn="l">
              <a:lnSpc>
                <a:spcPct val="100000"/>
              </a:lnSpc>
              <a:spcBef>
                <a:spcPts val="480"/>
              </a:spcBef>
              <a:buClr>
                <a:schemeClr val="dk1"/>
              </a:buClr>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sym typeface="Arial"/>
              </a:rPr>
              <a:t>Modelin konteynerə rahatlıqla yerləşməsinin təmini (hesablanmış ara məsafələri və s.)</a:t>
            </a:r>
            <a:endParaRPr lang="en-US" dirty="0">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20000"/>
              <a:buFont typeface="Wingdings" panose="05000000000000000000" pitchFamily="2" charset="2"/>
              <a:buChar char="Ø"/>
            </a:pPr>
            <a:r>
              <a:rPr lang="az-Latn-AZ" dirty="0">
                <a:latin typeface="Arial" panose="020B0604020202020204" pitchFamily="34" charset="0"/>
                <a:cs typeface="Arial" panose="020B0604020202020204" pitchFamily="34" charset="0"/>
                <a:sym typeface="Arial"/>
              </a:rPr>
              <a:t>Əsas komponentlərin </a:t>
            </a:r>
            <a:r>
              <a:rPr lang="az-Latn-AZ" dirty="0" smtClean="0">
                <a:latin typeface="Arial" panose="020B0604020202020204" pitchFamily="34" charset="0"/>
                <a:cs typeface="Arial" panose="020B0604020202020204" pitchFamily="34" charset="0"/>
                <a:sym typeface="Arial"/>
              </a:rPr>
              <a:t>yerləşdirilməsi</a:t>
            </a:r>
            <a:r>
              <a:rPr lang="az-Latn-AZ" dirty="0">
                <a:latin typeface="Arial" panose="020B0604020202020204" pitchFamily="34" charset="0"/>
                <a:cs typeface="Arial" panose="020B0604020202020204" pitchFamily="34" charset="0"/>
                <a:sym typeface="Arial"/>
              </a:rPr>
              <a:t> </a:t>
            </a:r>
            <a:r>
              <a:rPr lang="az-Latn-AZ" dirty="0" smtClean="0">
                <a:latin typeface="Arial" panose="020B0604020202020204" pitchFamily="34" charset="0"/>
                <a:cs typeface="Arial" panose="020B0604020202020204" pitchFamily="34" charset="0"/>
                <a:sym typeface="Arial"/>
              </a:rPr>
              <a:t>(v</a:t>
            </a:r>
            <a:r>
              <a:rPr lang="az-Latn-AZ" sz="2000" dirty="0" smtClean="0">
                <a:latin typeface="Arial" panose="020B0604020202020204" pitchFamily="34" charset="0"/>
                <a:cs typeface="Arial" panose="020B0604020202020204" pitchFamily="34" charset="0"/>
                <a:sym typeface="Arial"/>
              </a:rPr>
              <a:t>ericilər</a:t>
            </a:r>
            <a:r>
              <a:rPr lang="en-US" sz="2000" dirty="0" smtClean="0">
                <a:latin typeface="Arial" panose="020B0604020202020204" pitchFamily="34" charset="0"/>
                <a:cs typeface="Arial" panose="020B0604020202020204" pitchFamily="34" charset="0"/>
                <a:sym typeface="Arial"/>
              </a:rPr>
              <a:t>, </a:t>
            </a:r>
            <a:r>
              <a:rPr lang="az-Latn-AZ" sz="2000" dirty="0" smtClean="0">
                <a:latin typeface="Arial" panose="020B0604020202020204" pitchFamily="34" charset="0"/>
                <a:cs typeface="Arial" panose="020B0604020202020204" pitchFamily="34" charset="0"/>
                <a:sym typeface="Arial"/>
              </a:rPr>
              <a:t>ayrılma mexanizmləri və s.)</a:t>
            </a:r>
            <a:endParaRPr lang="en-US" sz="2000" dirty="0" smtClean="0">
              <a:latin typeface="Arial" panose="020B0604020202020204" pitchFamily="34" charset="0"/>
              <a:cs typeface="Arial" panose="020B0604020202020204" pitchFamily="34" charset="0"/>
              <a:sym typeface="Arial"/>
            </a:endParaRPr>
          </a:p>
          <a:p>
            <a:pPr marL="285750" indent="-285750" algn="l">
              <a:lnSpc>
                <a:spcPct val="100000"/>
              </a:lnSpc>
              <a:spcBef>
                <a:spcPts val="480"/>
              </a:spcBef>
              <a:buClr>
                <a:schemeClr val="dk1"/>
              </a:buClr>
              <a:buSzPct val="120000"/>
              <a:buFont typeface="Arial" panose="020B0604020202020204" pitchFamily="34" charset="0"/>
              <a:buChar char="•"/>
            </a:pPr>
            <a:r>
              <a:rPr lang="az-Latn-AZ" sz="2000" b="1" dirty="0" smtClean="0">
                <a:latin typeface="Arial" panose="020B0604020202020204" pitchFamily="34" charset="0"/>
                <a:cs typeface="Arial" panose="020B0604020202020204" pitchFamily="34" charset="0"/>
                <a:sym typeface="Arial"/>
              </a:rPr>
              <a:t>Slaydın məqsədi dizaynın detallı analizinə keçməzdən əvvəl </a:t>
            </a:r>
            <a:r>
              <a:rPr lang="en-US" sz="2000" b="1" dirty="0" smtClean="0">
                <a:latin typeface="Arial" panose="020B0604020202020204" pitchFamily="34" charset="0"/>
                <a:cs typeface="Arial" panose="020B0604020202020204" pitchFamily="34" charset="0"/>
                <a:sym typeface="Arial"/>
              </a:rPr>
              <a:t>“</a:t>
            </a:r>
            <a:r>
              <a:rPr lang="az-Latn-AZ" sz="2000" b="1" dirty="0" smtClean="0">
                <a:latin typeface="Arial" panose="020B0604020202020204" pitchFamily="34" charset="0"/>
                <a:cs typeface="Arial" panose="020B0604020202020204" pitchFamily="34" charset="0"/>
                <a:sym typeface="Arial"/>
              </a:rPr>
              <a:t>CanSat</a:t>
            </a:r>
            <a:r>
              <a:rPr lang="en-US" sz="2000" b="1" dirty="0" smtClean="0">
                <a:latin typeface="Arial" panose="020B0604020202020204" pitchFamily="34" charset="0"/>
                <a:cs typeface="Arial" panose="020B0604020202020204" pitchFamily="34" charset="0"/>
                <a:sym typeface="Arial"/>
              </a:rPr>
              <a:t>”</a:t>
            </a:r>
            <a:r>
              <a:rPr lang="az-Latn-AZ" sz="2000" b="1" dirty="0" smtClean="0">
                <a:latin typeface="Arial" panose="020B0604020202020204" pitchFamily="34" charset="0"/>
                <a:cs typeface="Arial" panose="020B0604020202020204" pitchFamily="34" charset="0"/>
                <a:sym typeface="Arial"/>
              </a:rPr>
              <a:t> -ın ümumi quruluşu haqqında ilkin təsəvvürün təsvir edilməsi və ümumi dizaynın müsabiqənin şərtlərinə uyğunluğunun göstərilməsidir</a:t>
            </a:r>
            <a:endParaRPr lang="en-US" sz="2000" b="1" dirty="0">
              <a:latin typeface="Arial" panose="020B0604020202020204" pitchFamily="34" charset="0"/>
              <a:cs typeface="Arial" panose="020B0604020202020204" pitchFamily="34" charset="0"/>
              <a:sym typeface="Arial"/>
            </a:endParaRPr>
          </a:p>
        </p:txBody>
      </p:sp>
      <p:sp>
        <p:nvSpPr>
          <p:cNvPr id="10"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054134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11</a:t>
            </a:fld>
            <a:endParaRPr lang="en-US"/>
          </a:p>
        </p:txBody>
      </p:sp>
      <p:sp>
        <p:nvSpPr>
          <p:cNvPr id="7" name="Shape 133"/>
          <p:cNvSpPr txBox="1">
            <a:spLocks/>
          </p:cNvSpPr>
          <p:nvPr/>
        </p:nvSpPr>
        <p:spPr>
          <a:xfrm>
            <a:off x="685800" y="2552417"/>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a:solidFill>
                  <a:srgbClr val="333399"/>
                </a:solidFill>
              </a:rPr>
              <a:t>Mexanika Altsistemi</a:t>
            </a:r>
          </a:p>
        </p:txBody>
      </p:sp>
    </p:spTree>
    <p:extLst>
      <p:ext uri="{BB962C8B-B14F-4D97-AF65-F5344CB8AC3E}">
        <p14:creationId xmlns:p14="http://schemas.microsoft.com/office/powerpoint/2010/main" val="69168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12</a:t>
            </a:fld>
            <a:endParaRPr lang="en-US"/>
          </a:p>
        </p:txBody>
      </p:sp>
      <p:sp>
        <p:nvSpPr>
          <p:cNvPr id="9" name="Shape 173"/>
          <p:cNvSpPr txBox="1">
            <a:spLocks/>
          </p:cNvSpPr>
          <p:nvPr/>
        </p:nvSpPr>
        <p:spPr>
          <a:xfrm>
            <a:off x="619195" y="2389099"/>
            <a:ext cx="7772400" cy="1470023"/>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kern="0" smtClean="0">
                <a:solidFill>
                  <a:srgbClr val="333399"/>
                </a:solidFill>
              </a:rPr>
              <a:t>Struktur </a:t>
            </a:r>
            <a:r>
              <a:rPr lang="en-US" kern="0">
                <a:solidFill>
                  <a:srgbClr val="333399"/>
                </a:solidFill>
              </a:rPr>
              <a:t>D</a:t>
            </a:r>
            <a:r>
              <a:rPr lang="en-US" kern="0" smtClean="0">
                <a:solidFill>
                  <a:srgbClr val="333399"/>
                </a:solidFill>
              </a:rPr>
              <a:t>i</a:t>
            </a:r>
            <a:r>
              <a:rPr lang="az-Latn-AZ" kern="0" smtClean="0">
                <a:solidFill>
                  <a:srgbClr val="333399"/>
                </a:solidFill>
              </a:rPr>
              <a:t>zaynı </a:t>
            </a:r>
            <a:r>
              <a:rPr lang="en-US" kern="0">
                <a:solidFill>
                  <a:srgbClr val="333399"/>
                </a:solidFill>
              </a:rPr>
              <a:t>B</a:t>
            </a:r>
            <a:r>
              <a:rPr lang="az-Latn-AZ" kern="0" smtClean="0">
                <a:solidFill>
                  <a:srgbClr val="333399"/>
                </a:solidFill>
              </a:rPr>
              <a:t>ölməsi</a:t>
            </a:r>
          </a:p>
        </p:txBody>
      </p:sp>
      <p:sp>
        <p:nvSpPr>
          <p:cNvPr id="10" name="Shape 174"/>
          <p:cNvSpPr txBox="1">
            <a:spLocks/>
          </p:cNvSpPr>
          <p:nvPr/>
        </p:nvSpPr>
        <p:spPr>
          <a:xfrm>
            <a:off x="1385956" y="4004351"/>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az-Latn-AZ" sz="2400" b="1" i="0" u="none" strike="noStrike" kern="0" cap="none" spc="0" normalizeH="0" baseline="0" noProof="0" smtClean="0">
                <a:ln>
                  <a:noFill/>
                </a:ln>
                <a:solidFill>
                  <a:srgbClr val="000000"/>
                </a:solidFill>
                <a:effectLst/>
                <a:uLnTx/>
                <a:uFillTx/>
                <a:latin typeface="Arial"/>
                <a:cs typeface="Arial"/>
                <a:sym typeface="Arial"/>
              </a:rPr>
              <a:t>Təqdimatçının Adı, Soyadı</a:t>
            </a:r>
            <a:endParaRPr kumimoji="0" lang="en-US" sz="24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4526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13</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228025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14</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b="1" kern="0" smtClean="0">
                <a:solidFill>
                  <a:srgbClr val="333399"/>
                </a:solidFill>
                <a:latin typeface="Arial" panose="020B0604020202020204" pitchFamily="34" charset="0"/>
                <a:cs typeface="Arial" panose="020B0604020202020204" pitchFamily="34" charset="0"/>
              </a:rPr>
              <a:t>İHS – dən sonrakı dəyişikliklər</a:t>
            </a:r>
          </a:p>
        </p:txBody>
      </p:sp>
      <p:sp>
        <p:nvSpPr>
          <p:cNvPr id="10" name="TextBox 9"/>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İHS – dən sonra mexaniki struktur dizaynında baş tutmuş dəyişikliklər və onların səbəbləri haqqında məlumat verin</a:t>
            </a:r>
          </a:p>
          <a:p>
            <a:pPr lvl="1"/>
            <a:endParaRPr lang="az-Latn-AZ" sz="2000" smtClean="0"/>
          </a:p>
          <a:p>
            <a:pPr lvl="1"/>
            <a:endParaRPr lang="az-Latn-AZ" sz="2000"/>
          </a:p>
          <a:p>
            <a:pPr lvl="1"/>
            <a:endParaRPr lang="az-Latn-AZ" sz="2000" smtClean="0"/>
          </a:p>
          <a:p>
            <a:pPr lvl="1"/>
            <a:endParaRPr lang="az-Latn-AZ" sz="2000"/>
          </a:p>
          <a:p>
            <a:pPr lvl="1"/>
            <a:endParaRPr lang="az-Latn-AZ" sz="2000" smtClean="0"/>
          </a:p>
          <a:p>
            <a:pPr lvl="1"/>
            <a:endParaRPr lang="az-Latn-AZ" sz="2000"/>
          </a:p>
          <a:p>
            <a:pPr lvl="1"/>
            <a:endParaRPr lang="az-Latn-AZ" sz="2000" smtClean="0"/>
          </a:p>
          <a:p>
            <a:pPr lvl="1"/>
            <a:endParaRPr lang="az-Latn-AZ" sz="2000"/>
          </a:p>
          <a:p>
            <a:pPr lvl="1"/>
            <a:endParaRPr lang="az-Latn-AZ" sz="2000" smtClean="0"/>
          </a:p>
          <a:p>
            <a:pPr lvl="1"/>
            <a:endParaRPr lang="az-Latn-AZ" sz="2000" smtClean="0"/>
          </a:p>
          <a:p>
            <a:pPr lvl="1"/>
            <a:endParaRPr lang="az-Latn-AZ" sz="2000"/>
          </a:p>
          <a:p>
            <a:pPr lvl="1"/>
            <a:endParaRPr lang="az-Latn-AZ" sz="2000" smtClean="0"/>
          </a:p>
          <a:p>
            <a:pPr marL="0" lvl="1"/>
            <a:r>
              <a:rPr lang="az-Latn-AZ" sz="2000" b="1" i="1" smtClean="0">
                <a:latin typeface="Arial" panose="020B0604020202020204" pitchFamily="34" charset="0"/>
                <a:cs typeface="Arial" panose="020B0604020202020204" pitchFamily="34" charset="0"/>
              </a:rPr>
              <a:t>QEYD:</a:t>
            </a:r>
            <a:r>
              <a:rPr lang="az-Latn-AZ" sz="2000" i="1" smtClean="0">
                <a:latin typeface="Arial" panose="020B0604020202020204" pitchFamily="34" charset="0"/>
                <a:cs typeface="Arial" panose="020B0604020202020204" pitchFamily="34" charset="0"/>
              </a:rPr>
              <a:t> Dəyişiklik olmasa belə dəyişikliyin olmaması haqqında məlumat daxil edilməlidir.</a:t>
            </a:r>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3681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15</a:t>
            </a:fld>
            <a:endParaRPr lang="en-US"/>
          </a:p>
        </p:txBody>
      </p:sp>
      <p:sp>
        <p:nvSpPr>
          <p:cNvPr id="7" name="Shape 173"/>
          <p:cNvSpPr txBox="1">
            <a:spLocks/>
          </p:cNvSpPr>
          <p:nvPr/>
        </p:nvSpPr>
        <p:spPr>
          <a:xfrm>
            <a:off x="1938528" y="118872"/>
            <a:ext cx="4995081"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en-US" sz="2400" kern="0">
                <a:solidFill>
                  <a:srgbClr val="333399"/>
                </a:solidFill>
              </a:rPr>
              <a:t>M</a:t>
            </a:r>
            <a:r>
              <a:rPr lang="az-Latn-AZ" sz="2400" kern="0" smtClean="0">
                <a:solidFill>
                  <a:srgbClr val="333399"/>
                </a:solidFill>
              </a:rPr>
              <a:t>odelin mexaniki tərtibatı</a:t>
            </a:r>
          </a:p>
        </p:txBody>
      </p:sp>
      <p:sp>
        <p:nvSpPr>
          <p:cNvPr id="10" name="TextBox 9"/>
          <p:cNvSpPr txBox="1"/>
          <p:nvPr/>
        </p:nvSpPr>
        <p:spPr>
          <a:xfrm>
            <a:off x="239150" y="1234440"/>
            <a:ext cx="8676250" cy="2682786"/>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a:latin typeface="Arial" panose="020B0604020202020204" pitchFamily="34" charset="0"/>
                <a:cs typeface="Arial" panose="020B0604020202020204" pitchFamily="34" charset="0"/>
              </a:rPr>
              <a:t>Modelin hissələri haqqında </a:t>
            </a:r>
            <a:r>
              <a:rPr lang="az-Latn-AZ" sz="2000" b="1" smtClean="0">
                <a:latin typeface="Arial" panose="020B0604020202020204" pitchFamily="34" charset="0"/>
                <a:cs typeface="Arial" panose="020B0604020202020204" pitchFamily="34" charset="0"/>
              </a:rPr>
              <a:t>məlumatlar </a:t>
            </a:r>
            <a:r>
              <a:rPr lang="az-Latn-AZ" sz="2000" b="1">
                <a:latin typeface="Arial" panose="020B0604020202020204" pitchFamily="34" charset="0"/>
                <a:cs typeface="Arial" panose="020B0604020202020204" pitchFamily="34" charset="0"/>
              </a:rPr>
              <a:t>əks </a:t>
            </a:r>
            <a:r>
              <a:rPr lang="az-Latn-AZ" sz="2000" b="1" noProof="1" smtClean="0">
                <a:latin typeface="Arial" panose="020B0604020202020204" pitchFamily="34" charset="0"/>
                <a:cs typeface="Arial" panose="020B0604020202020204" pitchFamily="34" charset="0"/>
              </a:rPr>
              <a:t>olunmalıdır:</a:t>
            </a:r>
            <a:endParaRPr lang="az-Latn-AZ" sz="2000" noProof="1"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Enməyə </a:t>
            </a:r>
            <a:r>
              <a:rPr lang="az-Latn-AZ" sz="2000">
                <a:latin typeface="Arial" panose="020B0604020202020204" pitchFamily="34" charset="0"/>
                <a:cs typeface="Arial" panose="020B0604020202020204" pitchFamily="34" charset="0"/>
              </a:rPr>
              <a:t>nəzarət sistemində yer alan </a:t>
            </a:r>
            <a:r>
              <a:rPr lang="az-Latn-AZ" sz="2000" smtClean="0">
                <a:latin typeface="Arial" panose="020B0604020202020204" pitchFamily="34" charset="0"/>
                <a:cs typeface="Arial" panose="020B0604020202020204" pitchFamily="34" charset="0"/>
              </a:rPr>
              <a:t>birləşmələr</a:t>
            </a:r>
            <a:endParaRPr lang="az-Latn-AZ" sz="200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sz="2000">
                <a:latin typeface="Arial" panose="020B0604020202020204" pitchFamily="34" charset="0"/>
                <a:cs typeface="Arial" panose="020B0604020202020204" pitchFamily="34" charset="0"/>
              </a:rPr>
              <a:t>Elektronika üçün ayrılmış hissə</a:t>
            </a:r>
            <a:endParaRPr lang="en-US" sz="2000">
              <a:latin typeface="Arial" panose="020B0604020202020204" pitchFamily="34" charset="0"/>
              <a:cs typeface="Arial" panose="020B0604020202020204" pitchFamily="34" charset="0"/>
            </a:endParaRPr>
          </a:p>
          <a:p>
            <a:pPr marL="1200150" lvl="2" indent="-285750">
              <a:buSzPct val="120000"/>
              <a:buFont typeface="Wingdings" panose="05000000000000000000" pitchFamily="2" charset="2"/>
              <a:buChar char="§"/>
            </a:pPr>
            <a:r>
              <a:rPr lang="az-Latn-AZ" sz="2000">
                <a:latin typeface="Arial" panose="020B0604020202020204" pitchFamily="34" charset="0"/>
                <a:cs typeface="Arial" panose="020B0604020202020204" pitchFamily="34" charset="0"/>
              </a:rPr>
              <a:t>K</a:t>
            </a:r>
            <a:r>
              <a:rPr lang="az-Latn-AZ" sz="2000" smtClean="0">
                <a:latin typeface="Arial" panose="020B0604020202020204" pitchFamily="34" charset="0"/>
                <a:cs typeface="Arial" panose="020B0604020202020204" pitchFamily="34" charset="0"/>
              </a:rPr>
              <a:t>ameranın </a:t>
            </a:r>
            <a:r>
              <a:rPr lang="az-Latn-AZ" sz="2000">
                <a:latin typeface="Arial" panose="020B0604020202020204" pitchFamily="34" charset="0"/>
                <a:cs typeface="Arial" panose="020B0604020202020204" pitchFamily="34" charset="0"/>
              </a:rPr>
              <a:t>yerləşmə yeri</a:t>
            </a:r>
            <a:endParaRPr lang="en-US" sz="2000">
              <a:latin typeface="Arial" panose="020B0604020202020204" pitchFamily="34" charset="0"/>
              <a:cs typeface="Arial" panose="020B0604020202020204" pitchFamily="34" charset="0"/>
            </a:endParaRPr>
          </a:p>
          <a:p>
            <a:pPr marL="1200150" lvl="2" indent="-285750">
              <a:buSzPct val="120000"/>
              <a:buFont typeface="Wingdings" panose="05000000000000000000" pitchFamily="2" charset="2"/>
              <a:buChar char="§"/>
            </a:pPr>
            <a:r>
              <a:rPr lang="az-Latn-AZ" sz="2000">
                <a:latin typeface="Arial" panose="020B0604020202020204" pitchFamily="34" charset="0"/>
                <a:cs typeface="Arial" panose="020B0604020202020204" pitchFamily="34" charset="0"/>
              </a:rPr>
              <a:t>Elektronik hissələrin bərkidilməsi üçün yerlərin göstərilməsi</a:t>
            </a:r>
          </a:p>
          <a:p>
            <a:pPr marL="800100" lvl="1" indent="-342900">
              <a:spcBef>
                <a:spcPts val="480"/>
              </a:spcBef>
              <a:buClr>
                <a:schemeClr val="dk1"/>
              </a:buClr>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sym typeface="Arial"/>
              </a:rPr>
              <a:t>Modelin ölçü, rəng, material seçimi</a:t>
            </a:r>
            <a:endParaRPr lang="en-US" sz="2000">
              <a:latin typeface="Arial" panose="020B0604020202020204" pitchFamily="34" charset="0"/>
              <a:cs typeface="Arial" panose="020B0604020202020204" pitchFamily="34" charset="0"/>
              <a:sym typeface="Arial"/>
            </a:endParaRPr>
          </a:p>
          <a:p>
            <a:pPr marL="285750" indent="-285750">
              <a:spcBef>
                <a:spcPts val="48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CAD diaqramlar tələb olunur</a:t>
            </a:r>
            <a:endParaRPr lang="en-US" sz="2000" b="1">
              <a:latin typeface="Arial" panose="020B0604020202020204" pitchFamily="34" charset="0"/>
              <a:cs typeface="Arial" panose="020B0604020202020204" pitchFamily="34" charset="0"/>
              <a:sym typeface="Arial"/>
            </a:endParaRPr>
          </a:p>
          <a:p>
            <a:endParaRPr lang="az-Latn-AZ" sz="2000"/>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5603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16</a:t>
            </a:fld>
            <a:endParaRPr lang="en-US"/>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kern="0" smtClean="0">
                <a:solidFill>
                  <a:srgbClr val="333399"/>
                </a:solidFill>
              </a:rPr>
              <a:t>Konteynerin mexaniki tərtibatı</a:t>
            </a:r>
          </a:p>
        </p:txBody>
      </p:sp>
      <p:sp>
        <p:nvSpPr>
          <p:cNvPr id="10" name="Shape 360"/>
          <p:cNvSpPr txBox="1">
            <a:spLocks/>
          </p:cNvSpPr>
          <p:nvPr/>
        </p:nvSpPr>
        <p:spPr>
          <a:xfrm>
            <a:off x="239150" y="1234440"/>
            <a:ext cx="8676250" cy="4305300"/>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Konteynerin dizaynı:</a:t>
            </a:r>
          </a:p>
          <a:p>
            <a:pPr marL="742950" lvl="1" indent="-285750" algn="l">
              <a:lnSpc>
                <a:spcPct val="100000"/>
              </a:lnSpc>
              <a:spcBef>
                <a:spcPts val="0"/>
              </a:spcBef>
              <a:buClr>
                <a:schemeClr val="dk1"/>
              </a:buClr>
              <a:buSzPct val="120000"/>
              <a:buFont typeface="Wingdings" panose="05000000000000000000" pitchFamily="2" charset="2"/>
              <a:buChar char="Ø"/>
            </a:pPr>
            <a:r>
              <a:rPr lang="az-Latn-AZ" smtClean="0">
                <a:latin typeface="Arial" panose="020B0604020202020204" pitchFamily="34" charset="0"/>
                <a:cs typeface="Arial" panose="020B0604020202020204" pitchFamily="34" charset="0"/>
                <a:sym typeface="Arial"/>
              </a:rPr>
              <a:t>Material və rəng </a:t>
            </a:r>
            <a:r>
              <a:rPr lang="az-Latn-AZ">
                <a:latin typeface="Arial" panose="020B0604020202020204" pitchFamily="34" charset="0"/>
                <a:cs typeface="Arial" panose="020B0604020202020204" pitchFamily="34" charset="0"/>
                <a:sym typeface="Arial"/>
              </a:rPr>
              <a:t>seçimi, həndəsi ölçü və </a:t>
            </a:r>
            <a:r>
              <a:rPr lang="az-Latn-AZ" smtClean="0">
                <a:latin typeface="Arial" panose="020B0604020202020204" pitchFamily="34" charset="0"/>
                <a:cs typeface="Arial" panose="020B0604020202020204" pitchFamily="34" charset="0"/>
                <a:sym typeface="Arial"/>
              </a:rPr>
              <a:t>formasının CAD diaqramlarla göstərilməsi və əlavə hər hansı vacib məqamların qeyd olunması (əgər varsa)</a:t>
            </a:r>
          </a:p>
          <a:p>
            <a:pPr marL="285750" indent="-285750" algn="l">
              <a:lnSpc>
                <a:spcPct val="100000"/>
              </a:lnSpc>
              <a:spcBef>
                <a:spcPts val="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Modelin </a:t>
            </a:r>
            <a:r>
              <a:rPr lang="az-Latn-AZ" sz="2000" b="1">
                <a:latin typeface="Arial" panose="020B0604020202020204" pitchFamily="34" charset="0"/>
                <a:cs typeface="Arial" panose="020B0604020202020204" pitchFamily="34" charset="0"/>
                <a:sym typeface="Arial"/>
              </a:rPr>
              <a:t>konteynerdən ayrılma </a:t>
            </a:r>
            <a:r>
              <a:rPr lang="az-Latn-AZ" sz="2000" b="1" smtClean="0">
                <a:latin typeface="Arial" panose="020B0604020202020204" pitchFamily="34" charset="0"/>
                <a:cs typeface="Arial" panose="020B0604020202020204" pitchFamily="34" charset="0"/>
                <a:sym typeface="Arial"/>
              </a:rPr>
              <a:t>mexanizmi:</a:t>
            </a:r>
          </a:p>
          <a:p>
            <a:pPr marL="742950" lvl="1" indent="-285750" algn="l">
              <a:lnSpc>
                <a:spcPct val="100000"/>
              </a:lnSpc>
              <a:spcBef>
                <a:spcPts val="0"/>
              </a:spcBef>
              <a:buClr>
                <a:schemeClr val="dk1"/>
              </a:buClr>
              <a:buSzPct val="120000"/>
              <a:buFont typeface="Wingdings" panose="05000000000000000000" pitchFamily="2" charset="2"/>
              <a:buChar char="Ø"/>
            </a:pPr>
            <a:r>
              <a:rPr lang="az-Latn-AZ">
                <a:latin typeface="Arial" panose="020B0604020202020204" pitchFamily="34" charset="0"/>
                <a:cs typeface="Arial" panose="020B0604020202020204" pitchFamily="34" charset="0"/>
                <a:sym typeface="Arial"/>
              </a:rPr>
              <a:t>Ayrılma prosesində istifadə olunan elektronik </a:t>
            </a:r>
            <a:r>
              <a:rPr lang="az-Latn-AZ" smtClean="0">
                <a:latin typeface="Arial" panose="020B0604020202020204" pitchFamily="34" charset="0"/>
                <a:cs typeface="Arial" panose="020B0604020202020204" pitchFamily="34" charset="0"/>
                <a:sym typeface="Arial"/>
              </a:rPr>
              <a:t>komponentlər, onların yerləşdirilməsi </a:t>
            </a:r>
            <a:r>
              <a:rPr lang="az-Latn-AZ">
                <a:latin typeface="Arial" panose="020B0604020202020204" pitchFamily="34" charset="0"/>
                <a:cs typeface="Arial" panose="020B0604020202020204" pitchFamily="34" charset="0"/>
                <a:sym typeface="Arial"/>
              </a:rPr>
              <a:t>və ümumilikdə </a:t>
            </a:r>
            <a:r>
              <a:rPr lang="az-Latn-AZ" smtClean="0">
                <a:latin typeface="Arial" panose="020B0604020202020204" pitchFamily="34" charset="0"/>
                <a:cs typeface="Arial" panose="020B0604020202020204" pitchFamily="34" charset="0"/>
                <a:sym typeface="Arial"/>
              </a:rPr>
              <a:t>strategiyanın vizual qaydada təsviri (avtomatik ayrılma, yerdən əmr və ya hər ikisi)</a:t>
            </a:r>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5581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17</a:t>
            </a:fld>
            <a:endParaRPr lang="en-US"/>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kern="0" smtClean="0">
                <a:solidFill>
                  <a:srgbClr val="333399"/>
                </a:solidFill>
              </a:rPr>
              <a:t>Kütlə hesabatı</a:t>
            </a:r>
          </a:p>
        </p:txBody>
      </p:sp>
      <p:sp>
        <p:nvSpPr>
          <p:cNvPr id="10" name="Shape 501"/>
          <p:cNvSpPr txBox="1">
            <a:spLocks/>
          </p:cNvSpPr>
          <p:nvPr/>
        </p:nvSpPr>
        <p:spPr>
          <a:xfrm>
            <a:off x="239150" y="1234440"/>
            <a:ext cx="8676250" cy="4754749"/>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schemeClr val="dk1"/>
              </a:buClr>
              <a:buSzPct val="120000"/>
              <a:buFont typeface="Arial" panose="020B0604020202020204" pitchFamily="34" charset="0"/>
              <a:buChar char="•"/>
            </a:pPr>
            <a:r>
              <a:rPr lang="az-Latn-AZ" sz="2000" b="1">
                <a:latin typeface="Arial" panose="020B0604020202020204" pitchFamily="34" charset="0"/>
                <a:cs typeface="Arial" panose="020B0604020202020204" pitchFamily="34" charset="0"/>
                <a:sym typeface="Arial"/>
              </a:rPr>
              <a:t>Aşağıdakıları təmin edən cədvəl</a:t>
            </a:r>
            <a:r>
              <a:rPr lang="en-US" sz="2000" b="1">
                <a:latin typeface="Arial" panose="020B0604020202020204" pitchFamily="34" charset="0"/>
                <a:cs typeface="Arial" panose="020B0604020202020204" pitchFamily="34" charset="0"/>
                <a:sym typeface="Arial"/>
              </a:rPr>
              <a:t>:</a:t>
            </a:r>
          </a:p>
          <a:p>
            <a:pPr marL="742950" lvl="1" indent="-285750" algn="l">
              <a:lnSpc>
                <a:spcPct val="100000"/>
              </a:lnSpc>
              <a:spcBef>
                <a:spcPts val="480"/>
              </a:spcBef>
              <a:buClr>
                <a:schemeClr val="dk1"/>
              </a:buClr>
              <a:buSzPct val="120000"/>
              <a:buFont typeface="Wingdings" panose="05000000000000000000" pitchFamily="2" charset="2"/>
              <a:buChar char="Ø"/>
            </a:pPr>
            <a:r>
              <a:rPr lang="az-Latn-AZ" smtClean="0">
                <a:latin typeface="Arial" panose="020B0604020202020204" pitchFamily="34" charset="0"/>
                <a:cs typeface="Arial" panose="020B0604020202020204" pitchFamily="34" charset="0"/>
                <a:sym typeface="Arial"/>
              </a:rPr>
              <a:t>Bütün elektronik </a:t>
            </a:r>
            <a:r>
              <a:rPr lang="az-Latn-AZ">
                <a:latin typeface="Arial" panose="020B0604020202020204" pitchFamily="34" charset="0"/>
                <a:cs typeface="Arial" panose="020B0604020202020204" pitchFamily="34" charset="0"/>
                <a:sym typeface="Arial"/>
              </a:rPr>
              <a:t>komponentlərin ayrılıqda kütləsi</a:t>
            </a:r>
            <a:endParaRPr lang="en-US">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20000"/>
              <a:buFont typeface="Wingdings" panose="05000000000000000000" pitchFamily="2" charset="2"/>
              <a:buChar char="Ø"/>
            </a:pPr>
            <a:r>
              <a:rPr lang="az-Latn-AZ">
                <a:latin typeface="Arial" panose="020B0604020202020204" pitchFamily="34" charset="0"/>
                <a:cs typeface="Arial" panose="020B0604020202020204" pitchFamily="34" charset="0"/>
                <a:sym typeface="Arial"/>
              </a:rPr>
              <a:t>Bütün struktur elementlərinin kütləsi</a:t>
            </a:r>
            <a:endParaRPr lang="en-US">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20000"/>
              <a:buFont typeface="Wingdings" panose="05000000000000000000" pitchFamily="2" charset="2"/>
              <a:buChar char="Ø"/>
            </a:pPr>
            <a:r>
              <a:rPr lang="az-Latn-AZ" smtClean="0">
                <a:latin typeface="Arial" panose="020B0604020202020204" pitchFamily="34" charset="0"/>
                <a:cs typeface="Arial" panose="020B0604020202020204" pitchFamily="34" charset="0"/>
                <a:sym typeface="Arial"/>
              </a:rPr>
              <a:t>Kütlə hansı mənbələr vasitəsi ilə təyin olunub (məlumat kitabçası, birbaşa ölçmə metodu və </a:t>
            </a:r>
            <a:r>
              <a:rPr lang="az-Latn-AZ">
                <a:latin typeface="Arial" panose="020B0604020202020204" pitchFamily="34" charset="0"/>
                <a:cs typeface="Arial" panose="020B0604020202020204" pitchFamily="34" charset="0"/>
                <a:sym typeface="Arial"/>
              </a:rPr>
              <a:t>s</a:t>
            </a:r>
            <a:r>
              <a:rPr lang="az-Latn-AZ" smtClean="0">
                <a:latin typeface="Arial" panose="020B0604020202020204" pitchFamily="34" charset="0"/>
                <a:cs typeface="Arial" panose="020B0604020202020204" pitchFamily="34" charset="0"/>
                <a:sym typeface="Arial"/>
              </a:rPr>
              <a:t>.)</a:t>
            </a:r>
            <a:endParaRPr lang="en-US">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20000"/>
              <a:buFont typeface="Wingdings" panose="05000000000000000000" pitchFamily="2" charset="2"/>
              <a:buChar char="Ø"/>
            </a:pPr>
            <a:r>
              <a:rPr lang="en-US" smtClean="0">
                <a:latin typeface="Arial" panose="020B0604020202020204" pitchFamily="34" charset="0"/>
                <a:cs typeface="Arial" panose="020B0604020202020204" pitchFamily="34" charset="0"/>
                <a:sym typeface="Arial"/>
              </a:rPr>
              <a:t>“</a:t>
            </a:r>
            <a:r>
              <a:rPr lang="az-Latn-AZ" smtClean="0">
                <a:latin typeface="Arial" panose="020B0604020202020204" pitchFamily="34" charset="0"/>
                <a:cs typeface="Arial" panose="020B0604020202020204" pitchFamily="34" charset="0"/>
                <a:sym typeface="Arial"/>
              </a:rPr>
              <a:t>CanSat</a:t>
            </a:r>
            <a:r>
              <a:rPr lang="en-US" smtClean="0">
                <a:latin typeface="Arial" panose="020B0604020202020204" pitchFamily="34" charset="0"/>
                <a:cs typeface="Arial" panose="020B0604020202020204" pitchFamily="34" charset="0"/>
                <a:sym typeface="Arial"/>
              </a:rPr>
              <a:t>”</a:t>
            </a:r>
            <a:r>
              <a:rPr lang="az-Latn-AZ" smtClean="0">
                <a:latin typeface="Arial" panose="020B0604020202020204" pitchFamily="34" charset="0"/>
                <a:cs typeface="Arial" panose="020B0604020202020204" pitchFamily="34" charset="0"/>
                <a:sym typeface="Arial"/>
              </a:rPr>
              <a:t> – ın (model + konteyner) </a:t>
            </a:r>
            <a:r>
              <a:rPr lang="az-Latn-AZ">
                <a:latin typeface="Arial" panose="020B0604020202020204" pitchFamily="34" charset="0"/>
                <a:cs typeface="Arial" panose="020B0604020202020204" pitchFamily="34" charset="0"/>
                <a:sym typeface="Arial"/>
              </a:rPr>
              <a:t>səmaya buraxılmağa tam hazır </a:t>
            </a:r>
            <a:r>
              <a:rPr lang="az-Latn-AZ" smtClean="0">
                <a:latin typeface="Arial" panose="020B0604020202020204" pitchFamily="34" charset="0"/>
                <a:cs typeface="Arial" panose="020B0604020202020204" pitchFamily="34" charset="0"/>
                <a:sym typeface="Arial"/>
              </a:rPr>
              <a:t>vəziyyətdə (enmə sistemi ilə birlikdə) </a:t>
            </a:r>
            <a:r>
              <a:rPr lang="az-Latn-AZ">
                <a:latin typeface="Arial" panose="020B0604020202020204" pitchFamily="34" charset="0"/>
                <a:cs typeface="Arial" panose="020B0604020202020204" pitchFamily="34" charset="0"/>
                <a:sym typeface="Arial"/>
              </a:rPr>
              <a:t>ümumi </a:t>
            </a:r>
            <a:r>
              <a:rPr lang="az-Latn-AZ" smtClean="0">
                <a:latin typeface="Arial" panose="020B0604020202020204" pitchFamily="34" charset="0"/>
                <a:cs typeface="Arial" panose="020B0604020202020204" pitchFamily="34" charset="0"/>
                <a:sym typeface="Arial"/>
              </a:rPr>
              <a:t>kütləsi</a:t>
            </a:r>
          </a:p>
          <a:p>
            <a:pPr marL="285750" indent="-285750" algn="l">
              <a:lnSpc>
                <a:spcPct val="100000"/>
              </a:lnSpc>
              <a:spcBef>
                <a:spcPts val="48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Kütlənin </a:t>
            </a:r>
            <a:r>
              <a:rPr lang="az-Latn-AZ" sz="2000" b="1">
                <a:latin typeface="Arial" panose="020B0604020202020204" pitchFamily="34" charset="0"/>
                <a:cs typeface="Arial" panose="020B0604020202020204" pitchFamily="34" charset="0"/>
                <a:sym typeface="Arial"/>
              </a:rPr>
              <a:t>hər hansı gözlənilməz halda uçuş </a:t>
            </a:r>
            <a:r>
              <a:rPr lang="az-Latn-AZ" sz="2000" b="1" smtClean="0">
                <a:latin typeface="Arial" panose="020B0604020202020204" pitchFamily="34" charset="0"/>
                <a:cs typeface="Arial" panose="020B0604020202020204" pitchFamily="34" charset="0"/>
                <a:sym typeface="Arial"/>
              </a:rPr>
              <a:t>günü nizamlanması metodları</a:t>
            </a:r>
            <a:endParaRPr lang="az-Latn-AZ" sz="2000" b="1">
              <a:latin typeface="Arial" panose="020B0604020202020204" pitchFamily="34" charset="0"/>
              <a:cs typeface="Arial" panose="020B0604020202020204" pitchFamily="34" charset="0"/>
              <a:sym typeface="Arial"/>
            </a:endParaRPr>
          </a:p>
          <a:p>
            <a:pPr marL="742950" lvl="1" indent="-285750" algn="l">
              <a:lnSpc>
                <a:spcPct val="100000"/>
              </a:lnSpc>
              <a:spcBef>
                <a:spcPts val="480"/>
              </a:spcBef>
              <a:buClr>
                <a:schemeClr val="dk1"/>
              </a:buClr>
              <a:buSzPct val="100000"/>
              <a:buFont typeface="Wingdings" panose="05000000000000000000" pitchFamily="2" charset="2"/>
              <a:buChar char="Ø"/>
            </a:pPr>
            <a:r>
              <a:rPr lang="az-Latn-AZ">
                <a:latin typeface="Arial" panose="020B0604020202020204" pitchFamily="34" charset="0"/>
                <a:cs typeface="Arial" panose="020B0604020202020204" pitchFamily="34" charset="0"/>
                <a:sym typeface="Arial"/>
              </a:rPr>
              <a:t>Hesabatlarda nəzərə alınmış ehtiyat kütlə miqdarı (margin)</a:t>
            </a:r>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00530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18</a:t>
            </a:fld>
            <a:endParaRPr lang="en-US"/>
          </a:p>
        </p:txBody>
      </p:sp>
      <p:sp>
        <p:nvSpPr>
          <p:cNvPr id="7" name="Shape 133"/>
          <p:cNvSpPr txBox="1">
            <a:spLocks/>
          </p:cNvSpPr>
          <p:nvPr/>
        </p:nvSpPr>
        <p:spPr>
          <a:xfrm>
            <a:off x="685800" y="2552417"/>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smtClean="0">
                <a:solidFill>
                  <a:srgbClr val="333399"/>
                </a:solidFill>
              </a:rPr>
              <a:t>Enməyə Nəzarət </a:t>
            </a:r>
            <a:r>
              <a:rPr lang="az-Latn-AZ" kern="0">
                <a:solidFill>
                  <a:srgbClr val="333399"/>
                </a:solidFill>
              </a:rPr>
              <a:t>B</a:t>
            </a:r>
            <a:r>
              <a:rPr lang="az-Latn-AZ" kern="0" smtClean="0">
                <a:solidFill>
                  <a:srgbClr val="333399"/>
                </a:solidFill>
              </a:rPr>
              <a:t>ölməsi</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Adı və Soyadı</a:t>
            </a:r>
            <a:endParaRPr lang="en-US" kern="0">
              <a:solidFill>
                <a:srgbClr val="000000"/>
              </a:solidFill>
            </a:endParaRPr>
          </a:p>
        </p:txBody>
      </p:sp>
    </p:spTree>
    <p:extLst>
      <p:ext uri="{BB962C8B-B14F-4D97-AF65-F5344CB8AC3E}">
        <p14:creationId xmlns:p14="http://schemas.microsoft.com/office/powerpoint/2010/main" val="350323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19</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138414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a:t>
            </a:fld>
            <a:endParaRPr lang="en-US"/>
          </a:p>
        </p:txBody>
      </p:sp>
      <p:sp>
        <p:nvSpPr>
          <p:cNvPr id="5" name="TextBox 4"/>
          <p:cNvSpPr txBox="1"/>
          <p:nvPr/>
        </p:nvSpPr>
        <p:spPr>
          <a:xfrm>
            <a:off x="239150" y="1234440"/>
            <a:ext cx="8676249" cy="5078313"/>
          </a:xfrm>
          <a:prstGeom prst="rect">
            <a:avLst/>
          </a:prstGeom>
          <a:noFill/>
        </p:spPr>
        <p:txBody>
          <a:bodyPr wrap="square" rtlCol="0">
            <a:spAutoFit/>
          </a:bodyPr>
          <a:lstStyle/>
          <a:p>
            <a:pPr marL="285750" indent="-285750">
              <a:buSzPct val="120000"/>
              <a:buFont typeface="Arial" panose="020B0604020202020204" pitchFamily="34" charset="0"/>
              <a:buChar char="•"/>
              <a:tabLst>
                <a:tab pos="685800" algn="ctr"/>
              </a:tabLst>
            </a:pPr>
            <a:r>
              <a:rPr lang="az-Latn-AZ" b="1" dirty="0" smtClean="0">
                <a:latin typeface="Arial" panose="020B0604020202020204" pitchFamily="34" charset="0"/>
                <a:cs typeface="Arial" panose="020B0604020202020204" pitchFamily="34" charset="0"/>
              </a:rPr>
              <a:t>Hesabat sənədinin hazırlanmasında diqqət edilməli məqamlar</a:t>
            </a:r>
            <a:r>
              <a:rPr lang="en-US" b="1" dirty="0" smtClean="0">
                <a:latin typeface="Arial" panose="020B0604020202020204" pitchFamily="34" charset="0"/>
                <a:cs typeface="Arial" panose="020B0604020202020204" pitchFamily="34" charset="0"/>
              </a:rPr>
              <a:t>:</a:t>
            </a:r>
            <a:endParaRPr lang="az-Latn-AZ" b="1" dirty="0"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Bu şablonda verilmiş başlıqlar və onların ardıcıllığı komandalar tərəfindən dəyişdirilməməlidir</a:t>
            </a: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Komanda</a:t>
            </a:r>
            <a:r>
              <a:rPr lang="en-US" dirty="0" smtClean="0">
                <a:latin typeface="Arial" panose="020B0604020202020204" pitchFamily="34" charset="0"/>
                <a:cs typeface="Arial" panose="020B0604020202020204" pitchFamily="34" charset="0"/>
              </a:rPr>
              <a:t>n</a:t>
            </a:r>
            <a:r>
              <a:rPr lang="az-Latn-AZ" dirty="0" smtClean="0">
                <a:latin typeface="Arial" panose="020B0604020202020204" pitchFamily="34" charset="0"/>
                <a:cs typeface="Arial" panose="020B0604020202020204" pitchFamily="34" charset="0"/>
              </a:rPr>
              <a:t>ın nömrəsi və adı, təqdimatçının adı və komandanın loqosu tələb edilən bütün slaydlarda qeyd edilməlidir</a:t>
            </a:r>
            <a:endParaRPr lang="en-US" dirty="0"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Sənəddə yazılmış bütün məlumatlar aydın şəkildə olmalıdır,</a:t>
            </a:r>
            <a:r>
              <a:rPr lang="en-US" dirty="0" smtClean="0">
                <a:latin typeface="Arial" panose="020B0604020202020204" pitchFamily="34" charset="0"/>
                <a:cs typeface="Arial" panose="020B0604020202020204" pitchFamily="34" charset="0"/>
              </a:rPr>
              <a:t> </a:t>
            </a:r>
            <a:r>
              <a:rPr lang="az-Latn-AZ" dirty="0" smtClean="0">
                <a:latin typeface="Arial" panose="020B0604020202020204" pitchFamily="34" charset="0"/>
                <a:cs typeface="Arial" panose="020B0604020202020204" pitchFamily="34" charset="0"/>
              </a:rPr>
              <a:t>aydın yazılmayan hissələr münsiflər tərəfindən aşağı balla qiymətləndirilə bilər</a:t>
            </a: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Əgər ehtiyac varsa bölmələr üzrə başlıqların eyni saxlanılması şərti ilə əlavə slaydlar daxil edilə bilər</a:t>
            </a:r>
          </a:p>
          <a:p>
            <a:pPr marL="685800" indent="-228600" algn="just"/>
            <a:endParaRPr lang="az-Latn-AZ" dirty="0">
              <a:latin typeface="Arial" panose="020B0604020202020204" pitchFamily="34" charset="0"/>
              <a:cs typeface="Arial" panose="020B0604020202020204" pitchFamily="34" charset="0"/>
            </a:endParaRPr>
          </a:p>
          <a:p>
            <a:pPr marL="285750" indent="-285750">
              <a:buSzPct val="120000"/>
              <a:buFont typeface="Arial" panose="020B0604020202020204" pitchFamily="34" charset="0"/>
              <a:buChar char="•"/>
            </a:pPr>
            <a:r>
              <a:rPr lang="az-Latn-AZ" b="1" dirty="0" smtClean="0">
                <a:latin typeface="Arial" panose="020B0604020202020204" pitchFamily="34" charset="0"/>
                <a:cs typeface="Arial" panose="020B0604020202020204" pitchFamily="34" charset="0"/>
              </a:rPr>
              <a:t>Hesabat sənədinin təqdimatında diqqət edilməli məqamlar</a:t>
            </a:r>
            <a:r>
              <a:rPr lang="en-US" b="1" dirty="0" smtClean="0">
                <a:latin typeface="Arial" panose="020B0604020202020204" pitchFamily="34" charset="0"/>
                <a:cs typeface="Arial" panose="020B0604020202020204" pitchFamily="34" charset="0"/>
              </a:rPr>
              <a:t>:</a:t>
            </a:r>
            <a:endParaRPr lang="az-Latn-AZ" b="1" dirty="0"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Təqdimat və suallar üçün hər bir komandaya sadəcə 30 dəqiqə ayrılır</a:t>
            </a: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Yalnız Təşkilatçılar tərəfindən işarələnmış (bax</a:t>
            </a:r>
            <a:r>
              <a:rPr lang="en-US" dirty="0" smtClean="0">
                <a:latin typeface="Arial" panose="020B0604020202020204" pitchFamily="34" charset="0"/>
                <a:cs typeface="Arial" panose="020B0604020202020204" pitchFamily="34" charset="0"/>
              </a:rPr>
              <a:t>: </a:t>
            </a:r>
            <a:r>
              <a:rPr lang="az-Latn-AZ" dirty="0" smtClean="0">
                <a:latin typeface="Arial" panose="020B0604020202020204" pitchFamily="34" charset="0"/>
                <a:cs typeface="Arial" panose="020B0604020202020204" pitchFamily="34" charset="0"/>
              </a:rPr>
              <a:t>loqonun üzərindəki ulduz işarəsi) slaydlar təqdimat zamanı komanda tərəfindən danışılır</a:t>
            </a:r>
          </a:p>
          <a:p>
            <a:pPr marL="742950" lvl="1" indent="-285750">
              <a:buSzPct val="120000"/>
              <a:buFont typeface="Wingdings" panose="05000000000000000000" pitchFamily="2" charset="2"/>
              <a:buChar char="Ø"/>
            </a:pPr>
            <a:r>
              <a:rPr lang="az-Latn-AZ" dirty="0" smtClean="0">
                <a:latin typeface="Arial" panose="020B0604020202020204" pitchFamily="34" charset="0"/>
                <a:cs typeface="Arial" panose="020B0604020202020204" pitchFamily="34" charset="0"/>
              </a:rPr>
              <a:t>İşarələnməmiş slaydlarla bağlı suallar münsiflər tərəfindən 30 dəqiqəlik təqdimat müddətinin xaricində verilə bilər</a:t>
            </a:r>
          </a:p>
          <a:p>
            <a:pPr algn="just"/>
            <a:endParaRPr lang="az-Latn-AZ" dirty="0">
              <a:latin typeface="Arial" panose="020B0604020202020204" pitchFamily="34" charset="0"/>
              <a:cs typeface="Arial" panose="020B0604020202020204" pitchFamily="34" charset="0"/>
            </a:endParaRPr>
          </a:p>
          <a:p>
            <a:r>
              <a:rPr lang="az-Latn-AZ" b="1" i="1" dirty="0" smtClean="0">
                <a:latin typeface="Arial" panose="020B0604020202020204" pitchFamily="34" charset="0"/>
                <a:cs typeface="Arial" panose="020B0604020202020204" pitchFamily="34" charset="0"/>
              </a:rPr>
              <a:t>QEYD</a:t>
            </a:r>
            <a:r>
              <a:rPr lang="en-US" i="1" dirty="0" smtClean="0">
                <a:latin typeface="Arial" panose="020B0604020202020204" pitchFamily="34" charset="0"/>
                <a:cs typeface="Arial" panose="020B0604020202020204" pitchFamily="34" charset="0"/>
              </a:rPr>
              <a:t>: </a:t>
            </a:r>
            <a:r>
              <a:rPr lang="az-Latn-AZ" i="1" dirty="0" smtClean="0">
                <a:latin typeface="Arial" panose="020B0604020202020204" pitchFamily="34" charset="0"/>
                <a:cs typeface="Arial" panose="020B0604020202020204" pitchFamily="34" charset="0"/>
              </a:rPr>
              <a:t>Bu slayd yalnız məlumat xarakterlidir</a:t>
            </a:r>
            <a:r>
              <a:rPr lang="en-US" i="1" dirty="0" smtClean="0">
                <a:latin typeface="Arial" panose="020B0604020202020204" pitchFamily="34" charset="0"/>
                <a:cs typeface="Arial" panose="020B0604020202020204" pitchFamily="34" charset="0"/>
              </a:rPr>
              <a:t>: </a:t>
            </a:r>
            <a:r>
              <a:rPr lang="az-Latn-AZ" i="1" dirty="0" smtClean="0">
                <a:latin typeface="Arial" panose="020B0604020202020204" pitchFamily="34" charset="0"/>
                <a:cs typeface="Arial" panose="020B0604020202020204" pitchFamily="34" charset="0"/>
              </a:rPr>
              <a:t>YHS sənədində bu slayd silinməlidir.</a:t>
            </a:r>
            <a:endParaRPr lang="az-Latn-AZ" i="1" dirty="0">
              <a:latin typeface="Arial" panose="020B0604020202020204" pitchFamily="34" charset="0"/>
              <a:cs typeface="Arial" panose="020B0604020202020204" pitchFamily="34" charset="0"/>
            </a:endParaRPr>
          </a:p>
        </p:txBody>
      </p:sp>
      <p:sp>
        <p:nvSpPr>
          <p:cNvPr id="6"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r>
              <a:rPr lang="en-US" sz="2400" b="1" kern="0" smtClean="0">
                <a:solidFill>
                  <a:srgbClr val="333399"/>
                </a:solidFill>
                <a:latin typeface="Arial"/>
                <a:cs typeface="Arial"/>
                <a:sym typeface="Arial"/>
              </a:rPr>
              <a:t>D</a:t>
            </a:r>
            <a:r>
              <a:rPr lang="az-Latn-AZ" sz="2400" b="1" kern="0" smtClean="0">
                <a:solidFill>
                  <a:srgbClr val="333399"/>
                </a:solidFill>
                <a:latin typeface="Arial"/>
                <a:cs typeface="Arial"/>
                <a:sym typeface="Arial"/>
              </a:rPr>
              <a:t>iqqət </a:t>
            </a:r>
            <a:r>
              <a:rPr lang="az-Latn-AZ" sz="2400" b="1" kern="0">
                <a:solidFill>
                  <a:srgbClr val="333399"/>
                </a:solidFill>
                <a:latin typeface="Arial"/>
                <a:cs typeface="Arial"/>
                <a:sym typeface="Arial"/>
              </a:rPr>
              <a:t>edilməsi tələb edilən məqamlar</a:t>
            </a:r>
            <a:endParaRPr lang="az-Latn-AZ" sz="2400" b="1" kern="0" smtClean="0">
              <a:solidFill>
                <a:srgbClr val="333399"/>
              </a:solidFill>
            </a:endParaRPr>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1" name="Elbow Connector 10"/>
          <p:cNvCxnSpPr/>
          <p:nvPr/>
        </p:nvCxnSpPr>
        <p:spPr>
          <a:xfrm rot="5400000" flipH="1" flipV="1">
            <a:off x="6284497" y="1585067"/>
            <a:ext cx="4028193" cy="1468020"/>
          </a:xfrm>
          <a:prstGeom prst="bentConnector3">
            <a:avLst>
              <a:gd name="adj1" fmla="val -21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Date Placeholder 1"/>
          <p:cNvSpPr>
            <a:spLocks noGrp="1"/>
          </p:cNvSpPr>
          <p:nvPr>
            <p:ph type="dt" sz="half" idx="10"/>
          </p:nvPr>
        </p:nvSpPr>
        <p:spPr>
          <a:xfrm>
            <a:off x="239150" y="6431509"/>
            <a:ext cx="2184009" cy="365125"/>
          </a:xfrm>
        </p:spPr>
        <p:txBody>
          <a:bodyPr/>
          <a:lstStyle/>
          <a:p>
            <a:r>
              <a:rPr lang="en-US" smtClean="0"/>
              <a:t>Təqdimatçı: Ad və Soyad</a:t>
            </a:r>
            <a:endParaRPr lang="en-US"/>
          </a:p>
        </p:txBody>
      </p:sp>
    </p:spTree>
    <p:extLst>
      <p:ext uri="{BB962C8B-B14F-4D97-AF65-F5344CB8AC3E}">
        <p14:creationId xmlns:p14="http://schemas.microsoft.com/office/powerpoint/2010/main" val="3151743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20</a:t>
            </a:fld>
            <a:endParaRPr lang="en-US"/>
          </a:p>
        </p:txBody>
      </p:sp>
      <p:sp>
        <p:nvSpPr>
          <p:cNvPr id="8" name="TextBox 7"/>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a:latin typeface="Arial" panose="020B0604020202020204" pitchFamily="34" charset="0"/>
                <a:cs typeface="Arial" panose="020B0604020202020204" pitchFamily="34" charset="0"/>
              </a:rPr>
              <a:t>İHS – dən </a:t>
            </a:r>
            <a:r>
              <a:rPr lang="az-Latn-AZ" sz="2000" b="1" smtClean="0">
                <a:latin typeface="Arial" panose="020B0604020202020204" pitchFamily="34" charset="0"/>
                <a:cs typeface="Arial" panose="020B0604020202020204" pitchFamily="34" charset="0"/>
              </a:rPr>
              <a:t>sonra enməyə nəzarət bölməsində baş tutmuş dəyişiklikləri və onların səbəbləri haqqında məlumat verin</a:t>
            </a: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endParaRPr lang="az-Latn-AZ" sz="2000" b="1">
              <a:latin typeface="Arial" panose="020B0604020202020204" pitchFamily="34" charset="0"/>
              <a:cs typeface="Arial" panose="020B0604020202020204" pitchFamily="34" charset="0"/>
            </a:endParaRPr>
          </a:p>
          <a:p>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r>
              <a:rPr lang="az-Latn-AZ" sz="2000" b="1" i="1">
                <a:latin typeface="Arial" panose="020B0604020202020204" pitchFamily="34" charset="0"/>
                <a:cs typeface="Arial" panose="020B0604020202020204" pitchFamily="34" charset="0"/>
              </a:rPr>
              <a:t>QEYD</a:t>
            </a:r>
            <a:r>
              <a:rPr lang="az-Latn-AZ" sz="2000" b="1">
                <a:latin typeface="Arial" panose="020B0604020202020204" pitchFamily="34" charset="0"/>
                <a:cs typeface="Arial" panose="020B0604020202020204" pitchFamily="34" charset="0"/>
              </a:rPr>
              <a:t>: </a:t>
            </a:r>
            <a:r>
              <a:rPr lang="az-Latn-AZ" sz="2000" i="1">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latin typeface="Arial" panose="020B0604020202020204" pitchFamily="34" charset="0"/>
                <a:cs typeface="Arial" panose="020B0604020202020204" pitchFamily="34" charset="0"/>
              </a:rPr>
              <a:t>.</a:t>
            </a:r>
          </a:p>
        </p:txBody>
      </p:sp>
      <p:sp>
        <p:nvSpPr>
          <p:cNvPr id="9" name="Date Placeholder 3"/>
          <p:cNvSpPr txBox="1">
            <a:spLocks/>
          </p:cNvSpPr>
          <p:nvPr/>
        </p:nvSpPr>
        <p:spPr>
          <a:xfrm>
            <a:off x="1938528" y="109728"/>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b="1" kern="0" smtClean="0">
                <a:solidFill>
                  <a:srgbClr val="333399"/>
                </a:solidFill>
                <a:latin typeface="Arial" panose="020B0604020202020204" pitchFamily="34" charset="0"/>
                <a:cs typeface="Arial" panose="020B0604020202020204" pitchFamily="34" charset="0"/>
              </a:rPr>
              <a:t>İHS – dən sonrakı dəyişikliklər</a:t>
            </a:r>
          </a:p>
        </p:txBody>
      </p:sp>
      <p:sp>
        <p:nvSpPr>
          <p:cNvPr id="12"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317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21</a:t>
            </a:fld>
            <a:endParaRPr lang="en-US"/>
          </a:p>
        </p:txBody>
      </p:sp>
      <p:sp>
        <p:nvSpPr>
          <p:cNvPr id="8"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kern="0" smtClean="0">
                <a:solidFill>
                  <a:srgbClr val="333399"/>
                </a:solidFill>
              </a:rPr>
              <a:t>Enmə sürətinin </a:t>
            </a:r>
            <a:r>
              <a:rPr lang="az-Latn-AZ" sz="2400" kern="0">
                <a:solidFill>
                  <a:srgbClr val="333399"/>
                </a:solidFill>
              </a:rPr>
              <a:t>h</a:t>
            </a:r>
            <a:r>
              <a:rPr lang="az-Latn-AZ" sz="2400" kern="0" smtClean="0">
                <a:solidFill>
                  <a:srgbClr val="333399"/>
                </a:solidFill>
              </a:rPr>
              <a:t>esablanması və stabilliyin təmini</a:t>
            </a:r>
          </a:p>
        </p:txBody>
      </p:sp>
      <p:sp>
        <p:nvSpPr>
          <p:cNvPr id="9" name="Shape 360"/>
          <p:cNvSpPr txBox="1">
            <a:spLocks/>
          </p:cNvSpPr>
          <p:nvPr/>
        </p:nvSpPr>
        <p:spPr>
          <a:xfrm>
            <a:off x="237744" y="1234440"/>
            <a:ext cx="8677656" cy="4305300"/>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Modelin enmə sürətinin hesabatını aparın (hesabatın ardıcıllığına və aydın şəkildə olmasına xüsusi diqqət yetirilməlidir)</a:t>
            </a:r>
          </a:p>
          <a:p>
            <a:pPr marL="285750" indent="-285750" algn="l">
              <a:lnSpc>
                <a:spcPct val="100000"/>
              </a:lnSpc>
              <a:spcBef>
                <a:spcPts val="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Hesabat zamanı istifadə edilmiş düsturlar və metodlar barəsində qısa məlumat verin</a:t>
            </a:r>
          </a:p>
          <a:p>
            <a:pPr marL="285750" indent="-285750" algn="l">
              <a:lnSpc>
                <a:spcPct val="100000"/>
              </a:lnSpc>
              <a:spcBef>
                <a:spcPts val="0"/>
              </a:spcBef>
              <a:buClr>
                <a:schemeClr val="dk1"/>
              </a:buClr>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sym typeface="Arial"/>
              </a:rPr>
              <a:t>Modelin uğurlu, stabil enməsini </a:t>
            </a:r>
            <a:r>
              <a:rPr lang="az-Latn-AZ" sz="2000" b="1">
                <a:latin typeface="Arial" panose="020B0604020202020204" pitchFamily="34" charset="0"/>
                <a:cs typeface="Arial" panose="020B0604020202020204" pitchFamily="34" charset="0"/>
                <a:sym typeface="Arial"/>
              </a:rPr>
              <a:t>təmin edəcək bölmələrin </a:t>
            </a:r>
            <a:r>
              <a:rPr lang="az-Latn-AZ" sz="2000" b="1" smtClean="0">
                <a:latin typeface="Arial" panose="020B0604020202020204" pitchFamily="34" charset="0"/>
                <a:cs typeface="Arial" panose="020B0604020202020204" pitchFamily="34" charset="0"/>
                <a:sym typeface="Arial"/>
              </a:rPr>
              <a:t>detallı analiz </a:t>
            </a:r>
            <a:r>
              <a:rPr lang="az-Latn-AZ" sz="2000" b="1">
                <a:latin typeface="Arial" panose="020B0604020202020204" pitchFamily="34" charset="0"/>
                <a:cs typeface="Arial" panose="020B0604020202020204" pitchFamily="34" charset="0"/>
                <a:sym typeface="Arial"/>
              </a:rPr>
              <a:t>və hesabatının xülasəsi</a:t>
            </a:r>
          </a:p>
          <a:p>
            <a:pPr marL="742950" lvl="1" indent="-285750" algn="l">
              <a:lnSpc>
                <a:spcPct val="100000"/>
              </a:lnSpc>
              <a:spcBef>
                <a:spcPts val="0"/>
              </a:spcBef>
              <a:buClr>
                <a:schemeClr val="dk1"/>
              </a:buClr>
              <a:buSzPct val="120000"/>
              <a:buFont typeface="Wingdings" panose="05000000000000000000" pitchFamily="2" charset="2"/>
              <a:buChar char="Ø"/>
            </a:pPr>
            <a:r>
              <a:rPr lang="az-Latn-AZ">
                <a:latin typeface="Arial" panose="020B0604020202020204" pitchFamily="34" charset="0"/>
                <a:cs typeface="Arial" panose="020B0604020202020204" pitchFamily="34" charset="0"/>
                <a:sym typeface="Arial"/>
              </a:rPr>
              <a:t>Modelin stabil enməsi üçün nəzərdə tutulan tədbirlər</a:t>
            </a:r>
          </a:p>
          <a:p>
            <a:pPr marL="742950" lvl="1" indent="-285750" algn="l">
              <a:lnSpc>
                <a:spcPct val="100000"/>
              </a:lnSpc>
              <a:spcBef>
                <a:spcPts val="480"/>
              </a:spcBef>
              <a:buClr>
                <a:schemeClr val="dk1"/>
              </a:buClr>
              <a:buSzPct val="120000"/>
              <a:buFont typeface="Wingdings" panose="05000000000000000000" pitchFamily="2" charset="2"/>
              <a:buChar char="Ø"/>
            </a:pPr>
            <a:r>
              <a:rPr lang="az-Latn-AZ">
                <a:latin typeface="Arial" panose="020B0604020202020204" pitchFamily="34" charset="0"/>
                <a:cs typeface="Arial" panose="020B0604020202020204" pitchFamily="34" charset="0"/>
                <a:sym typeface="Arial"/>
              </a:rPr>
              <a:t>Passiv enməni təmin edəcək bölmələrin </a:t>
            </a:r>
            <a:r>
              <a:rPr lang="az-Latn-AZ" smtClean="0">
                <a:latin typeface="Arial" panose="020B0604020202020204" pitchFamily="34" charset="0"/>
                <a:cs typeface="Arial" panose="020B0604020202020204" pitchFamily="34" charset="0"/>
                <a:sym typeface="Arial"/>
              </a:rPr>
              <a:t>(məsələn: paraşüt seçimi və </a:t>
            </a:r>
            <a:r>
              <a:rPr lang="az-Latn-AZ">
                <a:latin typeface="Arial" panose="020B0604020202020204" pitchFamily="34" charset="0"/>
                <a:cs typeface="Arial" panose="020B0604020202020204" pitchFamily="34" charset="0"/>
                <a:sym typeface="Arial"/>
              </a:rPr>
              <a:t>onun birləşmə </a:t>
            </a:r>
            <a:r>
              <a:rPr lang="az-Latn-AZ" smtClean="0">
                <a:latin typeface="Arial" panose="020B0604020202020204" pitchFamily="34" charset="0"/>
                <a:cs typeface="Arial" panose="020B0604020202020204" pitchFamily="34" charset="0"/>
                <a:sym typeface="Arial"/>
              </a:rPr>
              <a:t>nöqtəsinin dizaynı</a:t>
            </a:r>
            <a:r>
              <a:rPr lang="az-Latn-AZ">
                <a:latin typeface="Arial" panose="020B0604020202020204" pitchFamily="34" charset="0"/>
                <a:cs typeface="Arial" panose="020B0604020202020204" pitchFamily="34" charset="0"/>
                <a:sym typeface="Arial"/>
              </a:rPr>
              <a:t>) təqdimatı</a:t>
            </a:r>
          </a:p>
          <a:p>
            <a:pPr marL="1200150" lvl="2" indent="-285750" algn="l">
              <a:lnSpc>
                <a:spcPct val="100000"/>
              </a:lnSpc>
              <a:spcBef>
                <a:spcPts val="400"/>
              </a:spcBef>
              <a:buClr>
                <a:schemeClr val="dk1"/>
              </a:buClr>
              <a:buSzPct val="120000"/>
              <a:buFont typeface="Wingdings" panose="05000000000000000000" pitchFamily="2" charset="2"/>
              <a:buChar char="§"/>
            </a:pPr>
            <a:r>
              <a:rPr lang="az-Latn-AZ" sz="2000">
                <a:latin typeface="Arial" panose="020B0604020202020204" pitchFamily="34" charset="0"/>
                <a:cs typeface="Arial" panose="020B0604020202020204" pitchFamily="34" charset="0"/>
                <a:sym typeface="Arial"/>
              </a:rPr>
              <a:t>Həndəsi </a:t>
            </a:r>
            <a:r>
              <a:rPr lang="az-Latn-AZ" sz="2000" smtClean="0">
                <a:latin typeface="Arial" panose="020B0604020202020204" pitchFamily="34" charset="0"/>
                <a:cs typeface="Arial" panose="020B0604020202020204" pitchFamily="34" charset="0"/>
                <a:sym typeface="Arial"/>
              </a:rPr>
              <a:t>ölçülər</a:t>
            </a:r>
            <a:endParaRPr lang="az-Latn-AZ" sz="2000">
              <a:latin typeface="Arial" panose="020B0604020202020204" pitchFamily="34" charset="0"/>
              <a:cs typeface="Arial" panose="020B0604020202020204" pitchFamily="34" charset="0"/>
              <a:sym typeface="Arial"/>
            </a:endParaRPr>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074614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22</a:t>
            </a:fld>
            <a:endParaRPr lang="en-US"/>
          </a:p>
        </p:txBody>
      </p:sp>
      <p:sp>
        <p:nvSpPr>
          <p:cNvPr id="7" name="Shape 133"/>
          <p:cNvSpPr txBox="1">
            <a:spLocks/>
          </p:cNvSpPr>
          <p:nvPr/>
        </p:nvSpPr>
        <p:spPr>
          <a:xfrm>
            <a:off x="685800" y="2552417"/>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dirty="0" smtClean="0">
                <a:solidFill>
                  <a:srgbClr val="333399"/>
                </a:solidFill>
              </a:rPr>
              <a:t>Elektronika </a:t>
            </a:r>
            <a:r>
              <a:rPr lang="az-Latn-AZ" kern="0" dirty="0">
                <a:solidFill>
                  <a:srgbClr val="333399"/>
                </a:solidFill>
              </a:rPr>
              <a:t>A</a:t>
            </a:r>
            <a:r>
              <a:rPr lang="az-Latn-AZ" kern="0" dirty="0" smtClean="0">
                <a:solidFill>
                  <a:srgbClr val="333399"/>
                </a:solidFill>
              </a:rPr>
              <a:t>ltsistemi</a:t>
            </a:r>
            <a:endParaRPr lang="az-Latn-AZ" kern="0" dirty="0">
              <a:solidFill>
                <a:srgbClr val="333399"/>
              </a:solidFill>
            </a:endParaRPr>
          </a:p>
        </p:txBody>
      </p:sp>
    </p:spTree>
    <p:extLst>
      <p:ext uri="{BB962C8B-B14F-4D97-AF65-F5344CB8AC3E}">
        <p14:creationId xmlns:p14="http://schemas.microsoft.com/office/powerpoint/2010/main" val="3047884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23</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b="1" kern="0" smtClean="0">
                <a:solidFill>
                  <a:srgbClr val="333399"/>
                </a:solidFill>
                <a:latin typeface="Arial" panose="020B0604020202020204" pitchFamily="34" charset="0"/>
                <a:cs typeface="Arial" panose="020B0604020202020204" pitchFamily="34" charset="0"/>
              </a:rPr>
              <a:t>Elektronik dövrənin ümumi quruluşu</a:t>
            </a:r>
          </a:p>
        </p:txBody>
      </p:sp>
      <p:sp>
        <p:nvSpPr>
          <p:cNvPr id="6" name="TextBox 5"/>
          <p:cNvSpPr txBox="1"/>
          <p:nvPr/>
        </p:nvSpPr>
        <p:spPr>
          <a:xfrm>
            <a:off x="239149" y="1234440"/>
            <a:ext cx="8676251" cy="4708981"/>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Elektronik dövrənin prinsipial sxemi  detallı şəkildə göstərilməli, sensorların və bütün elektronik komponentlərin mikrokontrollerə hansı qaydada  qoşulması göstərilməlidir</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Prinsipial sxemdə bütün sensorların hansı gərginliklə qidalandırıldığı qeyd edilməlidir</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Prinsipial sxem əl və ya CAD pro</a:t>
            </a:r>
            <a:r>
              <a:rPr lang="en-US" sz="2000" b="1" smtClean="0">
                <a:latin typeface="Arial" panose="020B0604020202020204" pitchFamily="34" charset="0"/>
                <a:cs typeface="Arial" panose="020B0604020202020204" pitchFamily="34" charset="0"/>
              </a:rPr>
              <a:t>q</a:t>
            </a:r>
            <a:r>
              <a:rPr lang="az-Latn-AZ" sz="2000" b="1" smtClean="0">
                <a:latin typeface="Arial" panose="020B0604020202020204" pitchFamily="34" charset="0"/>
                <a:cs typeface="Arial" panose="020B0604020202020204" pitchFamily="34" charset="0"/>
              </a:rPr>
              <a:t>ramları vasitəsilə çəkilə bilər</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İstifadə ediləcək bütün elektronik komponentlər (</a:t>
            </a:r>
            <a:r>
              <a:rPr lang="en-US" sz="2000" b="1" smtClean="0">
                <a:latin typeface="Arial" panose="020B0604020202020204" pitchFamily="34" charset="0"/>
                <a:cs typeface="Arial" panose="020B0604020202020204" pitchFamily="34" charset="0"/>
              </a:rPr>
              <a:t>a</a:t>
            </a:r>
            <a:r>
              <a:rPr lang="az-Latn-AZ" sz="2000" b="1" smtClean="0">
                <a:latin typeface="Arial" panose="020B0604020202020204" pitchFamily="34" charset="0"/>
                <a:cs typeface="Arial" panose="020B0604020202020204" pitchFamily="34" charset="0"/>
              </a:rPr>
              <a:t>çar, tranzistorlar, ayrılma mexanizmində istifadə edilən bütün komponentlər(</a:t>
            </a:r>
            <a:r>
              <a:rPr lang="en-US" sz="2000" b="1" smtClean="0">
                <a:latin typeface="Arial" panose="020B0604020202020204" pitchFamily="34" charset="0"/>
                <a:cs typeface="Arial" panose="020B0604020202020204" pitchFamily="34" charset="0"/>
              </a:rPr>
              <a:t>s</a:t>
            </a:r>
            <a:r>
              <a:rPr lang="az-Latn-AZ" sz="2000" b="1" smtClean="0">
                <a:latin typeface="Arial" panose="020B0604020202020204" pitchFamily="34" charset="0"/>
                <a:cs typeface="Arial" panose="020B0604020202020204" pitchFamily="34" charset="0"/>
              </a:rPr>
              <a:t>ervo, </a:t>
            </a:r>
            <a:r>
              <a:rPr lang="en-US" sz="2000" b="1" smtClean="0">
                <a:latin typeface="Arial" panose="020B0604020202020204" pitchFamily="34" charset="0"/>
                <a:cs typeface="Arial" panose="020B0604020202020204" pitchFamily="34" charset="0"/>
              </a:rPr>
              <a:t>n</a:t>
            </a:r>
            <a:r>
              <a:rPr lang="az-Latn-AZ" sz="2000" b="1" smtClean="0">
                <a:latin typeface="Arial" panose="020B0604020202020204" pitchFamily="34" charset="0"/>
                <a:cs typeface="Arial" panose="020B0604020202020204" pitchFamily="34" charset="0"/>
              </a:rPr>
              <a:t>ixrom, </a:t>
            </a:r>
            <a:r>
              <a:rPr lang="en-US" sz="2000" b="1" smtClean="0">
                <a:latin typeface="Arial" panose="020B0604020202020204" pitchFamily="34" charset="0"/>
                <a:cs typeface="Arial" panose="020B0604020202020204" pitchFamily="34" charset="0"/>
              </a:rPr>
              <a:t>el</a:t>
            </a:r>
            <a:r>
              <a:rPr lang="az-Latn-AZ" sz="2000" b="1" smtClean="0">
                <a:latin typeface="Arial" panose="020B0604020202020204" pitchFamily="34" charset="0"/>
                <a:cs typeface="Arial" panose="020B0604020202020204" pitchFamily="34" charset="0"/>
              </a:rPr>
              <a:t>ektromaqnit və s.), kondensatorlar və gərginlik çeviriciləri və s. daxil olmaqla) göstərilməlidir. </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Hər bir komponentin yanında və ya üstündə onun markası və hansı parametri ölçdüyünü göstərən qısa qeyd qoyulmalıdır (məs: NEO6MV2 GPS) </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Qida mənbə</a:t>
            </a:r>
            <a:r>
              <a:rPr lang="en-US" sz="2000" b="1" smtClean="0">
                <a:latin typeface="Arial" panose="020B0604020202020204" pitchFamily="34" charset="0"/>
                <a:cs typeface="Arial" panose="020B0604020202020204" pitchFamily="34" charset="0"/>
              </a:rPr>
              <a:t>y</a:t>
            </a:r>
            <a:r>
              <a:rPr lang="az-Latn-AZ" sz="2000" b="1" smtClean="0">
                <a:latin typeface="Arial" panose="020B0604020202020204" pitchFamily="34" charset="0"/>
                <a:cs typeface="Arial" panose="020B0604020202020204" pitchFamily="34" charset="0"/>
              </a:rPr>
              <a:t>inin dövrəyə necə qoşulacağı sxemin sol tərəfində qeyd edilməlidir</a:t>
            </a:r>
            <a:endParaRPr lang="en-US"/>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81097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24</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b="1" kern="0" smtClean="0">
                <a:solidFill>
                  <a:srgbClr val="333399"/>
                </a:solidFill>
                <a:latin typeface="Arial" panose="020B0604020202020204" pitchFamily="34" charset="0"/>
                <a:cs typeface="Arial" panose="020B0604020202020204" pitchFamily="34" charset="0"/>
              </a:rPr>
              <a:t>Elektronik dövrənin ümumi quruluşu</a:t>
            </a:r>
          </a:p>
        </p:txBody>
      </p:sp>
      <p:sp>
        <p:nvSpPr>
          <p:cNvPr id="6" name="TextBox 5"/>
          <p:cNvSpPr txBox="1"/>
          <p:nvPr/>
        </p:nvSpPr>
        <p:spPr>
          <a:xfrm>
            <a:off x="239149" y="1234440"/>
            <a:ext cx="8676251" cy="1323439"/>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Modeli işə salmaq üçün elektrik açarının prinsipial sxemdə qoşulma qaydası</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Modelin çalışmasını göstərən işıq və səs siqnalı göstəricisinin prinsipial sxemdə qoşulma qaydası</a:t>
            </a:r>
            <a:endParaRPr lang="en-US"/>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28590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25</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smtClean="0">
                <a:solidFill>
                  <a:srgbClr val="333399"/>
                </a:solidFill>
              </a:rPr>
              <a:t>Sensorlar </a:t>
            </a:r>
            <a:r>
              <a:rPr lang="en-US" kern="0" smtClean="0">
                <a:solidFill>
                  <a:srgbClr val="333399"/>
                </a:solidFill>
              </a:rPr>
              <a:t>B</a:t>
            </a:r>
            <a:r>
              <a:rPr lang="az-Latn-AZ" kern="0" smtClean="0">
                <a:solidFill>
                  <a:srgbClr val="333399"/>
                </a:solidFill>
              </a:rPr>
              <a:t>ölməsi</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Adı və Soyadı</a:t>
            </a:r>
            <a:endParaRPr lang="en-US" kern="0">
              <a:solidFill>
                <a:srgbClr val="000000"/>
              </a:solidFill>
            </a:endParaRPr>
          </a:p>
        </p:txBody>
      </p:sp>
    </p:spTree>
    <p:extLst>
      <p:ext uri="{BB962C8B-B14F-4D97-AF65-F5344CB8AC3E}">
        <p14:creationId xmlns:p14="http://schemas.microsoft.com/office/powerpoint/2010/main" val="3511077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26</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929459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27</a:t>
            </a:fld>
            <a:endParaRPr lang="en-US">
              <a:solidFill>
                <a:prstClr val="black"/>
              </a:solidFill>
            </a:endParaRPr>
          </a:p>
        </p:txBody>
      </p:sp>
      <p:sp>
        <p:nvSpPr>
          <p:cNvPr id="8" name="TextBox 7"/>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solidFill>
                  <a:prstClr val="black"/>
                </a:solidFill>
                <a:latin typeface="Arial" panose="020B0604020202020204" pitchFamily="34" charset="0"/>
                <a:cs typeface="Arial" panose="020B0604020202020204" pitchFamily="34" charset="0"/>
              </a:rPr>
              <a:t>İHS</a:t>
            </a:r>
            <a:r>
              <a:rPr lang="az-Latn-AZ" sz="2000" b="1">
                <a:latin typeface="Arial" panose="020B0604020202020204" pitchFamily="34" charset="0"/>
                <a:cs typeface="Arial" panose="020B0604020202020204" pitchFamily="34" charset="0"/>
              </a:rPr>
              <a:t> – </a:t>
            </a:r>
            <a:r>
              <a:rPr lang="az-Latn-AZ" sz="2000" b="1" smtClean="0">
                <a:solidFill>
                  <a:prstClr val="black"/>
                </a:solidFill>
                <a:latin typeface="Arial" panose="020B0604020202020204" pitchFamily="34" charset="0"/>
                <a:cs typeface="Arial" panose="020B0604020202020204" pitchFamily="34" charset="0"/>
              </a:rPr>
              <a:t>dən sonra senrolar bölməsində baş tutmuş dəyişikliklər və onların səbəbləri haqqında məlumat verin</a:t>
            </a: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endParaRPr lang="az-Latn-AZ" sz="2000" b="1">
              <a:solidFill>
                <a:prstClr val="black"/>
              </a:solidFill>
              <a:latin typeface="Arial" panose="020B0604020202020204" pitchFamily="34" charset="0"/>
              <a:cs typeface="Arial" panose="020B0604020202020204" pitchFamily="34" charset="0"/>
            </a:endParaRPr>
          </a:p>
          <a:p>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r>
              <a:rPr lang="az-Latn-AZ" sz="2000" b="1" i="1">
                <a:solidFill>
                  <a:prstClr val="black"/>
                </a:solidFill>
                <a:latin typeface="Arial" panose="020B0604020202020204" pitchFamily="34" charset="0"/>
                <a:cs typeface="Arial" panose="020B0604020202020204" pitchFamily="34" charset="0"/>
              </a:rPr>
              <a:t>QEYD</a:t>
            </a:r>
            <a:r>
              <a:rPr lang="az-Latn-AZ" sz="2000" b="1">
                <a:solidFill>
                  <a:prstClr val="black"/>
                </a:solidFill>
                <a:latin typeface="Arial" panose="020B0604020202020204" pitchFamily="34" charset="0"/>
                <a:cs typeface="Arial" panose="020B0604020202020204" pitchFamily="34" charset="0"/>
              </a:rPr>
              <a:t>: </a:t>
            </a:r>
            <a:r>
              <a:rPr lang="az-Latn-AZ" sz="2000" i="1">
                <a:solidFill>
                  <a:prstClr val="black"/>
                </a:solidFill>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solidFill>
                  <a:prstClr val="black"/>
                </a:solidFill>
                <a:latin typeface="Arial" panose="020B0604020202020204" pitchFamily="34" charset="0"/>
                <a:cs typeface="Arial" panose="020B0604020202020204" pitchFamily="34" charset="0"/>
              </a:rPr>
              <a:t>.</a:t>
            </a:r>
          </a:p>
        </p:txBody>
      </p:sp>
      <p:sp>
        <p:nvSpPr>
          <p:cNvPr id="9" name="Date Placeholder 3"/>
          <p:cNvSpPr txBox="1">
            <a:spLocks/>
          </p:cNvSpPr>
          <p:nvPr/>
        </p:nvSpPr>
        <p:spPr>
          <a:xfrm>
            <a:off x="1938528" y="109728"/>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buFont typeface="Arial"/>
              <a:buNone/>
              <a:defRPr/>
            </a:pPr>
            <a:r>
              <a:rPr lang="az-Latn-AZ" sz="2400" b="1" kern="0" smtClean="0">
                <a:solidFill>
                  <a:srgbClr val="333399"/>
                </a:solidFill>
              </a:rPr>
              <a:t>İHS – dən sonrakı dəyişikliklər</a:t>
            </a:r>
          </a:p>
        </p:txBody>
      </p:sp>
      <p:sp>
        <p:nvSpPr>
          <p:cNvPr id="12"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white"/>
              </a:solidFill>
              <a:latin typeface="Arial"/>
              <a:ea typeface="Arial"/>
              <a:cs typeface="Arial"/>
              <a:sym typeface="Arial"/>
            </a:endParaRPr>
          </a:p>
        </p:txBody>
      </p:sp>
    </p:spTree>
    <p:extLst>
      <p:ext uri="{BB962C8B-B14F-4D97-AF65-F5344CB8AC3E}">
        <p14:creationId xmlns:p14="http://schemas.microsoft.com/office/powerpoint/2010/main" val="532226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28</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a:solidFill>
                  <a:srgbClr val="333399"/>
                </a:solidFill>
              </a:rPr>
              <a:t>Hündürlük sensorunun </a:t>
            </a:r>
            <a:r>
              <a:rPr lang="az-Latn-AZ" sz="2400" b="1" kern="0" smtClean="0">
                <a:solidFill>
                  <a:srgbClr val="333399"/>
                </a:solidFill>
              </a:rPr>
              <a:t>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6"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Rectangle 6"/>
          <p:cNvSpPr/>
          <p:nvPr/>
        </p:nvSpPr>
        <p:spPr>
          <a:xfrm>
            <a:off x="239150" y="1234440"/>
            <a:ext cx="8676250" cy="2800767"/>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Hündürlük sensorunun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endParaRPr lang="en-US" sz="2000" b="1"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en-US" sz="2000" kern="0" smtClean="0">
                <a:solidFill>
                  <a:srgbClr val="000000"/>
                </a:solidFill>
                <a:latin typeface="Arial"/>
              </a:rPr>
              <a:t>Sensor</a:t>
            </a:r>
            <a:r>
              <a:rPr lang="az-Latn-AZ" sz="2000" kern="0" smtClean="0">
                <a:solidFill>
                  <a:srgbClr val="000000"/>
                </a:solidFill>
                <a:latin typeface="Arial"/>
              </a:rPr>
              <a:t>un adı, dəqiqliyi və ölçmə aralığı, ölçüləri, istifadə etdiyi gərginlik və cərəyanın qiymətləri, məlumatın formatı</a:t>
            </a:r>
            <a:endParaRPr lang="en-US"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smtClean="0">
                <a:solidFill>
                  <a:srgbClr val="000000"/>
                </a:solidFill>
                <a:latin typeface="Arial"/>
              </a:rPr>
              <a:t>Ölçülən məlumatın emalı</a:t>
            </a:r>
            <a:r>
              <a:rPr lang="en-US" sz="2000" kern="0" smtClean="0">
                <a:solidFill>
                  <a:srgbClr val="000000"/>
                </a:solidFill>
                <a:latin typeface="Arial"/>
              </a:rPr>
              <a:t>(</a:t>
            </a:r>
            <a:r>
              <a:rPr lang="az-Latn-AZ" sz="2000" kern="0" smtClean="0">
                <a:solidFill>
                  <a:srgbClr val="000000"/>
                </a:solidFill>
                <a:latin typeface="Arial"/>
              </a:rPr>
              <a:t>əgər istifadə edilən düsturlar varsa</a:t>
            </a:r>
            <a:r>
              <a:rPr lang="en-US" sz="2000" kern="0" smtClean="0">
                <a:solidFill>
                  <a:srgbClr val="000000"/>
                </a:solidFill>
                <a:latin typeface="Arial"/>
              </a:rPr>
              <a:t>,</a:t>
            </a:r>
            <a:r>
              <a:rPr lang="az-Latn-AZ" sz="2000" kern="0" smtClean="0">
                <a:solidFill>
                  <a:srgbClr val="000000"/>
                </a:solidFill>
                <a:latin typeface="Arial"/>
              </a:rPr>
              <a:t> seçimin uyğunluq kriteriyaları</a:t>
            </a:r>
            <a:r>
              <a:rPr lang="en-US" sz="2000" kern="0" smtClean="0">
                <a:solidFill>
                  <a:srgbClr val="000000"/>
                </a:solidFill>
                <a:latin typeface="Arial"/>
              </a:rPr>
              <a:t>)</a:t>
            </a:r>
            <a:endParaRPr lang="az-Latn-AZ" sz="2000" kern="0" smtClea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smtClean="0">
                <a:solidFill>
                  <a:srgbClr val="000000"/>
                </a:solidFill>
                <a:latin typeface="Arial"/>
              </a:rPr>
              <a:t>Sensorun ümumi qurluşunu göstərən ən az bir şəkildən istifadə edilməlidir.</a:t>
            </a:r>
          </a:p>
        </p:txBody>
      </p:sp>
    </p:spTree>
    <p:extLst>
      <p:ext uri="{BB962C8B-B14F-4D97-AF65-F5344CB8AC3E}">
        <p14:creationId xmlns:p14="http://schemas.microsoft.com/office/powerpoint/2010/main" val="2624277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29</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smtClean="0">
                <a:solidFill>
                  <a:srgbClr val="333399"/>
                </a:solidFill>
              </a:rPr>
              <a:t>Təzyiq sensorunun 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8"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Rectangle 8"/>
          <p:cNvSpPr/>
          <p:nvPr/>
        </p:nvSpPr>
        <p:spPr>
          <a:xfrm>
            <a:off x="239150" y="1234440"/>
            <a:ext cx="8676250" cy="2800767"/>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Təzyiq sensorunun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endParaRPr lang="en-US" sz="2000" b="1"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en-US" sz="2000" kern="0">
                <a:solidFill>
                  <a:srgbClr val="000000"/>
                </a:solidFill>
                <a:latin typeface="Arial"/>
              </a:rPr>
              <a:t>Sensor</a:t>
            </a:r>
            <a:r>
              <a:rPr lang="az-Latn-AZ" sz="2000" kern="0">
                <a:solidFill>
                  <a:srgbClr val="000000"/>
                </a:solidFill>
                <a:latin typeface="Arial"/>
              </a:rPr>
              <a:t>un adı</a:t>
            </a:r>
            <a:r>
              <a:rPr lang="az-Latn-AZ" sz="2000" kern="0" smtClean="0">
                <a:solidFill>
                  <a:srgbClr val="000000"/>
                </a:solidFill>
                <a:latin typeface="Arial"/>
              </a:rPr>
              <a:t>, </a:t>
            </a:r>
            <a:r>
              <a:rPr lang="az-Latn-AZ" sz="2000" kern="0">
                <a:solidFill>
                  <a:srgbClr val="000000"/>
                </a:solidFill>
                <a:latin typeface="Arial"/>
              </a:rPr>
              <a:t>dəqiqliyi və ölçmə aralığı</a:t>
            </a:r>
            <a:r>
              <a:rPr lang="az-Latn-AZ" sz="2000" kern="0" smtClean="0">
                <a:solidFill>
                  <a:srgbClr val="000000"/>
                </a:solidFill>
                <a:latin typeface="Arial"/>
              </a:rPr>
              <a:t>, </a:t>
            </a:r>
            <a:r>
              <a:rPr lang="az-Latn-AZ" sz="2000" kern="0">
                <a:solidFill>
                  <a:srgbClr val="000000"/>
                </a:solidFill>
                <a:latin typeface="Arial"/>
              </a:rPr>
              <a:t>ölçüləri, istifadə etdiyi gərginlik və cərəyanın qiymətləri, məlumatın formatı</a:t>
            </a:r>
            <a:endParaRPr lang="en-US"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Ölçülən məlumatın emalı</a:t>
            </a:r>
            <a:r>
              <a:rPr lang="en-US" sz="2000" kern="0">
                <a:solidFill>
                  <a:srgbClr val="000000"/>
                </a:solidFill>
                <a:latin typeface="Arial"/>
              </a:rPr>
              <a:t>(</a:t>
            </a:r>
            <a:r>
              <a:rPr lang="az-Latn-AZ" sz="2000" kern="0">
                <a:solidFill>
                  <a:srgbClr val="000000"/>
                </a:solidFill>
                <a:latin typeface="Arial"/>
              </a:rPr>
              <a:t>əgər istifadə edilən düsturlar varsa</a:t>
            </a:r>
            <a:r>
              <a:rPr lang="en-US" sz="2000" kern="0">
                <a:solidFill>
                  <a:srgbClr val="000000"/>
                </a:solidFill>
                <a:latin typeface="Arial"/>
              </a:rPr>
              <a:t>,</a:t>
            </a:r>
            <a:r>
              <a:rPr lang="az-Latn-AZ" sz="2000" kern="0">
                <a:solidFill>
                  <a:srgbClr val="000000"/>
                </a:solidFill>
                <a:latin typeface="Arial"/>
              </a:rPr>
              <a:t> seçimin uyğunluq kriteriyaları</a:t>
            </a:r>
            <a:r>
              <a:rPr lang="en-US" sz="2000" kern="0">
                <a:solidFill>
                  <a:srgbClr val="000000"/>
                </a:solidFill>
                <a:latin typeface="Arial"/>
              </a:rPr>
              <a:t>)</a:t>
            </a:r>
            <a:endParaRPr lang="az-Latn-AZ"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Sensorun ümumi qurluşunu göstərən ən az bir şəkildən istifadə edilməlidir.</a:t>
            </a:r>
          </a:p>
        </p:txBody>
      </p:sp>
    </p:spTree>
    <p:extLst>
      <p:ext uri="{BB962C8B-B14F-4D97-AF65-F5344CB8AC3E}">
        <p14:creationId xmlns:p14="http://schemas.microsoft.com/office/powerpoint/2010/main" val="354600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r>
              <a:rPr lang="az-Latn-AZ" sz="2400" b="1" kern="0">
                <a:solidFill>
                  <a:srgbClr val="333399"/>
                </a:solidFill>
                <a:latin typeface="Arial"/>
                <a:cs typeface="Arial"/>
                <a:sym typeface="Arial"/>
              </a:rPr>
              <a:t>Təqdimatın mündəricatı</a:t>
            </a:r>
            <a:endParaRPr lang="az-Latn-AZ" sz="2400" b="1" kern="0" smtClean="0">
              <a:solidFill>
                <a:srgbClr val="333399"/>
              </a:solidFill>
            </a:endParaRPr>
          </a:p>
        </p:txBody>
      </p:sp>
      <p:sp>
        <p:nvSpPr>
          <p:cNvPr id="6" name="TextBox 5"/>
          <p:cNvSpPr txBox="1"/>
          <p:nvPr/>
        </p:nvSpPr>
        <p:spPr>
          <a:xfrm>
            <a:off x="239149" y="1234440"/>
            <a:ext cx="8676251" cy="5016758"/>
          </a:xfrm>
          <a:prstGeom prst="rect">
            <a:avLst/>
          </a:prstGeom>
          <a:noFill/>
        </p:spPr>
        <p:txBody>
          <a:bodyPr wrap="square" rtlCol="0">
            <a:spAutoFit/>
          </a:bodyPr>
          <a:lstStyle/>
          <a:p>
            <a:pPr marL="282575" indent="-282575">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Sənədin mündəricatı</a:t>
            </a:r>
            <a:r>
              <a:rPr lang="en-US" sz="2000" b="1" smtClean="0">
                <a:latin typeface="Arial" panose="020B0604020202020204" pitchFamily="34" charset="0"/>
                <a:cs typeface="Arial" panose="020B0604020202020204" pitchFamily="34" charset="0"/>
              </a:rPr>
              <a:t>:</a:t>
            </a:r>
          </a:p>
          <a:p>
            <a:pPr marL="747713" lvl="1" indent="-290513">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Alt sistemlər və bölmələrin başlıqları onlara uyğun olan səhifə nömrələrinə əsasən yazılmalıdır</a:t>
            </a:r>
            <a:r>
              <a:rPr lang="en-US" sz="2000" smtClean="0">
                <a:latin typeface="Arial" panose="020B0604020202020204" pitchFamily="34" charset="0"/>
                <a:cs typeface="Arial" panose="020B0604020202020204" pitchFamily="34" charset="0"/>
              </a:rPr>
              <a:t>;</a:t>
            </a:r>
            <a:r>
              <a:rPr lang="az-Latn-AZ" sz="2000" smtClean="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a:p>
            <a:pPr marL="747713" lvl="1" indent="-290513">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Bölmələr üzrə təqdimatçılar göstərilməlidir</a:t>
            </a:r>
            <a:r>
              <a:rPr lang="en-US" sz="2000" smtClean="0">
                <a:latin typeface="Arial" panose="020B0604020202020204" pitchFamily="34" charset="0"/>
                <a:cs typeface="Arial" panose="020B0604020202020204" pitchFamily="34" charset="0"/>
              </a:rPr>
              <a:t>.</a:t>
            </a:r>
          </a:p>
          <a:p>
            <a:endParaRPr lang="az-Latn-AZ" sz="2000" i="1" smtClean="0">
              <a:latin typeface="Arial" panose="020B0604020202020204" pitchFamily="34" charset="0"/>
              <a:cs typeface="Arial" panose="020B0604020202020204" pitchFamily="34" charset="0"/>
            </a:endParaRPr>
          </a:p>
          <a:p>
            <a:endParaRPr lang="az-Latn-AZ" sz="2000" i="1">
              <a:latin typeface="Arial" panose="020B0604020202020204" pitchFamily="34" charset="0"/>
              <a:cs typeface="Arial" panose="020B0604020202020204" pitchFamily="34" charset="0"/>
            </a:endParaRPr>
          </a:p>
          <a:p>
            <a:endParaRPr lang="az-Latn-AZ" sz="2000" i="1" smtClean="0">
              <a:latin typeface="Arial" panose="020B0604020202020204" pitchFamily="34" charset="0"/>
              <a:cs typeface="Arial" panose="020B0604020202020204" pitchFamily="34" charset="0"/>
            </a:endParaRPr>
          </a:p>
          <a:p>
            <a:endParaRPr lang="az-Latn-AZ" sz="2000" i="1">
              <a:latin typeface="Arial" panose="020B0604020202020204" pitchFamily="34" charset="0"/>
              <a:cs typeface="Arial" panose="020B0604020202020204" pitchFamily="34" charset="0"/>
            </a:endParaRPr>
          </a:p>
          <a:p>
            <a:endParaRPr lang="az-Latn-AZ" sz="2000" i="1" smtClean="0">
              <a:latin typeface="Arial" panose="020B0604020202020204" pitchFamily="34" charset="0"/>
              <a:cs typeface="Arial" panose="020B0604020202020204" pitchFamily="34" charset="0"/>
            </a:endParaRPr>
          </a:p>
          <a:p>
            <a:endParaRPr lang="az-Latn-AZ" sz="2000" i="1">
              <a:latin typeface="Arial" panose="020B0604020202020204" pitchFamily="34" charset="0"/>
              <a:cs typeface="Arial" panose="020B0604020202020204" pitchFamily="34" charset="0"/>
            </a:endParaRPr>
          </a:p>
          <a:p>
            <a:endParaRPr lang="az-Latn-AZ" sz="2000" i="1" smtClean="0">
              <a:latin typeface="Arial" panose="020B0604020202020204" pitchFamily="34" charset="0"/>
              <a:cs typeface="Arial" panose="020B0604020202020204" pitchFamily="34" charset="0"/>
            </a:endParaRPr>
          </a:p>
          <a:p>
            <a:r>
              <a:rPr lang="en-US" sz="2000" b="1" i="1" smtClean="0">
                <a:latin typeface="Arial" panose="020B0604020202020204" pitchFamily="34" charset="0"/>
                <a:cs typeface="Arial" panose="020B0604020202020204" pitchFamily="34" charset="0"/>
              </a:rPr>
              <a:t>QEYD: </a:t>
            </a:r>
            <a:r>
              <a:rPr lang="en-US" sz="2000" i="1" smtClean="0">
                <a:latin typeface="Arial" panose="020B0604020202020204" pitchFamily="34" charset="0"/>
                <a:cs typeface="Arial" panose="020B0604020202020204" pitchFamily="34" charset="0"/>
              </a:rPr>
              <a:t>M</a:t>
            </a:r>
            <a:r>
              <a:rPr lang="az-Latn-AZ" sz="2000" i="1" smtClean="0">
                <a:latin typeface="Arial" panose="020B0604020202020204" pitchFamily="34" charset="0"/>
                <a:cs typeface="Arial" panose="020B0604020202020204" pitchFamily="34" charset="0"/>
              </a:rPr>
              <a:t>ündəricat komanda tərəfindən hazırlanan təqdimata uyğun olmalıdır. Əsas başlıqlar bu sənəddə olduğu kimidir və onlar dəyişdirilməməlidir. Əgər əlavə tapşırıq varsa, o halda ona uyğun başlıqlar əlavə edilməlidir</a:t>
            </a:r>
            <a:r>
              <a:rPr lang="en-US" sz="2000" i="1" smtClean="0">
                <a:latin typeface="Arial" panose="020B0604020202020204" pitchFamily="34" charset="0"/>
                <a:cs typeface="Arial" panose="020B0604020202020204" pitchFamily="34" charset="0"/>
              </a:rPr>
              <a:t>; </a:t>
            </a:r>
            <a:r>
              <a:rPr lang="az-Latn-AZ" sz="2000" i="1" smtClean="0">
                <a:latin typeface="Arial" panose="020B0604020202020204" pitchFamily="34" charset="0"/>
                <a:cs typeface="Arial" panose="020B0604020202020204" pitchFamily="34" charset="0"/>
              </a:rPr>
              <a:t>yoxdursa ona aid başlıqlar mündəricatda göstərilməməlidir</a:t>
            </a:r>
            <a:r>
              <a:rPr lang="az-Latn-AZ" sz="2000" smtClean="0">
                <a:latin typeface="Arial" panose="020B0604020202020204" pitchFamily="34" charset="0"/>
                <a:cs typeface="Arial" panose="020B0604020202020204" pitchFamily="34" charset="0"/>
              </a:rPr>
              <a:t>.</a:t>
            </a:r>
            <a:endParaRPr lang="az-Latn-AZ" sz="200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Təqdimatçı: Ad və Soyad</a:t>
            </a:r>
            <a:endParaRPr lang="en-US"/>
          </a:p>
        </p:txBody>
      </p:sp>
    </p:spTree>
    <p:extLst>
      <p:ext uri="{BB962C8B-B14F-4D97-AF65-F5344CB8AC3E}">
        <p14:creationId xmlns:p14="http://schemas.microsoft.com/office/powerpoint/2010/main" val="432558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30</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smtClean="0">
                <a:solidFill>
                  <a:srgbClr val="333399"/>
                </a:solidFill>
              </a:rPr>
              <a:t>Temperatur sensorunun 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6"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Rectangle 7"/>
          <p:cNvSpPr/>
          <p:nvPr/>
        </p:nvSpPr>
        <p:spPr>
          <a:xfrm>
            <a:off x="239150" y="1234440"/>
            <a:ext cx="8676250" cy="3477875"/>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Temperatur sensorunun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endParaRPr lang="en-US" sz="2000" b="1"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en-US" sz="2000" kern="0">
                <a:solidFill>
                  <a:srgbClr val="000000"/>
                </a:solidFill>
                <a:latin typeface="Arial"/>
              </a:rPr>
              <a:t>Sensor</a:t>
            </a:r>
            <a:r>
              <a:rPr lang="az-Latn-AZ" sz="2000" kern="0">
                <a:solidFill>
                  <a:srgbClr val="000000"/>
                </a:solidFill>
                <a:latin typeface="Arial"/>
              </a:rPr>
              <a:t>un </a:t>
            </a:r>
            <a:r>
              <a:rPr lang="az-Latn-AZ" sz="2000" kern="0" smtClean="0">
                <a:solidFill>
                  <a:srgbClr val="000000"/>
                </a:solidFill>
                <a:latin typeface="Arial"/>
              </a:rPr>
              <a:t>adı, dəqiqliyi </a:t>
            </a:r>
            <a:r>
              <a:rPr lang="az-Latn-AZ" sz="2000" kern="0">
                <a:solidFill>
                  <a:srgbClr val="000000"/>
                </a:solidFill>
                <a:latin typeface="Arial"/>
              </a:rPr>
              <a:t>və ölçmə aralığı</a:t>
            </a:r>
            <a:r>
              <a:rPr lang="az-Latn-AZ" sz="2000" kern="0" smtClean="0">
                <a:solidFill>
                  <a:srgbClr val="000000"/>
                </a:solidFill>
                <a:latin typeface="Arial"/>
              </a:rPr>
              <a:t>, </a:t>
            </a:r>
            <a:r>
              <a:rPr lang="az-Latn-AZ" sz="2000" kern="0">
                <a:solidFill>
                  <a:srgbClr val="000000"/>
                </a:solidFill>
                <a:latin typeface="Arial"/>
              </a:rPr>
              <a:t>ölçüləri, istifadə etdiyi gərginlik və cərəyanın qiymətləri, məlumatın formatı</a:t>
            </a:r>
            <a:endParaRPr lang="en-US"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Ölçülən məlumatın emalı</a:t>
            </a:r>
            <a:r>
              <a:rPr lang="en-US" sz="2000" kern="0">
                <a:solidFill>
                  <a:srgbClr val="000000"/>
                </a:solidFill>
                <a:latin typeface="Arial"/>
              </a:rPr>
              <a:t>(</a:t>
            </a:r>
            <a:r>
              <a:rPr lang="az-Latn-AZ" sz="2000" kern="0">
                <a:solidFill>
                  <a:srgbClr val="000000"/>
                </a:solidFill>
                <a:latin typeface="Arial"/>
              </a:rPr>
              <a:t>əgər istifadə edilən düsturlar varsa</a:t>
            </a:r>
            <a:r>
              <a:rPr lang="en-US" sz="2000" kern="0">
                <a:solidFill>
                  <a:srgbClr val="000000"/>
                </a:solidFill>
                <a:latin typeface="Arial"/>
              </a:rPr>
              <a:t>,</a:t>
            </a:r>
            <a:r>
              <a:rPr lang="az-Latn-AZ" sz="2000" kern="0">
                <a:solidFill>
                  <a:srgbClr val="000000"/>
                </a:solidFill>
                <a:latin typeface="Arial"/>
              </a:rPr>
              <a:t> seçimin uyğunluq kriteriyaları</a:t>
            </a:r>
            <a:r>
              <a:rPr lang="en-US" sz="2000" kern="0">
                <a:solidFill>
                  <a:srgbClr val="000000"/>
                </a:solidFill>
                <a:latin typeface="Arial"/>
              </a:rPr>
              <a:t>)</a:t>
            </a:r>
            <a:endParaRPr lang="az-Latn-AZ"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Sensorun ümumi qurluşunu göstərən ən az bir şəkildən istifadə edilməlidir.</a:t>
            </a:r>
          </a:p>
          <a:p>
            <a:pPr marL="742950" lvl="1" indent="-285750" fontAlgn="base">
              <a:spcBef>
                <a:spcPct val="20000"/>
              </a:spcBef>
              <a:spcAft>
                <a:spcPct val="0"/>
              </a:spcAft>
              <a:buFontTx/>
              <a:buChar char="–"/>
            </a:pPr>
            <a:endParaRPr lang="en-US" sz="2000" kern="0">
              <a:solidFill>
                <a:srgbClr val="000000"/>
              </a:solidFill>
              <a:latin typeface="Arial"/>
            </a:endParaRPr>
          </a:p>
        </p:txBody>
      </p:sp>
    </p:spTree>
    <p:extLst>
      <p:ext uri="{BB962C8B-B14F-4D97-AF65-F5344CB8AC3E}">
        <p14:creationId xmlns:p14="http://schemas.microsoft.com/office/powerpoint/2010/main" val="367024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31</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smtClean="0">
                <a:solidFill>
                  <a:srgbClr val="333399"/>
                </a:solidFill>
              </a:rPr>
              <a:t>GPS qəbuledicinin 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6"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Rectangle 7"/>
          <p:cNvSpPr/>
          <p:nvPr/>
        </p:nvSpPr>
        <p:spPr>
          <a:xfrm>
            <a:off x="239150" y="1234440"/>
            <a:ext cx="8676250" cy="2800767"/>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GPS qəbuledicinin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endParaRPr lang="en-US" sz="2000" b="1"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en-US" sz="2000" kern="0">
                <a:solidFill>
                  <a:srgbClr val="000000"/>
                </a:solidFill>
                <a:latin typeface="Arial"/>
              </a:rPr>
              <a:t>Sensor</a:t>
            </a:r>
            <a:r>
              <a:rPr lang="az-Latn-AZ" sz="2000" kern="0">
                <a:solidFill>
                  <a:srgbClr val="000000"/>
                </a:solidFill>
                <a:latin typeface="Arial"/>
              </a:rPr>
              <a:t>un </a:t>
            </a:r>
            <a:r>
              <a:rPr lang="az-Latn-AZ" sz="2000" kern="0" smtClean="0">
                <a:solidFill>
                  <a:srgbClr val="000000"/>
                </a:solidFill>
                <a:latin typeface="Arial"/>
              </a:rPr>
              <a:t>adı, dəqiqliyi </a:t>
            </a:r>
            <a:r>
              <a:rPr lang="az-Latn-AZ" sz="2000" kern="0">
                <a:solidFill>
                  <a:srgbClr val="000000"/>
                </a:solidFill>
                <a:latin typeface="Arial"/>
              </a:rPr>
              <a:t>və ölçmə aralığı</a:t>
            </a:r>
            <a:r>
              <a:rPr lang="az-Latn-AZ" sz="2000" kern="0" smtClean="0">
                <a:solidFill>
                  <a:srgbClr val="000000"/>
                </a:solidFill>
                <a:latin typeface="Arial"/>
              </a:rPr>
              <a:t>, </a:t>
            </a:r>
            <a:r>
              <a:rPr lang="az-Latn-AZ" sz="2000" kern="0">
                <a:solidFill>
                  <a:srgbClr val="000000"/>
                </a:solidFill>
                <a:latin typeface="Arial"/>
              </a:rPr>
              <a:t>ölçüləri, istifadə etdiyi gərginlik və cərəyanın qiymətləri, məlumatın formatı</a:t>
            </a:r>
            <a:endParaRPr lang="en-US"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Ölçülən məlumatın emalı</a:t>
            </a:r>
            <a:r>
              <a:rPr lang="en-US" sz="2000" kern="0">
                <a:solidFill>
                  <a:srgbClr val="000000"/>
                </a:solidFill>
                <a:latin typeface="Arial"/>
              </a:rPr>
              <a:t>(</a:t>
            </a:r>
            <a:r>
              <a:rPr lang="az-Latn-AZ" sz="2000" kern="0">
                <a:solidFill>
                  <a:srgbClr val="000000"/>
                </a:solidFill>
                <a:latin typeface="Arial"/>
              </a:rPr>
              <a:t>əgər istifadə edilən düsturlar varsa</a:t>
            </a:r>
            <a:r>
              <a:rPr lang="en-US" sz="2000" kern="0">
                <a:solidFill>
                  <a:srgbClr val="000000"/>
                </a:solidFill>
                <a:latin typeface="Arial"/>
              </a:rPr>
              <a:t>,</a:t>
            </a:r>
            <a:r>
              <a:rPr lang="az-Latn-AZ" sz="2000" kern="0">
                <a:solidFill>
                  <a:srgbClr val="000000"/>
                </a:solidFill>
                <a:latin typeface="Arial"/>
              </a:rPr>
              <a:t> seçimin uyğunluq kriteriyaları</a:t>
            </a:r>
            <a:r>
              <a:rPr lang="en-US" sz="2000" kern="0">
                <a:solidFill>
                  <a:srgbClr val="000000"/>
                </a:solidFill>
                <a:latin typeface="Arial"/>
              </a:rPr>
              <a:t>)</a:t>
            </a:r>
            <a:endParaRPr lang="az-Latn-AZ"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Sensorun ümumi qurluşunu göstərən ən az bir şəkildən istifadə edilməlidir.</a:t>
            </a:r>
          </a:p>
        </p:txBody>
      </p:sp>
    </p:spTree>
    <p:extLst>
      <p:ext uri="{BB962C8B-B14F-4D97-AF65-F5344CB8AC3E}">
        <p14:creationId xmlns:p14="http://schemas.microsoft.com/office/powerpoint/2010/main" val="357155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32</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smtClean="0">
                <a:solidFill>
                  <a:srgbClr val="333399"/>
                </a:solidFill>
              </a:rPr>
              <a:t>Kamera modulunun 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6"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Rectangle 7"/>
          <p:cNvSpPr/>
          <p:nvPr/>
        </p:nvSpPr>
        <p:spPr>
          <a:xfrm>
            <a:off x="239150" y="1234440"/>
            <a:ext cx="8676250" cy="2800767"/>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Kamera modulunun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p>
          <a:p>
            <a:pPr marL="742950" lvl="1" indent="-285750" fontAlgn="base">
              <a:spcBef>
                <a:spcPct val="20000"/>
              </a:spcBef>
              <a:spcAft>
                <a:spcPct val="0"/>
              </a:spcAft>
              <a:buSzPct val="120000"/>
              <a:buFont typeface="Wingdings" panose="05000000000000000000" pitchFamily="2" charset="2"/>
              <a:buChar char="Ø"/>
            </a:pPr>
            <a:r>
              <a:rPr lang="az-Latn-AZ" sz="2000" kern="0" smtClean="0">
                <a:solidFill>
                  <a:srgbClr val="000000"/>
                </a:solidFill>
                <a:latin typeface="Arial"/>
              </a:rPr>
              <a:t>Modulun adı, ayırdetmə dəqiqliyi (piksel), ölçüləri, istifadə etdiyi gərginlik və cərəyanın qiymətləri, məlumatın formatı</a:t>
            </a:r>
            <a:endParaRPr lang="en-US" sz="2000" kern="0" smtClea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smtClean="0">
                <a:solidFill>
                  <a:srgbClr val="000000"/>
                </a:solidFill>
                <a:latin typeface="Arial"/>
              </a:rPr>
              <a:t>Çəkilən şəklin emalı</a:t>
            </a:r>
            <a:r>
              <a:rPr lang="en-US" sz="2000" kern="0" smtClean="0">
                <a:solidFill>
                  <a:srgbClr val="000000"/>
                </a:solidFill>
                <a:latin typeface="Arial"/>
              </a:rPr>
              <a:t>(</a:t>
            </a:r>
            <a:r>
              <a:rPr lang="az-Latn-AZ" sz="2000" kern="0" smtClean="0">
                <a:solidFill>
                  <a:srgbClr val="000000"/>
                </a:solidFill>
                <a:latin typeface="Arial"/>
              </a:rPr>
              <a:t>emalın modul üzərində və ya mikrokontrollerdə emal olunacağı haqqında məlumat</a:t>
            </a:r>
            <a:r>
              <a:rPr lang="en-US" sz="2000" kern="0" smtClean="0">
                <a:solidFill>
                  <a:srgbClr val="000000"/>
                </a:solidFill>
                <a:latin typeface="Arial"/>
              </a:rPr>
              <a:t>,</a:t>
            </a:r>
            <a:r>
              <a:rPr lang="az-Latn-AZ" sz="2000" kern="0" smtClean="0">
                <a:solidFill>
                  <a:srgbClr val="000000"/>
                </a:solidFill>
                <a:latin typeface="Arial"/>
              </a:rPr>
              <a:t> seçimin uyğunluq kriteriyaları</a:t>
            </a:r>
            <a:r>
              <a:rPr lang="en-US" sz="2000" kern="0" smtClean="0">
                <a:solidFill>
                  <a:srgbClr val="000000"/>
                </a:solidFill>
                <a:latin typeface="Arial"/>
              </a:rPr>
              <a:t>)</a:t>
            </a:r>
            <a:endParaRPr lang="az-Latn-AZ" sz="2000" kern="0" smtClea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smtClean="0">
                <a:solidFill>
                  <a:srgbClr val="000000"/>
                </a:solidFill>
                <a:latin typeface="Arial"/>
              </a:rPr>
              <a:t>Modulun ümumi qurluşunu göstərən ən az bir şəkildən istifadə edilməlidir.</a:t>
            </a:r>
            <a:endParaRPr lang="az-Latn-AZ" sz="2000" kern="0">
              <a:solidFill>
                <a:srgbClr val="000000"/>
              </a:solidFill>
              <a:latin typeface="Arial"/>
            </a:endParaRPr>
          </a:p>
        </p:txBody>
      </p:sp>
    </p:spTree>
    <p:extLst>
      <p:ext uri="{BB962C8B-B14F-4D97-AF65-F5344CB8AC3E}">
        <p14:creationId xmlns:p14="http://schemas.microsoft.com/office/powerpoint/2010/main" val="1209014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33</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smtClean="0">
                <a:solidFill>
                  <a:srgbClr val="333399"/>
                </a:solidFill>
              </a:rPr>
              <a:t>Gərginlik sensorunun seçiminin əsaslandırılması və xülasə</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6"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Rectangle 7"/>
          <p:cNvSpPr/>
          <p:nvPr/>
        </p:nvSpPr>
        <p:spPr>
          <a:xfrm>
            <a:off x="239150" y="1234440"/>
            <a:ext cx="8676250" cy="2800767"/>
          </a:xfrm>
          <a:prstGeom prst="rect">
            <a:avLst/>
          </a:prstGeom>
        </p:spPr>
        <p:txBody>
          <a:bodyPr wrap="square">
            <a:spAutoFit/>
          </a:bodyPr>
          <a:lstStyle/>
          <a:p>
            <a:pPr marL="285750" lvl="0" indent="-285750" fontAlgn="base">
              <a:spcBef>
                <a:spcPct val="20000"/>
              </a:spcBef>
              <a:spcAft>
                <a:spcPct val="0"/>
              </a:spcAft>
              <a:buSzPct val="120000"/>
              <a:buFontTx/>
              <a:buChar char="•"/>
            </a:pPr>
            <a:r>
              <a:rPr lang="az-Latn-AZ" sz="2000" b="1" kern="0" smtClean="0">
                <a:solidFill>
                  <a:srgbClr val="000000"/>
                </a:solidFill>
                <a:latin typeface="Arial"/>
              </a:rPr>
              <a:t>Gərginlik sensorunun texniki xarakteristikaları və seçimin xülasəsi</a:t>
            </a:r>
          </a:p>
          <a:p>
            <a:pPr marL="285750" lvl="0" indent="-285750" fontAlgn="base">
              <a:spcBef>
                <a:spcPct val="20000"/>
              </a:spcBef>
              <a:spcAft>
                <a:spcPct val="0"/>
              </a:spcAft>
              <a:buSzPct val="120000"/>
              <a:buFontTx/>
              <a:buChar char="•"/>
            </a:pPr>
            <a:r>
              <a:rPr lang="az-Latn-AZ" sz="2000" b="1" kern="0" smtClean="0">
                <a:solidFill>
                  <a:srgbClr val="000000"/>
                </a:solidFill>
                <a:latin typeface="Arial"/>
              </a:rPr>
              <a:t>Tələb edilir</a:t>
            </a:r>
            <a:r>
              <a:rPr lang="en-US" sz="2000" b="1" kern="0" smtClean="0">
                <a:solidFill>
                  <a:srgbClr val="000000"/>
                </a:solidFill>
                <a:latin typeface="Arial"/>
              </a:rPr>
              <a:t>:</a:t>
            </a:r>
            <a:endParaRPr lang="en-US" sz="2000" b="1"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en-US" sz="2000" kern="0">
                <a:solidFill>
                  <a:srgbClr val="000000"/>
                </a:solidFill>
                <a:latin typeface="Arial"/>
              </a:rPr>
              <a:t>Sensor</a:t>
            </a:r>
            <a:r>
              <a:rPr lang="az-Latn-AZ" sz="2000" kern="0">
                <a:solidFill>
                  <a:srgbClr val="000000"/>
                </a:solidFill>
                <a:latin typeface="Arial"/>
              </a:rPr>
              <a:t>un adı, dəqiqliyi, ölçüləri, istifadə etdiyi gərginlik və cərəyanın qiymətləri, məlumatın formatı</a:t>
            </a:r>
            <a:endParaRPr lang="en-US"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Ölçülən məlumatın emalı</a:t>
            </a:r>
            <a:r>
              <a:rPr lang="en-US" sz="2000" kern="0">
                <a:solidFill>
                  <a:srgbClr val="000000"/>
                </a:solidFill>
                <a:latin typeface="Arial"/>
              </a:rPr>
              <a:t>(</a:t>
            </a:r>
            <a:r>
              <a:rPr lang="az-Latn-AZ" sz="2000" kern="0">
                <a:solidFill>
                  <a:srgbClr val="000000"/>
                </a:solidFill>
                <a:latin typeface="Arial"/>
              </a:rPr>
              <a:t>əgər istifadə edilən düsturlar varsa</a:t>
            </a:r>
            <a:r>
              <a:rPr lang="en-US" sz="2000" kern="0">
                <a:solidFill>
                  <a:srgbClr val="000000"/>
                </a:solidFill>
                <a:latin typeface="Arial"/>
              </a:rPr>
              <a:t>,</a:t>
            </a:r>
            <a:r>
              <a:rPr lang="az-Latn-AZ" sz="2000" kern="0">
                <a:solidFill>
                  <a:srgbClr val="000000"/>
                </a:solidFill>
                <a:latin typeface="Arial"/>
              </a:rPr>
              <a:t> seçimin uyğunluq kriteriyaları</a:t>
            </a:r>
            <a:r>
              <a:rPr lang="en-US" sz="2000" kern="0">
                <a:solidFill>
                  <a:srgbClr val="000000"/>
                </a:solidFill>
                <a:latin typeface="Arial"/>
              </a:rPr>
              <a:t>)</a:t>
            </a:r>
            <a:endParaRPr lang="az-Latn-AZ" sz="2000" kern="0">
              <a:solidFill>
                <a:srgbClr val="000000"/>
              </a:solidFill>
              <a:latin typeface="Arial"/>
            </a:endParaRPr>
          </a:p>
          <a:p>
            <a:pPr marL="742950" lvl="1" indent="-285750" fontAlgn="base">
              <a:spcBef>
                <a:spcPct val="20000"/>
              </a:spcBef>
              <a:spcAft>
                <a:spcPct val="0"/>
              </a:spcAft>
              <a:buSzPct val="120000"/>
              <a:buFont typeface="Wingdings" panose="05000000000000000000" pitchFamily="2" charset="2"/>
              <a:buChar char="Ø"/>
            </a:pPr>
            <a:r>
              <a:rPr lang="az-Latn-AZ" sz="2000" kern="0">
                <a:solidFill>
                  <a:srgbClr val="000000"/>
                </a:solidFill>
                <a:latin typeface="Arial"/>
              </a:rPr>
              <a:t>Sensorun ümumi qurluşunu göstərən ən az bir şəkildən istifadə </a:t>
            </a:r>
            <a:r>
              <a:rPr lang="az-Latn-AZ" sz="2000" kern="0" smtClean="0">
                <a:solidFill>
                  <a:srgbClr val="000000"/>
                </a:solidFill>
                <a:latin typeface="Arial"/>
              </a:rPr>
              <a:t>edilməlidir</a:t>
            </a:r>
            <a:endParaRPr lang="az-Latn-AZ" sz="2000" kern="0">
              <a:solidFill>
                <a:srgbClr val="000000"/>
              </a:solidFill>
              <a:latin typeface="Arial"/>
            </a:endParaRPr>
          </a:p>
        </p:txBody>
      </p:sp>
    </p:spTree>
    <p:extLst>
      <p:ext uri="{BB962C8B-B14F-4D97-AF65-F5344CB8AC3E}">
        <p14:creationId xmlns:p14="http://schemas.microsoft.com/office/powerpoint/2010/main" val="826393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34</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smtClean="0">
                <a:solidFill>
                  <a:srgbClr val="333399"/>
                </a:solidFill>
              </a:rPr>
              <a:t>Enerji </a:t>
            </a:r>
            <a:r>
              <a:rPr lang="az-Latn-AZ" kern="0" smtClean="0">
                <a:solidFill>
                  <a:srgbClr val="333399"/>
                </a:solidFill>
              </a:rPr>
              <a:t>Sərfiyyatı Böl</a:t>
            </a:r>
            <a:r>
              <a:rPr lang="en-US" kern="0" smtClean="0">
                <a:solidFill>
                  <a:srgbClr val="333399"/>
                </a:solidFill>
              </a:rPr>
              <a:t>m</a:t>
            </a:r>
            <a:r>
              <a:rPr lang="az-Latn-AZ" kern="0" smtClean="0">
                <a:solidFill>
                  <a:srgbClr val="333399"/>
                </a:solidFill>
              </a:rPr>
              <a:t>əsi</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Adı və Soyadı</a:t>
            </a:r>
            <a:endParaRPr lang="en-US" kern="0">
              <a:solidFill>
                <a:srgbClr val="000000"/>
              </a:solidFill>
            </a:endParaRPr>
          </a:p>
        </p:txBody>
      </p:sp>
    </p:spTree>
    <p:extLst>
      <p:ext uri="{BB962C8B-B14F-4D97-AF65-F5344CB8AC3E}">
        <p14:creationId xmlns:p14="http://schemas.microsoft.com/office/powerpoint/2010/main" val="3673757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35</a:t>
            </a:fld>
            <a:endParaRPr lang="en-US"/>
          </a:p>
        </p:txBody>
      </p:sp>
      <p:sp>
        <p:nvSpPr>
          <p:cNvPr id="9" name="TextBox 8"/>
          <p:cNvSpPr txBox="1"/>
          <p:nvPr/>
        </p:nvSpPr>
        <p:spPr>
          <a:xfrm>
            <a:off x="239150" y="1234440"/>
            <a:ext cx="8676250" cy="4093428"/>
          </a:xfrm>
          <a:prstGeom prst="rect">
            <a:avLst/>
          </a:prstGeom>
          <a:noFill/>
        </p:spPr>
        <p:txBody>
          <a:bodyPr wrap="square" rtlCol="0">
            <a:spAutoFit/>
          </a:bodyPr>
          <a:lstStyle/>
          <a:p>
            <a:pPr marL="282575" indent="-282575">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Seçilmiş batareyanın əsas göstəriciləri qeyd olunmalıdır</a:t>
            </a:r>
          </a:p>
          <a:p>
            <a:pPr marL="282575" indent="-282575">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Batareya </a:t>
            </a:r>
            <a:r>
              <a:rPr lang="az-Latn-AZ" sz="2000" b="1" dirty="0" smtClean="0">
                <a:latin typeface="Arial" panose="020B0604020202020204" pitchFamily="34" charset="0"/>
                <a:cs typeface="Arial" panose="020B0604020202020204" pitchFamily="34" charset="0"/>
              </a:rPr>
              <a:t>seçilərkən modeli </a:t>
            </a:r>
            <a:r>
              <a:rPr lang="az-Latn-AZ" sz="2000" b="1" smtClean="0">
                <a:latin typeface="Arial" panose="020B0604020202020204" pitchFamily="34" charset="0"/>
                <a:cs typeface="Arial" panose="020B0604020202020204" pitchFamily="34" charset="0"/>
              </a:rPr>
              <a:t>ən azı </a:t>
            </a:r>
            <a:r>
              <a:rPr lang="az-Latn-AZ" sz="2000" b="1" dirty="0" smtClean="0">
                <a:latin typeface="Arial" panose="020B0604020202020204" pitchFamily="34" charset="0"/>
                <a:cs typeface="Arial" panose="020B0604020202020204" pitchFamily="34" charset="0"/>
              </a:rPr>
              <a:t>1 saat çalışdıracaq </a:t>
            </a:r>
            <a:r>
              <a:rPr lang="az-Latn-AZ" sz="2000" b="1" smtClean="0">
                <a:latin typeface="Arial" panose="020B0604020202020204" pitchFamily="34" charset="0"/>
                <a:cs typeface="Arial" panose="020B0604020202020204" pitchFamily="34" charset="0"/>
              </a:rPr>
              <a:t>tutumda olması nəzərə alınmalıdır</a:t>
            </a:r>
            <a:endParaRPr lang="az-Latn-AZ" sz="2000" b="1" dirty="0" smtClean="0">
              <a:latin typeface="Arial" panose="020B0604020202020204" pitchFamily="34" charset="0"/>
              <a:cs typeface="Arial" panose="020B0604020202020204" pitchFamily="34" charset="0"/>
            </a:endParaRPr>
          </a:p>
          <a:p>
            <a:pPr marL="282575" indent="-282575">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Aşağıdakılar göstərilməlidir:</a:t>
            </a:r>
            <a:endParaRPr lang="az-Latn-AZ" sz="2000" b="1" dirty="0"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Dövrəyə qoşulmuş bütün komponenlərin gərginlik, cərəyan qiyməti və gücü</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Modelin yekun gücü</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Modelin seçilmiş batareyaya görə çalışma müddətinin hesabatı</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Enerji sərfiyyatı ilə əlaqədar digər əlaqəli hesabatlar (əgər varsa) </a:t>
            </a:r>
            <a:endParaRPr lang="az-Latn-AZ" sz="2000" dirty="0" smtClean="0">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sz="2000" dirty="0" smtClean="0">
                <a:latin typeface="Arial" panose="020B0604020202020204" pitchFamily="34" charset="0"/>
                <a:cs typeface="Arial" panose="020B0604020202020204" pitchFamily="34" charset="0"/>
              </a:rPr>
              <a:t>Batareya ilə bağlı təhlükəsizlik tədbirləri haqqında məlumat (batareyanın tipi, gövdənin materialı, bərkidilmə metodu və </a:t>
            </a:r>
            <a:r>
              <a:rPr lang="az-Latn-AZ" sz="2000" smtClean="0">
                <a:latin typeface="Arial" panose="020B0604020202020204" pitchFamily="34" charset="0"/>
                <a:cs typeface="Arial" panose="020B0604020202020204" pitchFamily="34" charset="0"/>
              </a:rPr>
              <a:t>s.)</a:t>
            </a:r>
            <a:endParaRPr lang="az-Latn-AZ" sz="2000" dirty="0" smtClean="0">
              <a:latin typeface="Arial" panose="020B0604020202020204" pitchFamily="34" charset="0"/>
              <a:cs typeface="Arial" panose="020B0604020202020204" pitchFamily="34" charset="0"/>
            </a:endParaRPr>
          </a:p>
          <a:p>
            <a:endParaRPr lang="az-Latn-AZ" sz="2000" dirty="0" smtClean="0">
              <a:latin typeface="Arial" panose="020B0604020202020204" pitchFamily="34" charset="0"/>
              <a:cs typeface="Arial" panose="020B0604020202020204" pitchFamily="34" charset="0"/>
            </a:endParaRPr>
          </a:p>
          <a:p>
            <a:pPr lvl="1"/>
            <a:endParaRPr lang="az-Latn-AZ" sz="2000" dirty="0" smtClean="0">
              <a:latin typeface="Arial" panose="020B0604020202020204" pitchFamily="34" charset="0"/>
              <a:cs typeface="Arial" panose="020B0604020202020204" pitchFamily="34" charset="0"/>
            </a:endParaRPr>
          </a:p>
        </p:txBody>
      </p:sp>
      <p:sp>
        <p:nvSpPr>
          <p:cNvPr id="11" name="Date Placeholder 3"/>
          <p:cNvSpPr txBox="1">
            <a:spLocks/>
          </p:cNvSpPr>
          <p:nvPr/>
        </p:nvSpPr>
        <p:spPr>
          <a:xfrm>
            <a:off x="1938528" y="118872"/>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800" b="1" kern="0">
              <a:solidFill>
                <a:srgbClr val="333399"/>
              </a:solidFill>
            </a:endParaRPr>
          </a:p>
          <a:p>
            <a:pPr lvl="0">
              <a:buClr>
                <a:srgbClr val="333399"/>
              </a:buClr>
              <a:buSzPct val="25000"/>
              <a:defRPr/>
            </a:pPr>
            <a:r>
              <a:rPr lang="az-Latn-AZ" sz="2400" b="1" kern="0">
                <a:solidFill>
                  <a:srgbClr val="333399"/>
                </a:solidFill>
              </a:rPr>
              <a:t>Batareya tutumunun hesablanması</a:t>
            </a: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800" b="1" kern="0" smtClean="0">
              <a:solidFill>
                <a:srgbClr val="333399"/>
              </a:solidFill>
              <a:latin typeface="Arial" panose="020B0604020202020204" pitchFamily="34" charset="0"/>
              <a:cs typeface="Arial" panose="020B0604020202020204" pitchFamily="34" charset="0"/>
            </a:endParaRPr>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74617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36</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err="1">
                <a:solidFill>
                  <a:srgbClr val="333399"/>
                </a:solidFill>
              </a:rPr>
              <a:t>Kommunikasiya</a:t>
            </a:r>
            <a:r>
              <a:rPr lang="az-Latn-AZ" kern="0">
                <a:solidFill>
                  <a:srgbClr val="333399"/>
                </a:solidFill>
              </a:rPr>
              <a:t> və Verilənlərin İdarəedilməsi (KVİ) </a:t>
            </a:r>
            <a:r>
              <a:rPr lang="az-Latn-AZ" kern="0" smtClean="0">
                <a:solidFill>
                  <a:srgbClr val="333399"/>
                </a:solidFill>
              </a:rPr>
              <a:t>Bölməsi</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Adı və Soyadı</a:t>
            </a:r>
            <a:endParaRPr lang="en-US" kern="0">
              <a:solidFill>
                <a:srgbClr val="000000"/>
              </a:solidFill>
            </a:endParaRPr>
          </a:p>
        </p:txBody>
      </p:sp>
    </p:spTree>
    <p:extLst>
      <p:ext uri="{BB962C8B-B14F-4D97-AF65-F5344CB8AC3E}">
        <p14:creationId xmlns:p14="http://schemas.microsoft.com/office/powerpoint/2010/main" val="40078326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37</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3389082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38</a:t>
            </a:fld>
            <a:endParaRPr lang="en-US">
              <a:solidFill>
                <a:prstClr val="black"/>
              </a:solidFill>
            </a:endParaRPr>
          </a:p>
        </p:txBody>
      </p:sp>
      <p:sp>
        <p:nvSpPr>
          <p:cNvPr id="8" name="TextBox 7"/>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solidFill>
                  <a:prstClr val="black"/>
                </a:solidFill>
                <a:latin typeface="Arial" panose="020B0604020202020204" pitchFamily="34" charset="0"/>
                <a:cs typeface="Arial" panose="020B0604020202020204" pitchFamily="34" charset="0"/>
              </a:rPr>
              <a:t>İHS</a:t>
            </a:r>
            <a:r>
              <a:rPr lang="az-Latn-AZ" sz="2000" b="1">
                <a:solidFill>
                  <a:prstClr val="black"/>
                </a:solidFill>
                <a:latin typeface="Arial" panose="020B0604020202020204" pitchFamily="34" charset="0"/>
                <a:cs typeface="Arial" panose="020B0604020202020204" pitchFamily="34" charset="0"/>
              </a:rPr>
              <a:t> – </a:t>
            </a:r>
            <a:r>
              <a:rPr lang="az-Latn-AZ" sz="2000" b="1" smtClean="0">
                <a:solidFill>
                  <a:prstClr val="black"/>
                </a:solidFill>
                <a:latin typeface="Arial" panose="020B0604020202020204" pitchFamily="34" charset="0"/>
                <a:cs typeface="Arial" panose="020B0604020202020204" pitchFamily="34" charset="0"/>
              </a:rPr>
              <a:t>dən sonra KVİ bölməsində baş tutmuş dəyişikliklər və onların səbəbləri haqqında məlumat verin</a:t>
            </a: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endParaRPr lang="az-Latn-AZ" sz="2000" b="1">
              <a:solidFill>
                <a:prstClr val="black"/>
              </a:solidFill>
              <a:latin typeface="Arial" panose="020B0604020202020204" pitchFamily="34" charset="0"/>
              <a:cs typeface="Arial" panose="020B0604020202020204" pitchFamily="34" charset="0"/>
            </a:endParaRPr>
          </a:p>
          <a:p>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r>
              <a:rPr lang="az-Latn-AZ" sz="2000" b="1" i="1">
                <a:solidFill>
                  <a:prstClr val="black"/>
                </a:solidFill>
                <a:latin typeface="Arial" panose="020B0604020202020204" pitchFamily="34" charset="0"/>
                <a:cs typeface="Arial" panose="020B0604020202020204" pitchFamily="34" charset="0"/>
              </a:rPr>
              <a:t>QEYD</a:t>
            </a:r>
            <a:r>
              <a:rPr lang="az-Latn-AZ" sz="2000" b="1">
                <a:solidFill>
                  <a:prstClr val="black"/>
                </a:solidFill>
                <a:latin typeface="Arial" panose="020B0604020202020204" pitchFamily="34" charset="0"/>
                <a:cs typeface="Arial" panose="020B0604020202020204" pitchFamily="34" charset="0"/>
              </a:rPr>
              <a:t>: </a:t>
            </a:r>
            <a:r>
              <a:rPr lang="az-Latn-AZ" sz="2000" i="1">
                <a:solidFill>
                  <a:prstClr val="black"/>
                </a:solidFill>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solidFill>
                  <a:prstClr val="black"/>
                </a:solidFill>
                <a:latin typeface="Arial" panose="020B0604020202020204" pitchFamily="34" charset="0"/>
                <a:cs typeface="Arial" panose="020B0604020202020204" pitchFamily="34" charset="0"/>
              </a:rPr>
              <a:t>.</a:t>
            </a:r>
          </a:p>
        </p:txBody>
      </p:sp>
      <p:sp>
        <p:nvSpPr>
          <p:cNvPr id="9" name="Date Placeholder 3"/>
          <p:cNvSpPr txBox="1">
            <a:spLocks/>
          </p:cNvSpPr>
          <p:nvPr/>
        </p:nvSpPr>
        <p:spPr>
          <a:xfrm>
            <a:off x="1938528" y="109728"/>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buFont typeface="Arial"/>
              <a:buNone/>
              <a:defRPr/>
            </a:pPr>
            <a:r>
              <a:rPr lang="az-Latn-AZ" sz="2400" b="1" kern="0" smtClean="0">
                <a:solidFill>
                  <a:srgbClr val="333399"/>
                </a:solidFill>
              </a:rPr>
              <a:t>İHS – dən sonrakı dəyişikliklər</a:t>
            </a:r>
          </a:p>
        </p:txBody>
      </p:sp>
      <p:sp>
        <p:nvSpPr>
          <p:cNvPr id="12"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white"/>
              </a:solidFill>
              <a:latin typeface="Arial"/>
              <a:ea typeface="Arial"/>
              <a:cs typeface="Arial"/>
              <a:sym typeface="Arial"/>
            </a:endParaRPr>
          </a:p>
        </p:txBody>
      </p:sp>
    </p:spTree>
    <p:extLst>
      <p:ext uri="{BB962C8B-B14F-4D97-AF65-F5344CB8AC3E}">
        <p14:creationId xmlns:p14="http://schemas.microsoft.com/office/powerpoint/2010/main" val="2721221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39</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en-US" sz="2400" b="1" kern="0" smtClean="0">
                <a:solidFill>
                  <a:srgbClr val="333399"/>
                </a:solidFill>
                <a:latin typeface="Arial" panose="020B0604020202020204" pitchFamily="34" charset="0"/>
                <a:cs typeface="Arial" panose="020B0604020202020204" pitchFamily="34" charset="0"/>
              </a:rPr>
              <a:t>KV</a:t>
            </a:r>
            <a:r>
              <a:rPr lang="az-Latn-AZ" sz="2400" b="1" kern="0" smtClean="0">
                <a:solidFill>
                  <a:srgbClr val="333399"/>
                </a:solidFill>
                <a:latin typeface="Arial" panose="020B0604020202020204" pitchFamily="34" charset="0"/>
                <a:cs typeface="Arial" panose="020B0604020202020204" pitchFamily="34" charset="0"/>
              </a:rPr>
              <a:t>İ bölməsinə ümumi baxış </a:t>
            </a:r>
          </a:p>
        </p:txBody>
      </p:sp>
      <p:sp>
        <p:nvSpPr>
          <p:cNvPr id="6" name="Shape 530"/>
          <p:cNvSpPr txBox="1">
            <a:spLocks/>
          </p:cNvSpPr>
          <p:nvPr/>
        </p:nvSpPr>
        <p:spPr>
          <a:xfrm>
            <a:off x="239150" y="1234440"/>
            <a:ext cx="8676250" cy="2002349"/>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KVİ bölməsinə ümumi baxış üçün 1 slayd</a:t>
            </a:r>
            <a:endParaRPr lang="en-US" sz="2000" b="1" smtClean="0">
              <a:solidFill>
                <a:prstClr val="black"/>
              </a:solidFill>
              <a:latin typeface="Arial"/>
              <a:ea typeface="Arial"/>
              <a:cs typeface="Arial"/>
              <a:sym typeface="Arial"/>
            </a:endParaRPr>
          </a:p>
          <a:p>
            <a:pPr marL="742950" lvl="1" indent="-285750" algn="l">
              <a:lnSpc>
                <a:spcPct val="100000"/>
              </a:lnSpc>
              <a:spcBef>
                <a:spcPts val="480"/>
              </a:spcBef>
              <a:buClr>
                <a:prstClr val="black"/>
              </a:buClr>
              <a:buSzPts val="2400"/>
              <a:buFont typeface="Wingdings" panose="05000000000000000000" pitchFamily="2" charset="2"/>
              <a:buChar char="Ø"/>
            </a:pPr>
            <a:r>
              <a:rPr lang="az-Latn-AZ" smtClean="0">
                <a:solidFill>
                  <a:prstClr val="black"/>
                </a:solidFill>
                <a:latin typeface="Arial"/>
                <a:ea typeface="Arial"/>
                <a:cs typeface="Arial"/>
                <a:sym typeface="Arial"/>
              </a:rPr>
              <a:t>Bölmənin komponentlərinin ümumi təsviri (izahların əlavə edilməsi üstünlükdür</a:t>
            </a:r>
            <a:r>
              <a:rPr lang="en-US" smtClean="0">
                <a:solidFill>
                  <a:prstClr val="black"/>
                </a:solidFill>
                <a:latin typeface="Arial"/>
                <a:ea typeface="Arial"/>
                <a:cs typeface="Arial"/>
                <a:sym typeface="Arial"/>
              </a:rPr>
              <a:t>)</a:t>
            </a:r>
            <a:endParaRPr lang="az-Latn-AZ" smtClean="0">
              <a:solidFill>
                <a:prstClr val="black"/>
              </a:solidFill>
              <a:latin typeface="Arial"/>
              <a:ea typeface="Arial"/>
              <a:cs typeface="Arial"/>
              <a:sym typeface="Arial"/>
            </a:endParaRPr>
          </a:p>
          <a:p>
            <a:pPr marL="742950" lvl="1" indent="-285750" algn="l">
              <a:lnSpc>
                <a:spcPct val="100000"/>
              </a:lnSpc>
              <a:spcBef>
                <a:spcPts val="480"/>
              </a:spcBef>
              <a:buClr>
                <a:prstClr val="black"/>
              </a:buClr>
              <a:buSzPts val="2400"/>
              <a:buFont typeface="Wingdings" panose="05000000000000000000" pitchFamily="2" charset="2"/>
              <a:buChar char="Ø"/>
            </a:pPr>
            <a:endParaRPr lang="en-US" smtClean="0">
              <a:solidFill>
                <a:prstClr val="black"/>
              </a:solidFill>
              <a:latin typeface="Arial"/>
              <a:ea typeface="Arial"/>
              <a:cs typeface="Arial"/>
              <a:sym typeface="Arial"/>
            </a:endParaRPr>
          </a:p>
          <a:p>
            <a:pPr marL="742950" lvl="1" indent="-285750" algn="l">
              <a:lnSpc>
                <a:spcPct val="100000"/>
              </a:lnSpc>
              <a:spcBef>
                <a:spcPts val="480"/>
              </a:spcBef>
              <a:buClr>
                <a:prstClr val="black"/>
              </a:buClr>
              <a:buFont typeface="Arial"/>
              <a:buNone/>
            </a:pPr>
            <a:endParaRPr lang="en-US">
              <a:solidFill>
                <a:prstClr val="black"/>
              </a:solidFill>
              <a:latin typeface="Arial"/>
              <a:ea typeface="Arial"/>
              <a:cs typeface="Arial"/>
              <a:sym typeface="Arial"/>
            </a:endParaRPr>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98398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a:t>
            </a:fld>
            <a:endParaRPr lang="en-US"/>
          </a:p>
        </p:txBody>
      </p:sp>
      <p:sp>
        <p:nvSpPr>
          <p:cNvPr id="5" name="Date Placeholder 3"/>
          <p:cNvSpPr txBox="1">
            <a:spLocks/>
          </p:cNvSpPr>
          <p:nvPr/>
        </p:nvSpPr>
        <p:spPr>
          <a:xfrm>
            <a:off x="1938528" y="118872"/>
            <a:ext cx="5486400"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defRPr/>
            </a:pPr>
            <a:endParaRPr lang="az-Latn-AZ" sz="2400" b="1" kern="0" smtClean="0">
              <a:solidFill>
                <a:srgbClr val="333399"/>
              </a:solidFill>
              <a:latin typeface="Arial"/>
              <a:cs typeface="Arial"/>
              <a:sym typeface="Arial"/>
            </a:endParaRPr>
          </a:p>
          <a:p>
            <a:pPr>
              <a:buClr>
                <a:srgbClr val="333399"/>
              </a:buClr>
              <a:buSzPct val="25000"/>
              <a:defRPr/>
            </a:pPr>
            <a:r>
              <a:rPr lang="az-Latn-AZ" sz="2400" b="1" kern="0" smtClean="0">
                <a:solidFill>
                  <a:srgbClr val="333399"/>
                </a:solidFill>
                <a:latin typeface="Arial"/>
                <a:cs typeface="Arial"/>
                <a:sym typeface="Arial"/>
              </a:rPr>
              <a:t>Komandanın </a:t>
            </a:r>
            <a:r>
              <a:rPr lang="az-Latn-AZ" sz="2400" b="1" kern="0">
                <a:solidFill>
                  <a:srgbClr val="333399"/>
                </a:solidFill>
                <a:latin typeface="Arial"/>
                <a:cs typeface="Arial"/>
                <a:sym typeface="Arial"/>
              </a:rPr>
              <a:t>strukturu haqqında məlumat</a:t>
            </a:r>
            <a:endParaRPr lang="en-US" sz="2400" b="1" kern="0">
              <a:solidFill>
                <a:srgbClr val="333399"/>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400" b="1" kern="0" smtClean="0">
              <a:solidFill>
                <a:srgbClr val="333399"/>
              </a:solidFill>
            </a:endParaRPr>
          </a:p>
        </p:txBody>
      </p:sp>
      <p:grpSp>
        <p:nvGrpSpPr>
          <p:cNvPr id="18" name="Group 17"/>
          <p:cNvGrpSpPr/>
          <p:nvPr/>
        </p:nvGrpSpPr>
        <p:grpSpPr>
          <a:xfrm>
            <a:off x="640385" y="2179124"/>
            <a:ext cx="7854016" cy="3873500"/>
            <a:chOff x="1052171" y="2154418"/>
            <a:chExt cx="7854016" cy="3873500"/>
          </a:xfrm>
        </p:grpSpPr>
        <p:sp>
          <p:nvSpPr>
            <p:cNvPr id="7" name="Rectangle 6"/>
            <p:cNvSpPr/>
            <p:nvPr/>
          </p:nvSpPr>
          <p:spPr>
            <a:xfrm>
              <a:off x="3824605" y="2154418"/>
              <a:ext cx="2052578" cy="1106427"/>
            </a:xfrm>
            <a:prstGeom prst="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Komandanın kapitanı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haqqında məlumat</a:t>
              </a:r>
              <a:endParaRPr kumimoji="0" lang="en-US" sz="1400" b="0" i="0" u="none" strike="noStrike" kern="0" cap="none" spc="0" normalizeH="0" baseline="0" noProof="0" smtClean="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Arial"/>
                  <a:sym typeface="Arial"/>
                </a:rPr>
                <a:t>Ad,</a:t>
              </a:r>
              <a:r>
                <a:rPr kumimoji="0" lang="az-Latn-AZ" sz="1400" b="0" i="0" u="none" strike="noStrike" kern="0" cap="none" spc="0" normalizeH="0" baseline="0" noProof="0" smtClean="0">
                  <a:ln>
                    <a:noFill/>
                  </a:ln>
                  <a:solidFill>
                    <a:srgbClr val="000000"/>
                  </a:solidFill>
                  <a:effectLst/>
                  <a:uLnTx/>
                  <a:uFillTx/>
                  <a:latin typeface="Arial"/>
                  <a:sym typeface="Arial"/>
                </a:rPr>
                <a:t> </a:t>
              </a:r>
              <a:r>
                <a:rPr kumimoji="0" lang="en-US" sz="1400" b="0" i="0" u="none" strike="noStrike" kern="0" cap="none" spc="0" normalizeH="0" baseline="0" noProof="0" err="1" smtClean="0">
                  <a:ln>
                    <a:noFill/>
                  </a:ln>
                  <a:solidFill>
                    <a:srgbClr val="000000"/>
                  </a:solidFill>
                  <a:effectLst/>
                  <a:uLnTx/>
                  <a:uFillTx/>
                  <a:latin typeface="Arial"/>
                  <a:sym typeface="Arial"/>
                </a:rPr>
                <a:t>Soyad</a:t>
              </a:r>
              <a:r>
                <a:rPr kumimoji="0" lang="en-US" sz="1400" b="0" i="0" u="none" strike="noStrike" kern="0" cap="none" spc="0" normalizeH="0" baseline="0" noProof="0" smtClean="0">
                  <a:ln>
                    <a:noFill/>
                  </a:ln>
                  <a:solidFill>
                    <a:srgbClr val="000000"/>
                  </a:solidFill>
                  <a:effectLst/>
                  <a:uLnTx/>
                  <a:uFillTx/>
                  <a:latin typeface="Arial"/>
                  <a:sym typeface="Arial"/>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err="1" smtClean="0">
                  <a:ln>
                    <a:noFill/>
                  </a:ln>
                  <a:solidFill>
                    <a:srgbClr val="000000"/>
                  </a:solidFill>
                  <a:effectLst/>
                  <a:uLnTx/>
                  <a:uFillTx/>
                  <a:latin typeface="Arial"/>
                  <a:sym typeface="Arial"/>
                </a:rPr>
                <a:t>Oxudu</a:t>
              </a:r>
              <a:r>
                <a:rPr kumimoji="0" lang="az-Latn-AZ" sz="1400" b="0" i="0" u="none" strike="noStrike" kern="0" cap="none" spc="0" normalizeH="0" baseline="0" noProof="0" smtClean="0">
                  <a:ln>
                    <a:noFill/>
                  </a:ln>
                  <a:solidFill>
                    <a:srgbClr val="000000"/>
                  </a:solidFill>
                  <a:effectLst/>
                  <a:uLnTx/>
                  <a:uFillTx/>
                  <a:latin typeface="Arial"/>
                  <a:sym typeface="Arial"/>
                </a:rPr>
                <a:t>ğ</a:t>
              </a:r>
              <a:r>
                <a:rPr kumimoji="0" lang="en-US" sz="1400" b="0" i="0" u="none" strike="noStrike" kern="0" cap="none" spc="0" normalizeH="0" baseline="0" noProof="0" smtClean="0">
                  <a:ln>
                    <a:noFill/>
                  </a:ln>
                  <a:solidFill>
                    <a:srgbClr val="000000"/>
                  </a:solidFill>
                  <a:effectLst/>
                  <a:uLnTx/>
                  <a:uFillTx/>
                  <a:latin typeface="Arial"/>
                  <a:sym typeface="Arial"/>
                </a:rPr>
                <a:t>u </a:t>
              </a:r>
              <a:r>
                <a:rPr kumimoji="0" lang="az-Latn-AZ" sz="1400" b="0" i="0" u="none" strike="noStrike" kern="0" cap="none" spc="0" normalizeH="0" baseline="0" noProof="0" smtClean="0">
                  <a:ln>
                    <a:noFill/>
                  </a:ln>
                  <a:solidFill>
                    <a:srgbClr val="000000"/>
                  </a:solidFill>
                  <a:effectLst/>
                  <a:uLnTx/>
                  <a:uFillTx/>
                  <a:latin typeface="Arial"/>
                  <a:sym typeface="Arial"/>
                </a:rPr>
                <a:t>K</a:t>
              </a:r>
              <a:r>
                <a:rPr kumimoji="0" lang="en-US" sz="1400" b="0" i="0" u="none" strike="noStrike" kern="0" cap="none" spc="0" normalizeH="0" baseline="0" noProof="0" err="1" smtClean="0">
                  <a:ln>
                    <a:noFill/>
                  </a:ln>
                  <a:solidFill>
                    <a:srgbClr val="000000"/>
                  </a:solidFill>
                  <a:effectLst/>
                  <a:uLnTx/>
                  <a:uFillTx/>
                  <a:latin typeface="Arial"/>
                  <a:sym typeface="Arial"/>
                </a:rPr>
                <a:t>urs</a:t>
              </a:r>
              <a:endParaRPr kumimoji="0" lang="en-US" sz="1400" b="0" i="0" u="none" strike="noStrike" kern="0" cap="none" spc="0" normalizeH="0" baseline="0" noProof="0">
                <a:ln>
                  <a:noFill/>
                </a:ln>
                <a:solidFill>
                  <a:srgbClr val="000000"/>
                </a:solidFill>
                <a:effectLst/>
                <a:uLnTx/>
                <a:uFillTx/>
                <a:latin typeface="Arial"/>
                <a:sym typeface="Arial"/>
              </a:endParaRPr>
            </a:p>
          </p:txBody>
        </p:sp>
        <p:sp>
          <p:nvSpPr>
            <p:cNvPr id="8" name="Rectangle 7"/>
            <p:cNvSpPr/>
            <p:nvPr/>
          </p:nvSpPr>
          <p:spPr>
            <a:xfrm>
              <a:off x="4025770" y="3905753"/>
              <a:ext cx="1650247" cy="2122165"/>
            </a:xfrm>
            <a:prstGeom prst="rect">
              <a:avLst/>
            </a:prstGeom>
            <a:solidFill>
              <a:sysClr val="window" lastClr="FFFF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Mexanika</a:t>
              </a:r>
              <a:r>
                <a:rPr kumimoji="0" lang="az-Latn-AZ" sz="1400" b="0" i="0" u="none" strike="noStrike" kern="0" cap="none" spc="0" normalizeH="0" baseline="0" noProof="0" smtClean="0">
                  <a:ln>
                    <a:noFill/>
                  </a:ln>
                  <a:solidFill>
                    <a:srgbClr val="FFFFFF"/>
                  </a:solidFill>
                  <a:effectLst/>
                  <a:uLnTx/>
                  <a:uFillTx/>
                  <a:latin typeface="Arial"/>
                  <a:sym typeface="Arial"/>
                </a:rPr>
                <a:t> </a:t>
              </a:r>
              <a:r>
                <a:rPr kumimoji="0" lang="az-Latn-AZ" sz="1400" b="0" i="0" u="none" strike="noStrike" kern="0" cap="none" spc="0" normalizeH="0" baseline="0" noProof="0" smtClean="0">
                  <a:ln>
                    <a:noFill/>
                  </a:ln>
                  <a:solidFill>
                    <a:srgbClr val="000000"/>
                  </a:solidFill>
                  <a:effectLst/>
                  <a:uLnTx/>
                  <a:uFillTx/>
                  <a:latin typeface="Arial"/>
                  <a:sym typeface="Arial"/>
                </a:rPr>
                <a:t>yarım</a:t>
              </a:r>
              <a:r>
                <a:rPr kumimoji="0" lang="az-Latn-AZ" sz="1400" b="0" i="0" u="none" strike="noStrike" kern="0" cap="none" spc="0" normalizeH="0" baseline="0" noProof="0" smtClean="0">
                  <a:ln>
                    <a:noFill/>
                  </a:ln>
                  <a:solidFill>
                    <a:srgbClr val="FFFFFF"/>
                  </a:solidFill>
                  <a:effectLst/>
                  <a:uLnTx/>
                  <a:uFillTx/>
                  <a:latin typeface="Arial"/>
                  <a:sym typeface="Arial"/>
                </a:rPr>
                <a:t> </a:t>
              </a:r>
              <a:r>
                <a:rPr kumimoji="0" lang="az-Latn-AZ" sz="1400" b="0" i="0" u="none" strike="noStrike" kern="0" cap="none" spc="0" normalizeH="0" baseline="0" noProof="0" smtClean="0">
                  <a:ln>
                    <a:noFill/>
                  </a:ln>
                  <a:solidFill>
                    <a:srgbClr val="000000"/>
                  </a:solidFill>
                  <a:effectLst/>
                  <a:uLnTx/>
                  <a:uFillTx/>
                  <a:latin typeface="Arial"/>
                  <a:sym typeface="Arial"/>
                </a:rPr>
                <a:t>qrupu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400" b="0" i="0" u="none" strike="noStrike" kern="0" cap="none" spc="0" normalizeH="0" baseline="0" noProof="0" smtClean="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Qrup üzvləri </a:t>
              </a:r>
              <a:r>
                <a:rPr kumimoji="0" lang="az-Latn-AZ" sz="1400" b="0" i="0" u="none" strike="noStrike" kern="0" cap="none" spc="0" normalizeH="0" baseline="0" noProof="0">
                  <a:ln>
                    <a:noFill/>
                  </a:ln>
                  <a:solidFill>
                    <a:srgbClr val="000000"/>
                  </a:solidFill>
                  <a:effectLst/>
                  <a:uLnTx/>
                  <a:uFillTx/>
                  <a:latin typeface="Arial"/>
                  <a:sym typeface="Arial"/>
                </a:rPr>
                <a:t>haqqında məlumat</a:t>
              </a:r>
              <a:endParaRPr kumimoji="0" lang="en-US" sz="1400" b="0" i="0" u="none" strike="noStrike" kern="0" cap="none" spc="0" normalizeH="0" baseline="0" noProof="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sym typeface="Arial"/>
              </a:endParaRPr>
            </a:p>
          </p:txBody>
        </p:sp>
        <p:sp>
          <p:nvSpPr>
            <p:cNvPr id="9" name="Rounded Rectangle 8"/>
            <p:cNvSpPr/>
            <p:nvPr/>
          </p:nvSpPr>
          <p:spPr>
            <a:xfrm>
              <a:off x="6906457" y="2154418"/>
              <a:ext cx="1999730" cy="1106426"/>
            </a:xfrm>
            <a:prstGeom prst="round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Təhsil müəssisəsi tərəfindən təyin olunan nümayəndə</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Ad/Soyad/Vəzifə</a:t>
              </a:r>
              <a:endParaRPr kumimoji="0" lang="en-US" sz="1400" b="0" i="0" u="none" strike="noStrike" kern="0" cap="none" spc="0" normalizeH="0" baseline="0" noProof="0">
                <a:ln>
                  <a:noFill/>
                </a:ln>
                <a:solidFill>
                  <a:srgbClr val="000000"/>
                </a:solidFill>
                <a:effectLst/>
                <a:uLnTx/>
                <a:uFillTx/>
                <a:latin typeface="Arial"/>
                <a:sym typeface="Arial"/>
              </a:endParaRPr>
            </a:p>
          </p:txBody>
        </p:sp>
        <p:sp>
          <p:nvSpPr>
            <p:cNvPr id="10" name="Rectangle 9"/>
            <p:cNvSpPr/>
            <p:nvPr/>
          </p:nvSpPr>
          <p:spPr>
            <a:xfrm>
              <a:off x="1052171" y="3905753"/>
              <a:ext cx="1650247" cy="2122165"/>
            </a:xfrm>
            <a:prstGeom prst="rect">
              <a:avLst/>
            </a:prstGeom>
            <a:solidFill>
              <a:sysClr val="window" lastClr="FFFF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Elektronika yarım qrupu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400" b="0" i="0" u="none" strike="noStrike" kern="0" cap="none" spc="0" normalizeH="0" baseline="0" noProof="0" smtClean="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Qrup</a:t>
              </a:r>
              <a:r>
                <a:rPr kumimoji="0" lang="az-Latn-AZ" sz="1400" b="0" i="0" u="none" strike="noStrike" kern="0" cap="none" spc="0" normalizeH="0" noProof="0" smtClean="0">
                  <a:ln>
                    <a:noFill/>
                  </a:ln>
                  <a:solidFill>
                    <a:srgbClr val="000000"/>
                  </a:solidFill>
                  <a:effectLst/>
                  <a:uLnTx/>
                  <a:uFillTx/>
                  <a:latin typeface="Arial"/>
                  <a:sym typeface="Arial"/>
                </a:rPr>
                <a:t> </a:t>
              </a:r>
              <a:r>
                <a:rPr kumimoji="0" lang="az-Latn-AZ" sz="1400" b="0" i="0" u="none" strike="noStrike" kern="0" cap="none" spc="0" normalizeH="0" baseline="0" noProof="0" smtClean="0">
                  <a:ln>
                    <a:noFill/>
                  </a:ln>
                  <a:solidFill>
                    <a:srgbClr val="000000"/>
                  </a:solidFill>
                  <a:effectLst/>
                  <a:uLnTx/>
                  <a:uFillTx/>
                  <a:latin typeface="Arial"/>
                  <a:sym typeface="Arial"/>
                </a:rPr>
                <a:t>üzvləri </a:t>
              </a:r>
              <a:r>
                <a:rPr kumimoji="0" lang="az-Latn-AZ" sz="1400" b="0" i="0" u="none" strike="noStrike" kern="0" cap="none" spc="0" normalizeH="0" baseline="0" noProof="0">
                  <a:ln>
                    <a:noFill/>
                  </a:ln>
                  <a:solidFill>
                    <a:srgbClr val="000000"/>
                  </a:solidFill>
                  <a:effectLst/>
                  <a:uLnTx/>
                  <a:uFillTx/>
                  <a:latin typeface="Arial"/>
                  <a:sym typeface="Arial"/>
                </a:rPr>
                <a:t>haqqında məlumat</a:t>
              </a:r>
              <a:endParaRPr kumimoji="0" lang="en-US" sz="1400" b="0" i="0" u="none" strike="noStrike" kern="0" cap="none" spc="0" normalizeH="0" baseline="0" noProof="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sym typeface="Arial"/>
              </a:endParaRPr>
            </a:p>
          </p:txBody>
        </p:sp>
        <p:sp>
          <p:nvSpPr>
            <p:cNvPr id="11" name="Rectangle 10"/>
            <p:cNvSpPr/>
            <p:nvPr/>
          </p:nvSpPr>
          <p:spPr>
            <a:xfrm>
              <a:off x="7081200" y="3905753"/>
              <a:ext cx="1650247" cy="2122165"/>
            </a:xfrm>
            <a:prstGeom prst="rect">
              <a:avLst/>
            </a:prstGeom>
            <a:solidFill>
              <a:sysClr val="window" lastClr="FFFFFF"/>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Proqramlaşdırma yarım qrupu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z-Latn-AZ" sz="1400" b="0" i="0" u="none" strike="noStrike" kern="0" cap="none" spc="0" normalizeH="0" baseline="0" noProof="0" smtClean="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400" b="0" i="0" u="none" strike="noStrike" kern="0" cap="none" spc="0" normalizeH="0" baseline="0" noProof="0" smtClean="0">
                  <a:ln>
                    <a:noFill/>
                  </a:ln>
                  <a:solidFill>
                    <a:srgbClr val="000000"/>
                  </a:solidFill>
                  <a:effectLst/>
                  <a:uLnTx/>
                  <a:uFillTx/>
                  <a:latin typeface="Arial"/>
                  <a:sym typeface="Arial"/>
                </a:rPr>
                <a:t>Qrup üzvləri </a:t>
              </a:r>
              <a:r>
                <a:rPr kumimoji="0" lang="az-Latn-AZ" sz="1400" b="0" i="0" u="none" strike="noStrike" kern="0" cap="none" spc="0" normalizeH="0" baseline="0" noProof="0">
                  <a:ln>
                    <a:noFill/>
                  </a:ln>
                  <a:solidFill>
                    <a:srgbClr val="000000"/>
                  </a:solidFill>
                  <a:effectLst/>
                  <a:uLnTx/>
                  <a:uFillTx/>
                  <a:latin typeface="Arial"/>
                  <a:sym typeface="Arial"/>
                </a:rPr>
                <a:t>haqqında məlumat</a:t>
              </a:r>
              <a:endParaRPr kumimoji="0" lang="en-US" sz="1400" b="0" i="0" u="none" strike="noStrike" kern="0" cap="none" spc="0" normalizeH="0" baseline="0" noProof="0">
                <a:ln>
                  <a:noFill/>
                </a:ln>
                <a:solidFill>
                  <a:srgbClr val="000000"/>
                </a:solidFill>
                <a:effectLst/>
                <a:uLnTx/>
                <a:uFillTx/>
                <a:latin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sym typeface="Arial"/>
              </a:endParaRPr>
            </a:p>
          </p:txBody>
        </p:sp>
        <p:cxnSp>
          <p:nvCxnSpPr>
            <p:cNvPr id="12" name="Straight Arrow Connector 11"/>
            <p:cNvCxnSpPr/>
            <p:nvPr/>
          </p:nvCxnSpPr>
          <p:spPr>
            <a:xfrm>
              <a:off x="4834270" y="3260845"/>
              <a:ext cx="3406" cy="594945"/>
            </a:xfrm>
            <a:prstGeom prst="straightConnector1">
              <a:avLst/>
            </a:prstGeom>
            <a:noFill/>
            <a:ln w="63500" cap="flat" cmpd="sng" algn="ctr">
              <a:solidFill>
                <a:srgbClr val="0070C0"/>
              </a:solidFill>
              <a:prstDash val="solid"/>
              <a:tailEnd type="triangle"/>
            </a:ln>
            <a:effectLst>
              <a:outerShdw blurRad="40000" dist="20000" dir="5400000" rotWithShape="0">
                <a:srgbClr val="000000">
                  <a:alpha val="38000"/>
                </a:srgbClr>
              </a:outerShdw>
            </a:effectLst>
          </p:spPr>
        </p:cxnSp>
        <p:cxnSp>
          <p:nvCxnSpPr>
            <p:cNvPr id="13" name="Straight Arrow Connector 12"/>
            <p:cNvCxnSpPr/>
            <p:nvPr/>
          </p:nvCxnSpPr>
          <p:spPr>
            <a:xfrm flipH="1">
              <a:off x="5837273" y="2665593"/>
              <a:ext cx="1078397" cy="6304"/>
            </a:xfrm>
            <a:prstGeom prst="straightConnector1">
              <a:avLst/>
            </a:prstGeom>
            <a:noFill/>
            <a:ln w="63500" cap="flat" cmpd="sng" algn="ctr">
              <a:solidFill>
                <a:srgbClr val="0070C0"/>
              </a:solidFill>
              <a:prstDash val="solid"/>
              <a:tailEnd type="triangle"/>
            </a:ln>
            <a:effectLst>
              <a:outerShdw blurRad="40000" dist="20000" dir="5400000" rotWithShape="0">
                <a:srgbClr val="000000">
                  <a:alpha val="38000"/>
                </a:srgbClr>
              </a:outerShdw>
            </a:effectLst>
          </p:spPr>
        </p:cxnSp>
        <p:cxnSp>
          <p:nvCxnSpPr>
            <p:cNvPr id="14" name="Straight Connector 13"/>
            <p:cNvCxnSpPr>
              <a:stCxn id="10" idx="3"/>
              <a:endCxn id="8" idx="1"/>
            </p:cNvCxnSpPr>
            <p:nvPr/>
          </p:nvCxnSpPr>
          <p:spPr>
            <a:xfrm>
              <a:off x="2702418" y="4966836"/>
              <a:ext cx="1323352" cy="0"/>
            </a:xfrm>
            <a:prstGeom prst="line">
              <a:avLst/>
            </a:prstGeom>
            <a:noFill/>
            <a:ln w="63500" cap="flat" cmpd="sng" algn="ctr">
              <a:solidFill>
                <a:srgbClr val="0070C0"/>
              </a:solidFill>
              <a:prstDash val="solid"/>
            </a:ln>
            <a:effectLst/>
          </p:spPr>
        </p:cxnSp>
        <p:cxnSp>
          <p:nvCxnSpPr>
            <p:cNvPr id="15" name="Straight Connector 14"/>
            <p:cNvCxnSpPr>
              <a:stCxn id="8" idx="3"/>
              <a:endCxn id="11" idx="1"/>
            </p:cNvCxnSpPr>
            <p:nvPr/>
          </p:nvCxnSpPr>
          <p:spPr>
            <a:xfrm>
              <a:off x="5676017" y="4966836"/>
              <a:ext cx="1405183" cy="0"/>
            </a:xfrm>
            <a:prstGeom prst="line">
              <a:avLst/>
            </a:prstGeom>
            <a:noFill/>
            <a:ln w="73025" cap="flat" cmpd="sng" algn="ctr">
              <a:solidFill>
                <a:srgbClr val="0070C0"/>
              </a:solidFill>
              <a:prstDash val="solid"/>
            </a:ln>
            <a:effectLst/>
          </p:spPr>
        </p:cxnSp>
        <p:sp>
          <p:nvSpPr>
            <p:cNvPr id="17" name="Rounded Rectangle 16"/>
            <p:cNvSpPr/>
            <p:nvPr/>
          </p:nvSpPr>
          <p:spPr>
            <a:xfrm>
              <a:off x="1220765" y="2258784"/>
              <a:ext cx="1313057" cy="884994"/>
            </a:xfrm>
            <a:prstGeom prst="round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z-Latn-AZ" sz="1800" b="1" i="0" u="none" strike="noStrike" kern="0" cap="none" spc="0" normalizeH="0" baseline="0" noProof="0" smtClean="0">
                  <a:ln>
                    <a:noFill/>
                  </a:ln>
                  <a:solidFill>
                    <a:srgbClr val="000000"/>
                  </a:solidFill>
                  <a:effectLst/>
                  <a:uLnTx/>
                  <a:uFillTx/>
                  <a:latin typeface="Arial"/>
                  <a:sym typeface="Arial"/>
                </a:rPr>
                <a:t>Mentor</a:t>
              </a:r>
              <a:endParaRPr kumimoji="0" lang="en-US" sz="1800" b="1" i="0" u="none" strike="noStrike" kern="0" cap="none" spc="0" normalizeH="0" baseline="0" noProof="0">
                <a:ln>
                  <a:noFill/>
                </a:ln>
                <a:solidFill>
                  <a:srgbClr val="000000"/>
                </a:solidFill>
                <a:effectLst/>
                <a:uLnTx/>
                <a:uFillTx/>
                <a:latin typeface="Arial"/>
                <a:sym typeface="Arial"/>
              </a:endParaRPr>
            </a:p>
          </p:txBody>
        </p:sp>
      </p:grpSp>
      <p:sp>
        <p:nvSpPr>
          <p:cNvPr id="20" name="TextBox 19"/>
          <p:cNvSpPr txBox="1"/>
          <p:nvPr/>
        </p:nvSpPr>
        <p:spPr>
          <a:xfrm>
            <a:off x="237745" y="1234440"/>
            <a:ext cx="8677656" cy="707886"/>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Komandanın strukturu </a:t>
            </a:r>
            <a:r>
              <a:rPr lang="az-Latn-AZ" sz="2000" b="1">
                <a:latin typeface="Arial" panose="020B0604020202020204" pitchFamily="34" charset="0"/>
                <a:cs typeface="Arial" panose="020B0604020202020204" pitchFamily="34" charset="0"/>
              </a:rPr>
              <a:t>aşağıda nümunə </a:t>
            </a:r>
            <a:r>
              <a:rPr lang="az-Latn-AZ" sz="2000" b="1" smtClean="0">
                <a:latin typeface="Arial" panose="020B0604020202020204" pitchFamily="34" charset="0"/>
                <a:cs typeface="Arial" panose="020B0604020202020204" pitchFamily="34" charset="0"/>
              </a:rPr>
              <a:t>olaraq göstərilən </a:t>
            </a:r>
            <a:r>
              <a:rPr lang="az-Latn-AZ" sz="2000" b="1">
                <a:latin typeface="Arial" panose="020B0604020202020204" pitchFamily="34" charset="0"/>
                <a:cs typeface="Arial" panose="020B0604020202020204" pitchFamily="34" charset="0"/>
              </a:rPr>
              <a:t>diaqrama </a:t>
            </a:r>
            <a:r>
              <a:rPr lang="az-Latn-AZ" sz="2000" b="1" smtClean="0">
                <a:latin typeface="Arial" panose="020B0604020202020204" pitchFamily="34" charset="0"/>
                <a:cs typeface="Arial" panose="020B0604020202020204" pitchFamily="34" charset="0"/>
              </a:rPr>
              <a:t>uyğun hazırlanmalıdır:</a:t>
            </a:r>
            <a:endParaRPr lang="az-Latn-AZ" sz="2000" b="1">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Təqdimatçı: Ad və Soyad</a:t>
            </a:r>
            <a:endParaRPr lang="en-US"/>
          </a:p>
        </p:txBody>
      </p:sp>
    </p:spTree>
    <p:extLst>
      <p:ext uri="{BB962C8B-B14F-4D97-AF65-F5344CB8AC3E}">
        <p14:creationId xmlns:p14="http://schemas.microsoft.com/office/powerpoint/2010/main" val="2540811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40</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İ</a:t>
            </a:r>
            <a:r>
              <a:rPr lang="en-US" sz="2400" b="1" kern="0">
                <a:solidFill>
                  <a:srgbClr val="333399"/>
                </a:solidFill>
              </a:rPr>
              <a:t>da</a:t>
            </a:r>
            <a:r>
              <a:rPr lang="az-Latn-AZ" sz="2400" b="1" kern="0">
                <a:solidFill>
                  <a:srgbClr val="333399"/>
                </a:solidFill>
              </a:rPr>
              <a:t>rəedici </a:t>
            </a:r>
            <a:r>
              <a:rPr lang="az-Latn-AZ" sz="2400" b="1" kern="0" smtClean="0">
                <a:solidFill>
                  <a:srgbClr val="333399"/>
                </a:solidFill>
              </a:rPr>
              <a:t>qurğu və yaddaş bölgüsü</a:t>
            </a:r>
            <a:endParaRPr lang="en-US" sz="2400" b="1" kern="0">
              <a:solidFill>
                <a:srgbClr val="333399"/>
              </a:solidFill>
            </a:endParaRPr>
          </a:p>
        </p:txBody>
      </p:sp>
      <p:sp>
        <p:nvSpPr>
          <p:cNvPr id="7" name="Shape 530"/>
          <p:cNvSpPr txBox="1">
            <a:spLocks/>
          </p:cNvSpPr>
          <p:nvPr/>
        </p:nvSpPr>
        <p:spPr>
          <a:xfrm>
            <a:off x="233875" y="1234440"/>
            <a:ext cx="8676250" cy="3094031"/>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ts val="2400"/>
              <a:buFont typeface="Arial"/>
              <a:buChar char="•"/>
            </a:pPr>
            <a:r>
              <a:rPr lang="az-Latn-AZ" sz="2000" b="1">
                <a:solidFill>
                  <a:prstClr val="black"/>
                </a:solidFill>
                <a:latin typeface="Arial"/>
                <a:ea typeface="Arial"/>
                <a:cs typeface="Arial"/>
                <a:sym typeface="Arial"/>
              </a:rPr>
              <a:t>İdarəedici </a:t>
            </a:r>
            <a:r>
              <a:rPr lang="az-Latn-AZ" sz="2000" b="1" smtClean="0">
                <a:solidFill>
                  <a:prstClr val="black"/>
                </a:solidFill>
                <a:latin typeface="Arial"/>
                <a:ea typeface="Arial"/>
                <a:cs typeface="Arial"/>
                <a:sym typeface="Arial"/>
              </a:rPr>
              <a:t>qurğunun (kontroller) əsas parametrlərini qeyd edin(sürət, yaddaş, girişi-çıxış qurğuları və onların dəqiqliyi və s.)</a:t>
            </a:r>
            <a:endParaRPr lang="az-Latn-AZ" sz="2000" b="1">
              <a:solidFill>
                <a:prstClr val="black"/>
              </a:solidFill>
              <a:latin typeface="Arial"/>
              <a:ea typeface="Arial"/>
              <a:cs typeface="Arial"/>
              <a:sym typeface="Arial"/>
            </a:endParaRPr>
          </a:p>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Verilənlərin interfeyslərini qeyd edin(tiplər və nömrələr)</a:t>
            </a:r>
          </a:p>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Daxili yaddaş, istifadə edilmiş digər yaddaş qurğuları və yaddaş bölgüsü haqqında məlumat verin</a:t>
            </a:r>
          </a:p>
        </p:txBody>
      </p:sp>
      <p:sp>
        <p:nvSpPr>
          <p:cNvPr id="8"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37145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41</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smtClean="0">
                <a:solidFill>
                  <a:srgbClr val="333399"/>
                </a:solidFill>
              </a:rPr>
              <a:t>Modelin antenası</a:t>
            </a:r>
            <a:endParaRPr lang="en-US" sz="2400" b="1" kern="0">
              <a:solidFill>
                <a:srgbClr val="333399"/>
              </a:solidFill>
            </a:endParaRPr>
          </a:p>
        </p:txBody>
      </p:sp>
      <p:sp>
        <p:nvSpPr>
          <p:cNvPr id="8" name="Shape 530"/>
          <p:cNvSpPr txBox="1">
            <a:spLocks/>
          </p:cNvSpPr>
          <p:nvPr/>
        </p:nvSpPr>
        <p:spPr>
          <a:xfrm>
            <a:off x="228600" y="1234440"/>
            <a:ext cx="8686800" cy="1713100"/>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Model üçün seçilmiş antenanın əsas parametrlərini və xüsusiyyətlərini qeyd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Kommunikasiya məsafəsi</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Şualanma diaqramları və s.</a:t>
            </a:r>
          </a:p>
        </p:txBody>
      </p:sp>
      <p:sp>
        <p:nvSpPr>
          <p:cNvPr id="7"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49914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42</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Radiomodulun seçimi və ilkin konfiqurasiyası</a:t>
            </a:r>
            <a:endParaRPr lang="en-US" sz="2400" b="1" kern="0">
              <a:solidFill>
                <a:srgbClr val="333399"/>
              </a:solidFill>
            </a:endParaRPr>
          </a:p>
        </p:txBody>
      </p:sp>
      <p:sp>
        <p:nvSpPr>
          <p:cNvPr id="7" name="Shape 530"/>
          <p:cNvSpPr txBox="1">
            <a:spLocks/>
          </p:cNvSpPr>
          <p:nvPr/>
        </p:nvSpPr>
        <p:spPr>
          <a:xfrm>
            <a:off x="239150" y="1234440"/>
            <a:ext cx="8676250" cy="4940301"/>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XBee radiomodulun seçimini qeyd edin</a:t>
            </a:r>
          </a:p>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Net</a:t>
            </a:r>
            <a:r>
              <a:rPr lang="en-US" sz="2000" b="1" smtClean="0">
                <a:solidFill>
                  <a:prstClr val="black"/>
                </a:solidFill>
                <a:latin typeface="Arial"/>
                <a:ea typeface="Arial"/>
                <a:cs typeface="Arial"/>
                <a:sym typeface="Arial"/>
              </a:rPr>
              <a:t>ID –</a:t>
            </a:r>
            <a:r>
              <a:rPr lang="az-Latn-AZ" sz="2000" b="1" smtClean="0">
                <a:solidFill>
                  <a:prstClr val="black"/>
                </a:solidFill>
                <a:latin typeface="Arial"/>
                <a:ea typeface="Arial"/>
                <a:cs typeface="Arial"/>
                <a:sym typeface="Arial"/>
              </a:rPr>
              <a:t> ni və digər gərəkli konfiqurasiyaları göstərin</a:t>
            </a:r>
          </a:p>
          <a:p>
            <a:pPr marL="285750" indent="-285750" algn="l">
              <a:lnSpc>
                <a:spcPct val="100000"/>
              </a:lnSpc>
              <a:spcBef>
                <a:spcPts val="0"/>
              </a:spcBef>
              <a:buClr>
                <a:prstClr val="black"/>
              </a:buClr>
              <a:buSzPts val="2400"/>
              <a:buFont typeface="Arial"/>
              <a:buChar char="•"/>
            </a:pPr>
            <a:r>
              <a:rPr lang="az-Latn-AZ" sz="2000" b="1" smtClean="0">
                <a:solidFill>
                  <a:prstClr val="black"/>
                </a:solidFill>
                <a:latin typeface="Arial"/>
                <a:ea typeface="Arial"/>
                <a:cs typeface="Arial"/>
                <a:sym typeface="Arial"/>
              </a:rPr>
              <a:t>Qarşılıqlı xəbərləşməyə necə nəzarət olunacağını daxil edin:</a:t>
            </a:r>
          </a:p>
          <a:p>
            <a:pPr marL="742950" lvl="1" indent="-285750" algn="l">
              <a:lnSpc>
                <a:spcPct val="100000"/>
              </a:lnSpc>
              <a:spcBef>
                <a:spcPts val="0"/>
              </a:spcBef>
              <a:buClr>
                <a:prstClr val="black"/>
              </a:buClr>
              <a:buSzPts val="2400"/>
              <a:buFont typeface="Wingdings" panose="05000000000000000000" pitchFamily="2" charset="2"/>
              <a:buChar char="Ø"/>
            </a:pPr>
            <a:r>
              <a:rPr lang="az-Latn-AZ" smtClean="0">
                <a:solidFill>
                  <a:prstClr val="black"/>
                </a:solidFill>
                <a:latin typeface="Arial"/>
                <a:ea typeface="Arial"/>
                <a:cs typeface="Arial"/>
                <a:sym typeface="Arial"/>
              </a:rPr>
              <a:t>Missiyanı müxtəlif keçid anlarında xəbərləşməyə nəzarət necə olacaq?</a:t>
            </a:r>
          </a:p>
          <a:p>
            <a:pPr lvl="1" algn="l">
              <a:lnSpc>
                <a:spcPct val="100000"/>
              </a:lnSpc>
              <a:spcBef>
                <a:spcPts val="0"/>
              </a:spcBef>
              <a:buClr>
                <a:prstClr val="black"/>
              </a:buClr>
              <a:buSzPts val="2400"/>
            </a:pPr>
            <a:endParaRPr lang="az-Latn-AZ" sz="1800" i="1" smtClean="0">
              <a:solidFill>
                <a:prstClr val="black"/>
              </a:solidFill>
              <a:latin typeface="Arial"/>
              <a:ea typeface="Arial"/>
              <a:cs typeface="Arial"/>
              <a:sym typeface="Arial"/>
            </a:endParaRPr>
          </a:p>
          <a:p>
            <a:pPr lvl="1" algn="just">
              <a:lnSpc>
                <a:spcPct val="100000"/>
              </a:lnSpc>
              <a:spcBef>
                <a:spcPts val="0"/>
              </a:spcBef>
              <a:buClr>
                <a:prstClr val="black"/>
              </a:buClr>
              <a:buSzPts val="2400"/>
            </a:pPr>
            <a:r>
              <a:rPr lang="az-Latn-AZ" sz="1800" b="1" i="1" smtClean="0">
                <a:solidFill>
                  <a:prstClr val="black"/>
                </a:solidFill>
                <a:latin typeface="Arial"/>
                <a:ea typeface="Arial"/>
                <a:cs typeface="Arial"/>
                <a:sym typeface="Arial"/>
              </a:rPr>
              <a:t>QEYD 1</a:t>
            </a:r>
            <a:r>
              <a:rPr lang="az-Latn-AZ" sz="1800" i="1" smtClean="0">
                <a:solidFill>
                  <a:prstClr val="black"/>
                </a:solidFill>
                <a:latin typeface="Arial"/>
                <a:ea typeface="Arial"/>
                <a:cs typeface="Arial"/>
                <a:sym typeface="Arial"/>
              </a:rPr>
              <a:t>: Adətən hər hansı bir missiyanı bir neçə alt mərhələlərə bölürlər ki, missiyaya ümumi yanaşma asanlaşsın. Burada da missiyanın keçid anı deyəndə, missiyanın məntiqi və şərti alt mərhələləri arasındakı keçid məqamları nəzərdə tutulur. Alt mərhələlər komanda tərəfində ortaya qoyulur və komandanın missiyaya yanaşma tərzini ifadə edir</a:t>
            </a:r>
            <a:r>
              <a:rPr lang="en-US" sz="1800" i="1" smtClean="0">
                <a:solidFill>
                  <a:prstClr val="black"/>
                </a:solidFill>
                <a:latin typeface="Arial"/>
                <a:ea typeface="Arial"/>
                <a:cs typeface="Arial"/>
                <a:sym typeface="Arial"/>
              </a:rPr>
              <a:t> </a:t>
            </a:r>
            <a:r>
              <a:rPr lang="az-Latn-AZ" sz="1800" i="1" smtClean="0">
                <a:solidFill>
                  <a:prstClr val="black"/>
                </a:solidFill>
                <a:latin typeface="Arial"/>
                <a:ea typeface="Arial"/>
                <a:cs typeface="Arial"/>
                <a:sym typeface="Arial"/>
              </a:rPr>
              <a:t>(bu hal şərtidir, yəni yanaşma elə ola bilər ki, heç bir alt mərhələdən söhbət getməsin).</a:t>
            </a:r>
          </a:p>
          <a:p>
            <a:pPr lvl="1" algn="just">
              <a:lnSpc>
                <a:spcPct val="100000"/>
              </a:lnSpc>
              <a:spcBef>
                <a:spcPts val="0"/>
              </a:spcBef>
              <a:buClr>
                <a:prstClr val="black"/>
              </a:buClr>
              <a:buSzPts val="2400"/>
            </a:pPr>
            <a:r>
              <a:rPr lang="az-Latn-AZ" sz="1800" b="1" i="1" smtClean="0">
                <a:solidFill>
                  <a:prstClr val="black"/>
                </a:solidFill>
                <a:latin typeface="Arial"/>
                <a:ea typeface="Arial"/>
                <a:cs typeface="Arial"/>
                <a:sym typeface="Arial"/>
              </a:rPr>
              <a:t>QEYD 2:</a:t>
            </a:r>
            <a:r>
              <a:rPr lang="az-Latn-AZ" sz="1800" i="1" smtClean="0">
                <a:solidFill>
                  <a:prstClr val="black"/>
                </a:solidFill>
                <a:latin typeface="Arial"/>
                <a:ea typeface="Arial"/>
                <a:cs typeface="Arial"/>
                <a:sym typeface="Arial"/>
              </a:rPr>
              <a:t> Xəbərləşməyə nəzarət etmək model ilə yerüstü stansiya arasında informasiya mübadiləsini saxlamaq deməkdir. Real uçuş zamanı model ilə yer arasında məsafənin artması və yaxud uçuşun müxtəlif  məntiqi keçid anlarında </a:t>
            </a:r>
            <a:r>
              <a:rPr lang="az-Latn-AZ" sz="1800" i="1">
                <a:solidFill>
                  <a:prstClr val="black"/>
                </a:solidFill>
                <a:latin typeface="Arial"/>
                <a:ea typeface="Arial"/>
                <a:cs typeface="Arial"/>
                <a:sym typeface="Arial"/>
              </a:rPr>
              <a:t>(</a:t>
            </a:r>
            <a:r>
              <a:rPr lang="az-Latn-AZ" sz="1800" i="1" smtClean="0">
                <a:solidFill>
                  <a:prstClr val="black"/>
                </a:solidFill>
                <a:latin typeface="Arial"/>
                <a:ea typeface="Arial"/>
                <a:cs typeface="Arial"/>
                <a:sym typeface="Arial"/>
              </a:rPr>
              <a:t>mərhələlərində) telemetriya formatının dəyişməsi və ya digər amillərə görə informasiya mübadiləsi itə bilər. </a:t>
            </a:r>
          </a:p>
        </p:txBody>
      </p:sp>
      <p:sp>
        <p:nvSpPr>
          <p:cNvPr id="8"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3496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43</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smtClean="0">
                <a:solidFill>
                  <a:srgbClr val="333399"/>
                </a:solidFill>
              </a:rPr>
              <a:t>Telemetriya </a:t>
            </a:r>
            <a:r>
              <a:rPr lang="en-US" sz="2400" b="1" kern="0" smtClean="0">
                <a:solidFill>
                  <a:srgbClr val="333399"/>
                </a:solidFill>
              </a:rPr>
              <a:t>f</a:t>
            </a:r>
            <a:r>
              <a:rPr lang="az-Latn-AZ" sz="2400" b="1" kern="0" smtClean="0">
                <a:solidFill>
                  <a:srgbClr val="333399"/>
                </a:solidFill>
              </a:rPr>
              <a:t>ormatı</a:t>
            </a:r>
            <a:endParaRPr lang="en-US" sz="2400" b="1" kern="0">
              <a:solidFill>
                <a:srgbClr val="333399"/>
              </a:solidFill>
            </a:endParaRPr>
          </a:p>
        </p:txBody>
      </p:sp>
      <p:sp>
        <p:nvSpPr>
          <p:cNvPr id="7" name="Shape 530"/>
          <p:cNvSpPr txBox="1">
            <a:spLocks/>
          </p:cNvSpPr>
          <p:nvPr/>
        </p:nvSpPr>
        <p:spPr>
          <a:xfrm>
            <a:off x="239150" y="1234440"/>
            <a:ext cx="8676250" cy="3495247"/>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ts val="2400"/>
              <a:buFont typeface="Arial"/>
              <a:buChar char="•"/>
            </a:pPr>
            <a:r>
              <a:rPr lang="az-Latn-AZ" sz="2000" b="1" dirty="0">
                <a:solidFill>
                  <a:prstClr val="black"/>
                </a:solidFill>
                <a:latin typeface="Arial"/>
                <a:ea typeface="Arial"/>
                <a:cs typeface="Arial"/>
                <a:sym typeface="Arial"/>
              </a:rPr>
              <a:t>Hansı verilənlər daxil edilmişdir?</a:t>
            </a:r>
          </a:p>
          <a:p>
            <a:pPr marL="742950" lvl="1" indent="-285750" algn="l">
              <a:lnSpc>
                <a:spcPct val="100000"/>
              </a:lnSpc>
              <a:spcBef>
                <a:spcPts val="0"/>
              </a:spcBef>
              <a:buClr>
                <a:prstClr val="black"/>
              </a:buClr>
              <a:buSzPts val="2400"/>
              <a:buFont typeface="Wingdings" panose="05000000000000000000" pitchFamily="2" charset="2"/>
              <a:buChar char="Ø"/>
            </a:pPr>
            <a:r>
              <a:rPr lang="az-Latn-AZ" dirty="0">
                <a:solidFill>
                  <a:prstClr val="black"/>
                </a:solidFill>
                <a:latin typeface="Arial"/>
                <a:ea typeface="Arial"/>
                <a:cs typeface="Arial"/>
                <a:sym typeface="Arial"/>
              </a:rPr>
              <a:t>Telemetriya formatı üçün texniki </a:t>
            </a:r>
            <a:r>
              <a:rPr lang="az-Latn-AZ" dirty="0" smtClean="0">
                <a:solidFill>
                  <a:prstClr val="black"/>
                </a:solidFill>
                <a:latin typeface="Arial"/>
                <a:ea typeface="Arial"/>
                <a:cs typeface="Arial"/>
                <a:sym typeface="Arial"/>
              </a:rPr>
              <a:t>tapşırıqdakı tələbləri cədvəl şəklində qeyd edin</a:t>
            </a:r>
            <a:endParaRPr lang="az-Latn-AZ" dirty="0">
              <a:solidFill>
                <a:prstClr val="black"/>
              </a:solidFill>
              <a:latin typeface="Arial"/>
              <a:ea typeface="Arial"/>
              <a:cs typeface="Arial"/>
              <a:sym typeface="Arial"/>
            </a:endParaRPr>
          </a:p>
          <a:p>
            <a:pPr marL="742950" lvl="1" indent="-285750" algn="l">
              <a:lnSpc>
                <a:spcPct val="100000"/>
              </a:lnSpc>
              <a:spcBef>
                <a:spcPts val="0"/>
              </a:spcBef>
              <a:buClr>
                <a:prstClr val="black"/>
              </a:buClr>
              <a:buSzPts val="2400"/>
              <a:buFont typeface="Wingdings" panose="05000000000000000000" pitchFamily="2" charset="2"/>
              <a:buChar char="Ø"/>
            </a:pPr>
            <a:r>
              <a:rPr lang="az-Latn-AZ" dirty="0">
                <a:solidFill>
                  <a:prstClr val="black"/>
                </a:solidFill>
                <a:latin typeface="Arial"/>
                <a:ea typeface="Arial"/>
                <a:cs typeface="Arial"/>
                <a:sym typeface="Arial"/>
              </a:rPr>
              <a:t>Bonus verilənlər üçün mövqeləri daxil </a:t>
            </a:r>
            <a:r>
              <a:rPr lang="az-Latn-AZ" dirty="0" smtClean="0">
                <a:solidFill>
                  <a:prstClr val="black"/>
                </a:solidFill>
                <a:latin typeface="Arial"/>
                <a:ea typeface="Arial"/>
                <a:cs typeface="Arial"/>
                <a:sym typeface="Arial"/>
              </a:rPr>
              <a:t>edin (əgər bonus verilənlər yoxdursa bu barədə qeyd daxil edin)</a:t>
            </a:r>
            <a:endParaRPr lang="az-Latn-AZ" dirty="0">
              <a:solidFill>
                <a:prstClr val="black"/>
              </a:solidFill>
              <a:latin typeface="Arial"/>
              <a:ea typeface="Arial"/>
              <a:cs typeface="Arial"/>
              <a:sym typeface="Arial"/>
            </a:endParaRPr>
          </a:p>
          <a:p>
            <a:pPr marL="285750" indent="-285750" algn="l">
              <a:lnSpc>
                <a:spcPct val="100000"/>
              </a:lnSpc>
              <a:spcBef>
                <a:spcPts val="0"/>
              </a:spcBef>
              <a:buClr>
                <a:prstClr val="black"/>
              </a:buClr>
              <a:buSzPts val="2400"/>
              <a:buFont typeface="Arial"/>
              <a:buChar char="•"/>
            </a:pPr>
            <a:r>
              <a:rPr lang="az-Latn-AZ" sz="2000" b="1" dirty="0">
                <a:solidFill>
                  <a:prstClr val="black"/>
                </a:solidFill>
                <a:latin typeface="Arial"/>
                <a:ea typeface="Arial"/>
                <a:cs typeface="Arial"/>
                <a:sym typeface="Arial"/>
              </a:rPr>
              <a:t>Yerüstü stansiyaya göndəriləcək olan verilənlərin formatlaşdırılması haqqında məlumat verin</a:t>
            </a:r>
          </a:p>
          <a:p>
            <a:pPr marL="742950" lvl="1" indent="-285750" algn="l">
              <a:lnSpc>
                <a:spcPct val="100000"/>
              </a:lnSpc>
              <a:spcBef>
                <a:spcPts val="0"/>
              </a:spcBef>
              <a:buClr>
                <a:prstClr val="black"/>
              </a:buClr>
              <a:buSzPts val="2400"/>
              <a:buFont typeface="Wingdings" panose="05000000000000000000" pitchFamily="2" charset="2"/>
              <a:buChar char="Ø"/>
            </a:pPr>
            <a:r>
              <a:rPr lang="az-Latn-AZ" dirty="0">
                <a:solidFill>
                  <a:prstClr val="black"/>
                </a:solidFill>
                <a:latin typeface="Arial"/>
                <a:ea typeface="Arial"/>
                <a:cs typeface="Arial"/>
                <a:sym typeface="Arial"/>
              </a:rPr>
              <a:t>Nümunə telemetriya paketləri daxil edin və </a:t>
            </a:r>
            <a:r>
              <a:rPr lang="az-Latn-AZ" dirty="0" smtClean="0">
                <a:solidFill>
                  <a:prstClr val="black"/>
                </a:solidFill>
                <a:latin typeface="Arial"/>
                <a:ea typeface="Arial"/>
                <a:cs typeface="Arial"/>
                <a:sym typeface="Arial"/>
              </a:rPr>
              <a:t>yarışmanın şərtləri ilə </a:t>
            </a:r>
            <a:r>
              <a:rPr lang="az-Latn-AZ" dirty="0">
                <a:solidFill>
                  <a:prstClr val="black"/>
                </a:solidFill>
                <a:latin typeface="Arial"/>
                <a:ea typeface="Arial"/>
                <a:cs typeface="Arial"/>
                <a:sym typeface="Arial"/>
              </a:rPr>
              <a:t>üst-üstə düşdüyünü göstərin</a:t>
            </a:r>
          </a:p>
        </p:txBody>
      </p:sp>
      <p:sp>
        <p:nvSpPr>
          <p:cNvPr id="8"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6586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44</a:t>
            </a:fld>
            <a:endParaRPr lang="en-US"/>
          </a:p>
        </p:txBody>
      </p:sp>
      <p:sp>
        <p:nvSpPr>
          <p:cNvPr id="7" name="Shape 133"/>
          <p:cNvSpPr txBox="1">
            <a:spLocks/>
          </p:cNvSpPr>
          <p:nvPr/>
        </p:nvSpPr>
        <p:spPr>
          <a:xfrm>
            <a:off x="685800" y="2552417"/>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dirty="0" err="1" smtClean="0">
                <a:solidFill>
                  <a:srgbClr val="333399"/>
                </a:solidFill>
              </a:rPr>
              <a:t>Proqramla</a:t>
            </a:r>
            <a:r>
              <a:rPr lang="az-Latn-AZ" kern="0" dirty="0" smtClean="0">
                <a:solidFill>
                  <a:srgbClr val="333399"/>
                </a:solidFill>
              </a:rPr>
              <a:t>ş</a:t>
            </a:r>
            <a:r>
              <a:rPr lang="en-US" kern="0" dirty="0" smtClean="0">
                <a:solidFill>
                  <a:srgbClr val="333399"/>
                </a:solidFill>
              </a:rPr>
              <a:t>d</a:t>
            </a:r>
            <a:r>
              <a:rPr lang="az-Latn-AZ" kern="0" dirty="0" smtClean="0">
                <a:solidFill>
                  <a:srgbClr val="333399"/>
                </a:solidFill>
              </a:rPr>
              <a:t>ı</a:t>
            </a:r>
            <a:r>
              <a:rPr lang="en-US" kern="0" dirty="0" err="1" smtClean="0">
                <a:solidFill>
                  <a:srgbClr val="333399"/>
                </a:solidFill>
              </a:rPr>
              <a:t>rma</a:t>
            </a:r>
            <a:r>
              <a:rPr lang="en-US" kern="0" dirty="0" smtClean="0">
                <a:solidFill>
                  <a:srgbClr val="333399"/>
                </a:solidFill>
              </a:rPr>
              <a:t> </a:t>
            </a:r>
            <a:r>
              <a:rPr lang="az-Latn-AZ" kern="0" dirty="0" smtClean="0">
                <a:solidFill>
                  <a:srgbClr val="333399"/>
                </a:solidFill>
              </a:rPr>
              <a:t>Altsistemi</a:t>
            </a:r>
            <a:endParaRPr lang="az-Latn-AZ" kern="0" dirty="0">
              <a:solidFill>
                <a:srgbClr val="333399"/>
              </a:solidFill>
            </a:endParaRPr>
          </a:p>
        </p:txBody>
      </p:sp>
    </p:spTree>
    <p:extLst>
      <p:ext uri="{BB962C8B-B14F-4D97-AF65-F5344CB8AC3E}">
        <p14:creationId xmlns:p14="http://schemas.microsoft.com/office/powerpoint/2010/main" val="1549007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45</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smtClean="0">
                <a:solidFill>
                  <a:srgbClr val="333399"/>
                </a:solidFill>
              </a:rPr>
              <a:t>U</a:t>
            </a:r>
            <a:r>
              <a:rPr lang="az-Latn-AZ" kern="0" smtClean="0">
                <a:solidFill>
                  <a:srgbClr val="333399"/>
                </a:solidFill>
              </a:rPr>
              <a:t>çuş Proqramının (UP)</a:t>
            </a:r>
          </a:p>
          <a:p>
            <a:pPr>
              <a:buClr>
                <a:srgbClr val="333399"/>
              </a:buClr>
              <a:buSzPct val="25000"/>
              <a:defRPr/>
            </a:pPr>
            <a:r>
              <a:rPr lang="az-Latn-AZ" kern="0" smtClean="0">
                <a:solidFill>
                  <a:srgbClr val="333399"/>
                </a:solidFill>
              </a:rPr>
              <a:t>Dizaynı Bölməsi</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Adı və Soyadı</a:t>
            </a:r>
            <a:endParaRPr lang="en-US" kern="0">
              <a:solidFill>
                <a:srgbClr val="000000"/>
              </a:solidFill>
            </a:endParaRPr>
          </a:p>
        </p:txBody>
      </p:sp>
    </p:spTree>
    <p:extLst>
      <p:ext uri="{BB962C8B-B14F-4D97-AF65-F5344CB8AC3E}">
        <p14:creationId xmlns:p14="http://schemas.microsoft.com/office/powerpoint/2010/main" val="3106061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46</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35264766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47</a:t>
            </a:fld>
            <a:endParaRPr lang="en-US">
              <a:solidFill>
                <a:prstClr val="black"/>
              </a:solidFill>
            </a:endParaRPr>
          </a:p>
        </p:txBody>
      </p:sp>
      <p:sp>
        <p:nvSpPr>
          <p:cNvPr id="8" name="TextBox 7"/>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solidFill>
                  <a:prstClr val="black"/>
                </a:solidFill>
                <a:latin typeface="Arial" panose="020B0604020202020204" pitchFamily="34" charset="0"/>
                <a:cs typeface="Arial" panose="020B0604020202020204" pitchFamily="34" charset="0"/>
              </a:rPr>
              <a:t>İHS</a:t>
            </a:r>
            <a:r>
              <a:rPr lang="az-Latn-AZ" sz="2000" b="1">
                <a:solidFill>
                  <a:prstClr val="black"/>
                </a:solidFill>
                <a:latin typeface="Arial" panose="020B0604020202020204" pitchFamily="34" charset="0"/>
                <a:cs typeface="Arial" panose="020B0604020202020204" pitchFamily="34" charset="0"/>
              </a:rPr>
              <a:t> – </a:t>
            </a:r>
            <a:r>
              <a:rPr lang="az-Latn-AZ" sz="2000" b="1" smtClean="0">
                <a:solidFill>
                  <a:prstClr val="black"/>
                </a:solidFill>
                <a:latin typeface="Arial" panose="020B0604020202020204" pitchFamily="34" charset="0"/>
                <a:cs typeface="Arial" panose="020B0604020202020204" pitchFamily="34" charset="0"/>
              </a:rPr>
              <a:t>dən sonra UP bölməsində baş tutmuş dəyişikliklər və onların səbəbləri haqqında məlumat verin</a:t>
            </a: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endParaRPr lang="az-Latn-AZ" sz="2000" b="1">
              <a:solidFill>
                <a:prstClr val="black"/>
              </a:solidFill>
              <a:latin typeface="Arial" panose="020B0604020202020204" pitchFamily="34" charset="0"/>
              <a:cs typeface="Arial" panose="020B0604020202020204" pitchFamily="34" charset="0"/>
            </a:endParaRPr>
          </a:p>
          <a:p>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r>
              <a:rPr lang="az-Latn-AZ" sz="2000" b="1" i="1">
                <a:solidFill>
                  <a:prstClr val="black"/>
                </a:solidFill>
                <a:latin typeface="Arial" panose="020B0604020202020204" pitchFamily="34" charset="0"/>
                <a:cs typeface="Arial" panose="020B0604020202020204" pitchFamily="34" charset="0"/>
              </a:rPr>
              <a:t>QEYD</a:t>
            </a:r>
            <a:r>
              <a:rPr lang="az-Latn-AZ" sz="2000" b="1">
                <a:solidFill>
                  <a:prstClr val="black"/>
                </a:solidFill>
                <a:latin typeface="Arial" panose="020B0604020202020204" pitchFamily="34" charset="0"/>
                <a:cs typeface="Arial" panose="020B0604020202020204" pitchFamily="34" charset="0"/>
              </a:rPr>
              <a:t>: </a:t>
            </a:r>
            <a:r>
              <a:rPr lang="az-Latn-AZ" sz="2000" i="1">
                <a:solidFill>
                  <a:prstClr val="black"/>
                </a:solidFill>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solidFill>
                  <a:prstClr val="black"/>
                </a:solidFill>
                <a:latin typeface="Arial" panose="020B0604020202020204" pitchFamily="34" charset="0"/>
                <a:cs typeface="Arial" panose="020B0604020202020204" pitchFamily="34" charset="0"/>
              </a:rPr>
              <a:t>.</a:t>
            </a:r>
          </a:p>
        </p:txBody>
      </p:sp>
      <p:sp>
        <p:nvSpPr>
          <p:cNvPr id="9" name="Date Placeholder 3"/>
          <p:cNvSpPr txBox="1">
            <a:spLocks/>
          </p:cNvSpPr>
          <p:nvPr/>
        </p:nvSpPr>
        <p:spPr>
          <a:xfrm>
            <a:off x="1938528" y="109728"/>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buFont typeface="Arial"/>
              <a:buNone/>
              <a:defRPr/>
            </a:pPr>
            <a:r>
              <a:rPr lang="az-Latn-AZ" sz="2400" b="1" kern="0" smtClean="0">
                <a:solidFill>
                  <a:srgbClr val="333399"/>
                </a:solidFill>
              </a:rPr>
              <a:t>İHS – dən sonrakı dəyişikliklər</a:t>
            </a:r>
          </a:p>
        </p:txBody>
      </p:sp>
      <p:sp>
        <p:nvSpPr>
          <p:cNvPr id="12"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white"/>
              </a:solidFill>
              <a:latin typeface="Arial"/>
              <a:ea typeface="Arial"/>
              <a:cs typeface="Arial"/>
              <a:sym typeface="Arial"/>
            </a:endParaRPr>
          </a:p>
        </p:txBody>
      </p:sp>
    </p:spTree>
    <p:extLst>
      <p:ext uri="{BB962C8B-B14F-4D97-AF65-F5344CB8AC3E}">
        <p14:creationId xmlns:p14="http://schemas.microsoft.com/office/powerpoint/2010/main" val="37735413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48</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r>
              <a:rPr lang="az-Latn-AZ" sz="2400" b="1" kern="0">
                <a:solidFill>
                  <a:srgbClr val="333399"/>
                </a:solidFill>
              </a:rPr>
              <a:t>UP – na ümumi baxış</a:t>
            </a:r>
            <a:endParaRPr lang="az-Latn-AZ" sz="2400" b="1" kern="0" smtClean="0">
              <a:solidFill>
                <a:srgbClr val="333399"/>
              </a:solidFill>
            </a:endParaRPr>
          </a:p>
        </p:txBody>
      </p:sp>
      <p:sp>
        <p:nvSpPr>
          <p:cNvPr id="7" name="Shape 665"/>
          <p:cNvSpPr txBox="1">
            <a:spLocks/>
          </p:cNvSpPr>
          <p:nvPr/>
        </p:nvSpPr>
        <p:spPr>
          <a:xfrm>
            <a:off x="239150" y="1234440"/>
            <a:ext cx="8676250" cy="2786121"/>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smtClean="0">
                <a:solidFill>
                  <a:srgbClr val="000000"/>
                </a:solidFill>
              </a:rPr>
              <a:t>CanSat UP-nın dizaynına ümumi baxış</a:t>
            </a:r>
            <a:endParaRPr lang="en-US" sz="2000" kern="0" smtClean="0">
              <a:solidFill>
                <a:srgbClr val="000000"/>
              </a:solidFill>
            </a:endParaRPr>
          </a:p>
          <a:p>
            <a:pPr marL="285750" indent="-285750">
              <a:buClr>
                <a:srgbClr val="000000"/>
              </a:buClr>
            </a:pPr>
            <a:r>
              <a:rPr lang="az-Latn-AZ" sz="2000" kern="0" smtClean="0">
                <a:solidFill>
                  <a:srgbClr val="000000"/>
                </a:solidFill>
              </a:rPr>
              <a:t>Aşağıdakı məqamlar qeyd edilməlidir</a:t>
            </a:r>
            <a:r>
              <a:rPr lang="en-US" sz="2000" kern="0" smtClean="0">
                <a:solidFill>
                  <a:srgbClr val="000000"/>
                </a:solidFill>
              </a:rPr>
              <a:t>:</a:t>
            </a:r>
            <a:endParaRPr lang="az-Latn-AZ" sz="2000" kern="0" smtClean="0">
              <a:solidFill>
                <a:srgbClr val="000000"/>
              </a:solidFill>
            </a:endParaRPr>
          </a:p>
          <a:p>
            <a:pPr lvl="1" indent="-285750">
              <a:buClr>
                <a:srgbClr val="000000"/>
              </a:buClr>
              <a:buFont typeface="Wingdings" panose="05000000000000000000" pitchFamily="2" charset="2"/>
              <a:buChar char="Ø"/>
            </a:pPr>
            <a:r>
              <a:rPr lang="az-Latn-AZ" sz="2000" kern="0">
                <a:solidFill>
                  <a:srgbClr val="000000"/>
                </a:solidFill>
              </a:rPr>
              <a:t>Əsas arxitektura, proqramın alqoritminin bloklarlar təsviri</a:t>
            </a:r>
            <a:endParaRPr lang="en-US" sz="2000" kern="0">
              <a:solidFill>
                <a:srgbClr val="000000"/>
              </a:solidFill>
            </a:endParaRPr>
          </a:p>
          <a:p>
            <a:pPr lvl="1" indent="-285750">
              <a:buClr>
                <a:srgbClr val="000000"/>
              </a:buClr>
              <a:buFont typeface="Wingdings" panose="05000000000000000000" pitchFamily="2" charset="2"/>
              <a:buChar char="Ø"/>
            </a:pPr>
            <a:r>
              <a:rPr lang="az-Latn-AZ" sz="2000" kern="0">
                <a:solidFill>
                  <a:srgbClr val="000000"/>
                </a:solidFill>
              </a:rPr>
              <a:t>Proqramlaşdırma </a:t>
            </a:r>
            <a:r>
              <a:rPr lang="az-Latn-AZ" sz="2000" kern="0" smtClean="0">
                <a:solidFill>
                  <a:srgbClr val="000000"/>
                </a:solidFill>
              </a:rPr>
              <a:t>dilləri</a:t>
            </a:r>
            <a:endParaRPr lang="en-US" sz="2000" kern="0">
              <a:solidFill>
                <a:srgbClr val="000000"/>
              </a:solidFill>
            </a:endParaRPr>
          </a:p>
          <a:p>
            <a:pPr lvl="1" indent="-285750">
              <a:buClr>
                <a:srgbClr val="000000"/>
              </a:buClr>
              <a:buFont typeface="Wingdings" panose="05000000000000000000" pitchFamily="2" charset="2"/>
              <a:buChar char="Ø"/>
            </a:pPr>
            <a:r>
              <a:rPr lang="az-Latn-AZ" sz="2000" kern="0" smtClean="0">
                <a:solidFill>
                  <a:srgbClr val="000000"/>
                </a:solidFill>
              </a:rPr>
              <a:t>Proqramlaşdırma mühitləri</a:t>
            </a:r>
            <a:endParaRPr lang="en-US" sz="2000" kern="0" smtClean="0">
              <a:solidFill>
                <a:srgbClr val="000000"/>
              </a:solidFill>
            </a:endParaRPr>
          </a:p>
          <a:p>
            <a:pPr lvl="1" indent="-285750">
              <a:buClr>
                <a:srgbClr val="000000"/>
              </a:buClr>
              <a:buFont typeface="Wingdings" panose="05000000000000000000" pitchFamily="2" charset="2"/>
              <a:buChar char="Ø"/>
            </a:pPr>
            <a:r>
              <a:rPr lang="az-Latn-AZ" sz="2000" kern="0" smtClean="0">
                <a:solidFill>
                  <a:srgbClr val="000000"/>
                </a:solidFill>
              </a:rPr>
              <a:t>UP-nı yerinə yetirdiyi tapşırıqlarla bağlı qısa məlumat</a:t>
            </a:r>
            <a:endParaRPr lang="en-US" sz="2000" kern="0" smtClean="0">
              <a:solidFill>
                <a:srgbClr val="000000"/>
              </a:solidFill>
            </a:endParaRPr>
          </a:p>
          <a:p>
            <a:pPr marL="400050" lvl="1" indent="0">
              <a:buClr>
                <a:srgbClr val="000000"/>
              </a:buClr>
              <a:buNone/>
            </a:pPr>
            <a:endParaRPr lang="en-US" sz="2000" b="1" kern="0" smtClean="0">
              <a:solidFill>
                <a:srgbClr val="000000"/>
              </a:solidFill>
            </a:endParaRPr>
          </a:p>
          <a:p>
            <a:pPr indent="-342900">
              <a:buClr>
                <a:srgbClr val="000000"/>
              </a:buClr>
              <a:buFont typeface="Arial"/>
              <a:buNone/>
            </a:pPr>
            <a:endParaRPr lang="en-US" sz="2000" kern="0">
              <a:solidFill>
                <a:srgbClr val="000000"/>
              </a:solidFill>
            </a:endParaRP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513946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49</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r>
              <a:rPr lang="az-Latn-AZ" sz="2400" b="1" kern="0" noProof="1" smtClean="0">
                <a:solidFill>
                  <a:srgbClr val="333399"/>
                </a:solidFill>
              </a:rPr>
              <a:t>UP</a:t>
            </a:r>
            <a:r>
              <a:rPr lang="az-Latn-AZ" sz="2400" b="1" kern="0">
                <a:solidFill>
                  <a:srgbClr val="333399"/>
                </a:solidFill>
              </a:rPr>
              <a:t> – </a:t>
            </a:r>
            <a:r>
              <a:rPr lang="az-Latn-AZ" sz="2400" b="1" kern="0" noProof="1" smtClean="0">
                <a:solidFill>
                  <a:srgbClr val="333399"/>
                </a:solidFill>
              </a:rPr>
              <a:t>nın </a:t>
            </a:r>
            <a:r>
              <a:rPr lang="az-Latn-AZ" sz="2400" b="1" kern="0" noProof="1">
                <a:solidFill>
                  <a:srgbClr val="333399"/>
                </a:solidFill>
              </a:rPr>
              <a:t>hal diaqramı</a:t>
            </a:r>
            <a:endParaRPr lang="az-Latn-AZ" sz="2400" b="1" kern="0" smtClean="0">
              <a:solidFill>
                <a:srgbClr val="333399"/>
              </a:solidFill>
            </a:endParaRPr>
          </a:p>
        </p:txBody>
      </p:sp>
      <p:sp>
        <p:nvSpPr>
          <p:cNvPr id="7" name="Shape 665"/>
          <p:cNvSpPr txBox="1">
            <a:spLocks/>
          </p:cNvSpPr>
          <p:nvPr/>
        </p:nvSpPr>
        <p:spPr>
          <a:xfrm>
            <a:off x="239151" y="1234440"/>
            <a:ext cx="8676250" cy="4353664"/>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noProof="1" smtClean="0">
                <a:solidFill>
                  <a:srgbClr val="000000"/>
                </a:solidFill>
              </a:rPr>
              <a:t>UP</a:t>
            </a:r>
            <a:r>
              <a:rPr lang="az-Latn-AZ" sz="2000" kern="0">
                <a:solidFill>
                  <a:srgbClr val="333399"/>
                </a:solidFill>
              </a:rPr>
              <a:t> </a:t>
            </a:r>
            <a:r>
              <a:rPr lang="az-Latn-AZ" sz="2000" kern="0">
                <a:solidFill>
                  <a:schemeClr val="tx1"/>
                </a:solidFill>
              </a:rPr>
              <a:t>–</a:t>
            </a:r>
            <a:r>
              <a:rPr lang="az-Latn-AZ" sz="2000" kern="0">
                <a:solidFill>
                  <a:srgbClr val="333399"/>
                </a:solidFill>
              </a:rPr>
              <a:t> </a:t>
            </a:r>
            <a:r>
              <a:rPr lang="az-Latn-AZ" sz="2000" kern="0" noProof="1" smtClean="0">
                <a:solidFill>
                  <a:srgbClr val="000000"/>
                </a:solidFill>
              </a:rPr>
              <a:t>nın daxilində </a:t>
            </a:r>
            <a:r>
              <a:rPr lang="az-Latn-AZ" sz="2000" kern="0" smtClean="0">
                <a:solidFill>
                  <a:srgbClr val="000000"/>
                </a:solidFill>
              </a:rPr>
              <a:t>alqoritmik cəhətdən baş verən keçid hallarından bəhs edin</a:t>
            </a:r>
          </a:p>
          <a:p>
            <a:pPr marL="285750" indent="-285750">
              <a:spcBef>
                <a:spcPts val="0"/>
              </a:spcBef>
              <a:buClr>
                <a:srgbClr val="000000"/>
              </a:buClr>
            </a:pPr>
            <a:r>
              <a:rPr lang="az-Latn-AZ" sz="2000" kern="0" smtClean="0">
                <a:solidFill>
                  <a:srgbClr val="000000"/>
                </a:solidFill>
              </a:rPr>
              <a:t>Aşağıdakı sadalanlar barəsində yazın</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Vericilərlə məlumat mübadiləsi və sürət</a:t>
            </a:r>
          </a:p>
          <a:p>
            <a:pPr lvl="1" indent="-285750">
              <a:spcBef>
                <a:spcPts val="0"/>
              </a:spcBef>
              <a:buClr>
                <a:srgbClr val="000000"/>
              </a:buClr>
              <a:buFont typeface="Wingdings" panose="05000000000000000000" pitchFamily="2" charset="2"/>
              <a:buChar char="Ø"/>
            </a:pPr>
            <a:r>
              <a:rPr lang="az-Latn-AZ" sz="2000" kern="0" noProof="1" smtClean="0">
                <a:solidFill>
                  <a:srgbClr val="000000"/>
                </a:solidFill>
              </a:rPr>
              <a:t>Xəbərləşmələr (komandalar </a:t>
            </a:r>
            <a:r>
              <a:rPr lang="az-Latn-AZ" sz="2000" kern="0" smtClean="0">
                <a:solidFill>
                  <a:srgbClr val="000000"/>
                </a:solidFill>
              </a:rPr>
              <a:t>və telemetriya)</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Yaddaş bölgüsü (əgər əsaslıdırsa)</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Mexanizm aktivləşdirmələri</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Gücün idarə edilməsi</a:t>
            </a:r>
          </a:p>
          <a:p>
            <a:pPr lvl="1" indent="-342900">
              <a:spcBef>
                <a:spcPts val="0"/>
              </a:spcBef>
              <a:buClr>
                <a:srgbClr val="000000"/>
              </a:buClr>
              <a:buFont typeface="Arial"/>
              <a:buChar char="•"/>
            </a:pPr>
            <a:endParaRPr lang="az-Latn-AZ" sz="2000" kern="0" smtClean="0">
              <a:solidFill>
                <a:srgbClr val="000000"/>
              </a:solidFill>
            </a:endParaRPr>
          </a:p>
          <a:p>
            <a:pPr marL="285750" indent="-285750">
              <a:spcBef>
                <a:spcPts val="0"/>
              </a:spcBef>
              <a:buClr>
                <a:srgbClr val="000000"/>
              </a:buClr>
            </a:pPr>
            <a:r>
              <a:rPr lang="az-Latn-AZ" sz="2000" kern="0" noProof="1" smtClean="0">
                <a:solidFill>
                  <a:srgbClr val="000000"/>
                </a:solidFill>
              </a:rPr>
              <a:t>UP</a:t>
            </a:r>
            <a:r>
              <a:rPr lang="az-Latn-AZ" sz="2000" kern="0">
                <a:solidFill>
                  <a:srgbClr val="333399"/>
                </a:solidFill>
              </a:rPr>
              <a:t> </a:t>
            </a:r>
            <a:r>
              <a:rPr lang="az-Latn-AZ" sz="2000" kern="0">
                <a:solidFill>
                  <a:schemeClr val="tx1"/>
                </a:solidFill>
              </a:rPr>
              <a:t>–</a:t>
            </a:r>
            <a:r>
              <a:rPr lang="az-Latn-AZ" sz="2000" kern="0">
                <a:solidFill>
                  <a:srgbClr val="333399"/>
                </a:solidFill>
              </a:rPr>
              <a:t> </a:t>
            </a:r>
            <a:r>
              <a:rPr lang="az-Latn-AZ" sz="2000" kern="0" noProof="1" smtClean="0">
                <a:solidFill>
                  <a:srgbClr val="000000"/>
                </a:solidFill>
              </a:rPr>
              <a:t>da uçuş </a:t>
            </a:r>
            <a:r>
              <a:rPr lang="az-Latn-AZ" sz="2000" kern="0" smtClean="0">
                <a:solidFill>
                  <a:srgbClr val="000000"/>
                </a:solidFill>
              </a:rPr>
              <a:t>zamanı hər hansı bir səbəbdən sıfırlanma olarsa </a:t>
            </a:r>
            <a:r>
              <a:rPr lang="en-US" sz="2000" kern="0" smtClean="0">
                <a:solidFill>
                  <a:srgbClr val="000000"/>
                </a:solidFill>
              </a:rPr>
              <a:t>(soft reset)</a:t>
            </a:r>
            <a:r>
              <a:rPr lang="az-Latn-AZ" sz="2000" kern="0" smtClean="0">
                <a:solidFill>
                  <a:srgbClr val="000000"/>
                </a:solidFill>
              </a:rPr>
              <a:t>, onun doğru vəziyyətə necə gətiriləcəyini qeyd edin</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Hansı verilənlərin yaddaşda saxlanması və sonradan bərpası lazımdır?</a:t>
            </a:r>
            <a:endParaRPr lang="en-US" sz="2000" kern="0" smtClean="0">
              <a:solidFill>
                <a:srgbClr val="000000"/>
              </a:solidFill>
            </a:endParaRPr>
          </a:p>
          <a:p>
            <a:pPr lvl="1" indent="-342900">
              <a:buClr>
                <a:srgbClr val="000000"/>
              </a:buClr>
              <a:buFont typeface="Arial"/>
              <a:buChar char="•"/>
            </a:pPr>
            <a:endParaRPr lang="en-US" sz="2000" kern="0" smtClean="0">
              <a:solidFill>
                <a:srgbClr val="000000"/>
              </a:solidFill>
            </a:endParaRPr>
          </a:p>
          <a:p>
            <a:pPr indent="-342900">
              <a:buClr>
                <a:srgbClr val="000000"/>
              </a:buClr>
              <a:buFont typeface="Arial"/>
              <a:buNone/>
            </a:pPr>
            <a:endParaRPr lang="en-US" sz="2000" b="0" kern="0">
              <a:solidFill>
                <a:srgbClr val="000000"/>
              </a:solidFill>
            </a:endParaRPr>
          </a:p>
        </p:txBody>
      </p:sp>
      <p:sp>
        <p:nvSpPr>
          <p:cNvPr id="10"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11375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endParaRPr lang="az-Latn-AZ" sz="2400" b="1" kern="0" smtClean="0">
              <a:solidFill>
                <a:srgbClr val="333399"/>
              </a:solidFill>
            </a:endParaRPr>
          </a:p>
          <a:p>
            <a:pPr lvl="0">
              <a:buClr>
                <a:srgbClr val="333399"/>
              </a:buClr>
              <a:buSzPct val="25000"/>
              <a:defRPr/>
            </a:pPr>
            <a:r>
              <a:rPr lang="az-Latn-AZ" sz="2400" b="1" kern="0" smtClean="0">
                <a:solidFill>
                  <a:srgbClr val="333399"/>
                </a:solidFill>
              </a:rPr>
              <a:t>Abreviaturalar</a:t>
            </a:r>
            <a:endParaRPr lang="az-Latn-AZ" sz="2400" b="1" kern="0">
              <a:solidFill>
                <a:srgbClr val="333399"/>
              </a:solidFill>
            </a:endParaRP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400" b="1" kern="0" smtClean="0">
              <a:solidFill>
                <a:srgbClr val="333399"/>
              </a:solidFill>
            </a:endParaRPr>
          </a:p>
        </p:txBody>
      </p:sp>
      <p:sp>
        <p:nvSpPr>
          <p:cNvPr id="8" name="TextBox 7"/>
          <p:cNvSpPr txBox="1"/>
          <p:nvPr/>
        </p:nvSpPr>
        <p:spPr>
          <a:xfrm>
            <a:off x="237744" y="1234440"/>
            <a:ext cx="8677656" cy="707886"/>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kern="0" smtClean="0">
                <a:solidFill>
                  <a:srgbClr val="000000"/>
                </a:solidFill>
                <a:latin typeface="Arial" panose="020B0604020202020204" pitchFamily="34" charset="0"/>
                <a:cs typeface="Arial" panose="020B0604020202020204" pitchFamily="34" charset="0"/>
              </a:rPr>
              <a:t>Burada bu </a:t>
            </a:r>
            <a:r>
              <a:rPr lang="az-Latn-AZ" sz="2000" b="1" kern="0">
                <a:solidFill>
                  <a:srgbClr val="000000"/>
                </a:solidFill>
                <a:latin typeface="Arial" panose="020B0604020202020204" pitchFamily="34" charset="0"/>
                <a:cs typeface="Arial" panose="020B0604020202020204" pitchFamily="34" charset="0"/>
              </a:rPr>
              <a:t>sənəddə </a:t>
            </a:r>
            <a:r>
              <a:rPr lang="en-US" sz="2000" b="1" kern="0" err="1">
                <a:solidFill>
                  <a:srgbClr val="000000"/>
                </a:solidFill>
                <a:latin typeface="Arial" panose="020B0604020202020204" pitchFamily="34" charset="0"/>
                <a:cs typeface="Arial" panose="020B0604020202020204" pitchFamily="34" charset="0"/>
              </a:rPr>
              <a:t>istifadə</a:t>
            </a:r>
            <a:r>
              <a:rPr lang="en-US" sz="2000" b="1" kern="0">
                <a:solidFill>
                  <a:srgbClr val="000000"/>
                </a:solidFill>
                <a:latin typeface="Arial" panose="020B0604020202020204" pitchFamily="34" charset="0"/>
                <a:cs typeface="Arial" panose="020B0604020202020204" pitchFamily="34" charset="0"/>
              </a:rPr>
              <a:t> </a:t>
            </a:r>
            <a:r>
              <a:rPr lang="en-US" sz="2000" b="1" kern="0" err="1" smtClean="0">
                <a:solidFill>
                  <a:srgbClr val="000000"/>
                </a:solidFill>
                <a:latin typeface="Arial" panose="020B0604020202020204" pitchFamily="34" charset="0"/>
                <a:cs typeface="Arial" panose="020B0604020202020204" pitchFamily="34" charset="0"/>
              </a:rPr>
              <a:t>edil</a:t>
            </a:r>
            <a:r>
              <a:rPr lang="az-Latn-AZ" sz="2000" b="1" kern="0" smtClean="0">
                <a:solidFill>
                  <a:srgbClr val="000000"/>
                </a:solidFill>
                <a:latin typeface="Arial" panose="020B0604020202020204" pitchFamily="34" charset="0"/>
                <a:cs typeface="Arial" panose="020B0604020202020204" pitchFamily="34" charset="0"/>
              </a:rPr>
              <a:t>miş</a:t>
            </a:r>
            <a:r>
              <a:rPr lang="en-US" sz="2000" b="1" kern="0" smtClean="0">
                <a:solidFill>
                  <a:srgbClr val="000000"/>
                </a:solidFill>
                <a:latin typeface="Arial" panose="020B0604020202020204" pitchFamily="34" charset="0"/>
                <a:cs typeface="Arial" panose="020B0604020202020204" pitchFamily="34" charset="0"/>
              </a:rPr>
              <a:t> </a:t>
            </a:r>
            <a:r>
              <a:rPr lang="az-Latn-AZ" sz="2000" b="1" kern="0">
                <a:solidFill>
                  <a:srgbClr val="000000"/>
                </a:solidFill>
                <a:latin typeface="Arial" panose="020B0604020202020204" pitchFamily="34" charset="0"/>
                <a:cs typeface="Arial" panose="020B0604020202020204" pitchFamily="34" charset="0"/>
              </a:rPr>
              <a:t>a</a:t>
            </a:r>
            <a:r>
              <a:rPr lang="az-Latn-AZ" sz="2000" b="1" kern="0" smtClean="0">
                <a:solidFill>
                  <a:srgbClr val="000000"/>
                </a:solidFill>
                <a:latin typeface="Arial" panose="020B0604020202020204" pitchFamily="34" charset="0"/>
                <a:cs typeface="Arial" panose="020B0604020202020204" pitchFamily="34" charset="0"/>
              </a:rPr>
              <a:t>breviaturalar və onların mənası qeyd </a:t>
            </a:r>
            <a:r>
              <a:rPr lang="az-Latn-AZ" sz="2000" b="1" kern="0">
                <a:solidFill>
                  <a:srgbClr val="000000"/>
                </a:solidFill>
                <a:latin typeface="Arial" panose="020B0604020202020204" pitchFamily="34" charset="0"/>
                <a:cs typeface="Arial" panose="020B0604020202020204" pitchFamily="34" charset="0"/>
              </a:rPr>
              <a:t>edilməlidir</a:t>
            </a:r>
            <a:endParaRPr lang="az-Latn-AZ" sz="2000" b="1">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smtClean="0"/>
              <a:t>Təqdimatçı: Ad və Soyad</a:t>
            </a:r>
            <a:endParaRPr lang="en-US"/>
          </a:p>
        </p:txBody>
      </p:sp>
    </p:spTree>
    <p:extLst>
      <p:ext uri="{BB962C8B-B14F-4D97-AF65-F5344CB8AC3E}">
        <p14:creationId xmlns:p14="http://schemas.microsoft.com/office/powerpoint/2010/main" val="3794126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50</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r>
              <a:rPr lang="az-Latn-AZ" sz="2400" b="1" kern="0">
                <a:solidFill>
                  <a:srgbClr val="333399"/>
                </a:solidFill>
              </a:rPr>
              <a:t>UP – nın hazırlanması planı</a:t>
            </a:r>
            <a:endParaRPr lang="az-Latn-AZ" sz="2400" b="1" kern="0" smtClean="0">
              <a:solidFill>
                <a:srgbClr val="333399"/>
              </a:solidFill>
            </a:endParaRPr>
          </a:p>
        </p:txBody>
      </p:sp>
      <p:sp>
        <p:nvSpPr>
          <p:cNvPr id="8" name="Shape 665"/>
          <p:cNvSpPr txBox="1">
            <a:spLocks/>
          </p:cNvSpPr>
          <p:nvPr/>
        </p:nvSpPr>
        <p:spPr>
          <a:xfrm>
            <a:off x="239150" y="1234440"/>
            <a:ext cx="8676250" cy="4017762"/>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dirty="0" smtClean="0">
                <a:solidFill>
                  <a:srgbClr val="000000"/>
                </a:solidFill>
              </a:rPr>
              <a:t>Aşağıdakı sadalanlar barəsində yazın</a:t>
            </a:r>
          </a:p>
          <a:p>
            <a:pPr lvl="1" indent="-285750">
              <a:spcBef>
                <a:spcPts val="0"/>
              </a:spcBef>
              <a:buClr>
                <a:srgbClr val="000000"/>
              </a:buClr>
              <a:buFont typeface="Wingdings" panose="05000000000000000000" pitchFamily="2" charset="2"/>
              <a:buChar char="Ø"/>
            </a:pPr>
            <a:r>
              <a:rPr lang="az-Latn-AZ" sz="2000" kern="0" dirty="0" smtClean="0">
                <a:solidFill>
                  <a:srgbClr val="000000"/>
                </a:solidFill>
              </a:rPr>
              <a:t>Prototip və prototip mühitlər (proqramlaşdırma üçün)</a:t>
            </a:r>
          </a:p>
          <a:p>
            <a:pPr lvl="1" indent="-285750">
              <a:spcBef>
                <a:spcPts val="0"/>
              </a:spcBef>
              <a:buClr>
                <a:srgbClr val="000000"/>
              </a:buClr>
              <a:buFont typeface="Wingdings" panose="05000000000000000000" pitchFamily="2" charset="2"/>
              <a:buChar char="Ø"/>
            </a:pPr>
            <a:r>
              <a:rPr lang="az-Latn-AZ" sz="2000" kern="0" dirty="0" smtClean="0">
                <a:solidFill>
                  <a:srgbClr val="000000"/>
                </a:solidFill>
              </a:rPr>
              <a:t>Proqramlaşdırmanın həyata keçirilmə ardıcıllığı</a:t>
            </a:r>
          </a:p>
          <a:p>
            <a:pPr lvl="1" indent="-285750">
              <a:spcBef>
                <a:spcPts val="0"/>
              </a:spcBef>
              <a:buClr>
                <a:srgbClr val="000000"/>
              </a:buClr>
              <a:buFont typeface="Wingdings" panose="05000000000000000000" pitchFamily="2" charset="2"/>
              <a:buChar char="Ø"/>
            </a:pPr>
            <a:r>
              <a:rPr lang="az-Latn-AZ" sz="2000" kern="0" dirty="0" smtClean="0">
                <a:solidFill>
                  <a:srgbClr val="000000"/>
                </a:solidFill>
              </a:rPr>
              <a:t>Proqramlaşdırma komandası</a:t>
            </a:r>
          </a:p>
          <a:p>
            <a:pPr lvl="1" indent="-285750">
              <a:spcBef>
                <a:spcPts val="0"/>
              </a:spcBef>
              <a:buClr>
                <a:srgbClr val="000000"/>
              </a:buClr>
              <a:buFont typeface="Wingdings" panose="05000000000000000000" pitchFamily="2" charset="2"/>
              <a:buChar char="Ø"/>
            </a:pPr>
            <a:r>
              <a:rPr lang="az-Latn-AZ" sz="2000" kern="0" dirty="0" smtClean="0">
                <a:solidFill>
                  <a:srgbClr val="000000"/>
                </a:solidFill>
              </a:rPr>
              <a:t>UP – a aid testlərin həyata keçirilmə metodologiyası</a:t>
            </a:r>
          </a:p>
        </p:txBody>
      </p:sp>
      <p:sp>
        <p:nvSpPr>
          <p:cNvPr id="11"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4988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Təqdimatçı: Ad və Soyad</a:t>
            </a:r>
            <a:endParaRPr lang="en-US"/>
          </a:p>
        </p:txBody>
      </p:sp>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51</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a:solidFill>
                  <a:srgbClr val="333399"/>
                </a:solidFill>
              </a:rPr>
              <a:t>Ye</a:t>
            </a:r>
            <a:r>
              <a:rPr lang="az-Latn-AZ" kern="0">
                <a:solidFill>
                  <a:srgbClr val="333399"/>
                </a:solidFill>
              </a:rPr>
              <a:t>rüstü İdarəetmə Sisteminin (YİS) </a:t>
            </a:r>
            <a:r>
              <a:rPr lang="az-Latn-AZ" kern="0" smtClean="0">
                <a:solidFill>
                  <a:srgbClr val="333399"/>
                </a:solidFill>
              </a:rPr>
              <a:t>Dizaynı</a:t>
            </a:r>
            <a:endParaRPr lang="az-Latn-AZ"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t>
            </a:r>
            <a:r>
              <a:rPr lang="az-Latn-AZ" kern="0" smtClean="0">
                <a:solidFill>
                  <a:srgbClr val="000000"/>
                </a:solidFill>
              </a:rPr>
              <a:t>Adı və Soyadı</a:t>
            </a:r>
            <a:endParaRPr lang="en-US" kern="0">
              <a:solidFill>
                <a:srgbClr val="000000"/>
              </a:solidFill>
            </a:endParaRPr>
          </a:p>
        </p:txBody>
      </p:sp>
    </p:spTree>
    <p:extLst>
      <p:ext uri="{BB962C8B-B14F-4D97-AF65-F5344CB8AC3E}">
        <p14:creationId xmlns:p14="http://schemas.microsoft.com/office/powerpoint/2010/main" val="69581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52</a:t>
            </a:fld>
            <a:endParaRPr lang="en-US">
              <a:solidFill>
                <a:prstClr val="black"/>
              </a:solidFill>
            </a:endParaRPr>
          </a:p>
        </p:txBody>
      </p:sp>
      <p:sp>
        <p:nvSpPr>
          <p:cNvPr id="6" name="Shape 530"/>
          <p:cNvSpPr txBox="1">
            <a:spLocks/>
          </p:cNvSpPr>
          <p:nvPr/>
        </p:nvSpPr>
        <p:spPr>
          <a:xfrm>
            <a:off x="233874" y="1232451"/>
            <a:ext cx="8681525" cy="4427685"/>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Yarışmanın texniki şərtlərini oxuyaraq </a:t>
            </a: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sistemə (bölməyə) aid olan şərtlərlə tanış olun</a:t>
            </a:r>
          </a:p>
          <a:p>
            <a:pPr marL="285750" indent="-285750" algn="l">
              <a:lnSpc>
                <a:spcPct val="100000"/>
              </a:lnSpc>
              <a:spcBef>
                <a:spcPts val="0"/>
              </a:spcBef>
              <a:buClr>
                <a:prstClr val="black"/>
              </a:buClr>
              <a:buSzPct val="120000"/>
              <a:buFont typeface="Arial"/>
              <a:buChar char="•"/>
            </a:pPr>
            <a:r>
              <a:rPr lang="en-US" sz="2000" b="1" smtClean="0">
                <a:solidFill>
                  <a:prstClr val="black"/>
                </a:solidFill>
                <a:latin typeface="Arial"/>
                <a:ea typeface="Arial"/>
                <a:cs typeface="Arial"/>
                <a:sym typeface="Arial"/>
              </a:rPr>
              <a:t>Bu </a:t>
            </a:r>
            <a:r>
              <a:rPr lang="az-Latn-AZ" sz="2000" b="1" smtClean="0">
                <a:solidFill>
                  <a:prstClr val="black"/>
                </a:solidFill>
                <a:latin typeface="Arial"/>
                <a:ea typeface="Arial"/>
                <a:cs typeface="Arial"/>
                <a:sym typeface="Arial"/>
              </a:rPr>
              <a:t>alt siste</a:t>
            </a:r>
            <a:r>
              <a:rPr lang="en-US" sz="2000" b="1" smtClean="0">
                <a:solidFill>
                  <a:prstClr val="black"/>
                </a:solidFill>
                <a:latin typeface="Arial"/>
                <a:ea typeface="Arial"/>
                <a:cs typeface="Arial"/>
                <a:sym typeface="Arial"/>
              </a:rPr>
              <a:t>m</a:t>
            </a:r>
            <a:r>
              <a:rPr lang="az-Latn-AZ" sz="2000" b="1" smtClean="0">
                <a:solidFill>
                  <a:prstClr val="black"/>
                </a:solidFill>
                <a:latin typeface="Arial"/>
                <a:ea typeface="Arial"/>
                <a:cs typeface="Arial"/>
                <a:sym typeface="Arial"/>
              </a:rPr>
              <a:t>ə (bölməyə) qoyulmuş texniki şərtlər barəsində qeydlər</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olan şərtləri cədvəl şəklində təsvir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Bu alt sistemə (bölməyə) aid şərtləri və </a:t>
            </a:r>
            <a:r>
              <a:rPr lang="az-Latn-AZ">
                <a:solidFill>
                  <a:prstClr val="black"/>
                </a:solidFill>
                <a:latin typeface="Arial"/>
                <a:ea typeface="Arial"/>
                <a:cs typeface="Arial"/>
                <a:sym typeface="Arial"/>
              </a:rPr>
              <a:t>digər törəmə yaxud əlavə </a:t>
            </a:r>
            <a:r>
              <a:rPr lang="az-Latn-AZ" smtClean="0">
                <a:solidFill>
                  <a:prstClr val="black"/>
                </a:solidFill>
                <a:latin typeface="Arial"/>
                <a:ea typeface="Arial"/>
                <a:cs typeface="Arial"/>
                <a:sym typeface="Arial"/>
              </a:rPr>
              <a:t>şərtləri bir-birindən fərqləndirin</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Nəzərə alın ki, slaydın əsas məqsədi komandanın bu alt sistemə (bölməyə) aid olan texniki şərtlər haqqında anlayışını münsiflərə ifadə etməkdir</a:t>
            </a:r>
          </a:p>
          <a:p>
            <a:pPr marL="285750" indent="-285750" algn="l">
              <a:lnSpc>
                <a:spcPct val="100000"/>
              </a:lnSpc>
              <a:spcBef>
                <a:spcPts val="0"/>
              </a:spcBef>
              <a:buClr>
                <a:prstClr val="black"/>
              </a:buClr>
              <a:buSzPct val="120000"/>
              <a:buFont typeface="Arial"/>
              <a:buChar char="•"/>
            </a:pPr>
            <a:r>
              <a:rPr lang="az-Latn-AZ" sz="2000" b="1" smtClean="0">
                <a:solidFill>
                  <a:prstClr val="black"/>
                </a:solidFill>
                <a:latin typeface="Arial"/>
                <a:ea typeface="Arial"/>
                <a:cs typeface="Arial"/>
                <a:sym typeface="Arial"/>
              </a:rPr>
              <a:t>Aydın şəkildə izah edin:</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smtClean="0">
                <a:solidFill>
                  <a:prstClr val="black"/>
                </a:solidFill>
                <a:latin typeface="Arial"/>
                <a:ea typeface="Arial"/>
                <a:cs typeface="Arial"/>
                <a:sym typeface="Arial"/>
              </a:rPr>
              <a:t>Missiyanın </a:t>
            </a:r>
            <a:r>
              <a:rPr lang="az-Latn-AZ">
                <a:solidFill>
                  <a:prstClr val="black"/>
                </a:solidFill>
                <a:latin typeface="Arial"/>
                <a:ea typeface="Arial"/>
                <a:cs typeface="Arial"/>
                <a:sym typeface="Arial"/>
              </a:rPr>
              <a:t>hansı texniki şərtlərinin bu alt </a:t>
            </a:r>
            <a:r>
              <a:rPr lang="az-Latn-AZ" smtClean="0">
                <a:solidFill>
                  <a:prstClr val="black"/>
                </a:solidFill>
                <a:latin typeface="Arial"/>
                <a:ea typeface="Arial"/>
                <a:cs typeface="Arial"/>
                <a:sym typeface="Arial"/>
              </a:rPr>
              <a:t>sistemə (bölməyə) </a:t>
            </a:r>
            <a:r>
              <a:rPr lang="az-Latn-AZ">
                <a:solidFill>
                  <a:prstClr val="black"/>
                </a:solidFill>
                <a:latin typeface="Arial"/>
                <a:ea typeface="Arial"/>
                <a:cs typeface="Arial"/>
                <a:sym typeface="Arial"/>
              </a:rPr>
              <a:t>aid olmasını</a:t>
            </a:r>
          </a:p>
          <a:p>
            <a:pPr marL="742950" lvl="1" indent="-285750" algn="l">
              <a:lnSpc>
                <a:spcPct val="100000"/>
              </a:lnSpc>
              <a:spcBef>
                <a:spcPts val="0"/>
              </a:spcBef>
              <a:buClr>
                <a:prstClr val="black"/>
              </a:buClr>
              <a:buSzPct val="120000"/>
              <a:buFont typeface="Wingdings" panose="05000000000000000000" pitchFamily="2" charset="2"/>
              <a:buChar char="Ø"/>
            </a:pPr>
            <a:r>
              <a:rPr lang="az-Latn-AZ">
                <a:solidFill>
                  <a:prstClr val="black"/>
                </a:solidFill>
                <a:latin typeface="Arial"/>
                <a:ea typeface="Arial"/>
                <a:cs typeface="Arial"/>
                <a:sym typeface="Arial"/>
              </a:rPr>
              <a:t>Bu alt </a:t>
            </a:r>
            <a:r>
              <a:rPr lang="az-Latn-AZ" smtClean="0">
                <a:solidFill>
                  <a:prstClr val="black"/>
                </a:solidFill>
                <a:latin typeface="Arial"/>
                <a:ea typeface="Arial"/>
                <a:cs typeface="Arial"/>
                <a:sym typeface="Arial"/>
              </a:rPr>
              <a:t>sistemə (bölməyə) aid olan hər hansı törəmə və əlavə şərtləri</a:t>
            </a:r>
          </a:p>
        </p:txBody>
      </p:sp>
      <p:sp>
        <p:nvSpPr>
          <p:cNvPr id="7"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lgn="l">
              <a:buClr>
                <a:srgbClr val="333399"/>
              </a:buClr>
              <a:buSzPct val="25000"/>
              <a:defRPr/>
            </a:pPr>
            <a:r>
              <a:rPr lang="az-Latn-AZ" sz="2400" kern="0" smtClean="0">
                <a:solidFill>
                  <a:srgbClr val="333399"/>
                </a:solidFill>
              </a:rPr>
              <a:t>Texniki şərtlər</a:t>
            </a:r>
          </a:p>
        </p:txBody>
      </p:sp>
    </p:spTree>
    <p:extLst>
      <p:ext uri="{BB962C8B-B14F-4D97-AF65-F5344CB8AC3E}">
        <p14:creationId xmlns:p14="http://schemas.microsoft.com/office/powerpoint/2010/main" val="3416905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Təqdimatçı: Ad və Soyad</a:t>
            </a:r>
            <a:endParaRPr lang="en-US">
              <a:solidFill>
                <a:prstClr val="black"/>
              </a:solidFill>
            </a:endParaRPr>
          </a:p>
        </p:txBody>
      </p:sp>
      <p:sp>
        <p:nvSpPr>
          <p:cNvPr id="3" name="Footer Placeholder 2"/>
          <p:cNvSpPr>
            <a:spLocks noGrp="1"/>
          </p:cNvSpPr>
          <p:nvPr>
            <p:ph type="ftr" sz="quarter" idx="11"/>
          </p:nvPr>
        </p:nvSpPr>
        <p:spPr/>
        <p:txBody>
          <a:bodyPr/>
          <a:lstStyle/>
          <a:p>
            <a:r>
              <a:rPr lang="az-Latn-AZ" smtClean="0">
                <a:solidFill>
                  <a:prstClr val="black"/>
                </a:solidFill>
              </a:rPr>
              <a:t>“CanSat Az 2018” YHS: Komanda İD və Adı </a:t>
            </a:r>
            <a:endParaRPr lang="en-US">
              <a:solidFill>
                <a:prstClr val="black"/>
              </a:solidFill>
            </a:endParaRPr>
          </a:p>
        </p:txBody>
      </p:sp>
      <p:sp>
        <p:nvSpPr>
          <p:cNvPr id="4" name="Slide Number Placeholder 3"/>
          <p:cNvSpPr>
            <a:spLocks noGrp="1"/>
          </p:cNvSpPr>
          <p:nvPr>
            <p:ph type="sldNum" sz="quarter" idx="12"/>
          </p:nvPr>
        </p:nvSpPr>
        <p:spPr/>
        <p:txBody>
          <a:bodyPr/>
          <a:lstStyle/>
          <a:p>
            <a:fld id="{D4C4AC09-9D9D-494F-A4B8-C8674B1CF26B}" type="slidenum">
              <a:rPr lang="en-US" smtClean="0">
                <a:solidFill>
                  <a:prstClr val="black"/>
                </a:solidFill>
              </a:rPr>
              <a:pPr/>
              <a:t>53</a:t>
            </a:fld>
            <a:endParaRPr lang="en-US">
              <a:solidFill>
                <a:prstClr val="black"/>
              </a:solidFill>
            </a:endParaRPr>
          </a:p>
        </p:txBody>
      </p:sp>
      <p:sp>
        <p:nvSpPr>
          <p:cNvPr id="8" name="TextBox 7"/>
          <p:cNvSpPr txBox="1"/>
          <p:nvPr/>
        </p:nvSpPr>
        <p:spPr>
          <a:xfrm>
            <a:off x="239150" y="1234441"/>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solidFill>
                  <a:prstClr val="black"/>
                </a:solidFill>
                <a:latin typeface="Arial" panose="020B0604020202020204" pitchFamily="34" charset="0"/>
                <a:cs typeface="Arial" panose="020B0604020202020204" pitchFamily="34" charset="0"/>
              </a:rPr>
              <a:t>İHS</a:t>
            </a:r>
            <a:r>
              <a:rPr lang="az-Latn-AZ" sz="2000" b="1">
                <a:solidFill>
                  <a:prstClr val="black"/>
                </a:solidFill>
                <a:latin typeface="Arial" panose="020B0604020202020204" pitchFamily="34" charset="0"/>
                <a:cs typeface="Arial" panose="020B0604020202020204" pitchFamily="34" charset="0"/>
              </a:rPr>
              <a:t> – </a:t>
            </a:r>
            <a:r>
              <a:rPr lang="az-Latn-AZ" sz="2000" b="1" smtClean="0">
                <a:solidFill>
                  <a:prstClr val="black"/>
                </a:solidFill>
                <a:latin typeface="Arial" panose="020B0604020202020204" pitchFamily="34" charset="0"/>
                <a:cs typeface="Arial" panose="020B0604020202020204" pitchFamily="34" charset="0"/>
              </a:rPr>
              <a:t>dən sonra YİS – nin dizaynı bölməsində baş tutmuş dəyişikliklər və onların səbəbləri haqqında məlumat verin</a:t>
            </a: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endParaRPr lang="az-Latn-AZ" sz="2000" b="1">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endParaRPr lang="az-Latn-AZ" sz="2000" b="1">
              <a:solidFill>
                <a:prstClr val="black"/>
              </a:solidFill>
              <a:latin typeface="Arial" panose="020B0604020202020204" pitchFamily="34" charset="0"/>
              <a:cs typeface="Arial" panose="020B0604020202020204" pitchFamily="34" charset="0"/>
            </a:endParaRPr>
          </a:p>
          <a:p>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solidFill>
                <a:prstClr val="black"/>
              </a:solidFill>
              <a:latin typeface="Arial" panose="020B0604020202020204" pitchFamily="34" charset="0"/>
              <a:cs typeface="Arial" panose="020B0604020202020204" pitchFamily="34" charset="0"/>
            </a:endParaRPr>
          </a:p>
          <a:p>
            <a:r>
              <a:rPr lang="az-Latn-AZ" sz="2000" b="1" i="1">
                <a:solidFill>
                  <a:prstClr val="black"/>
                </a:solidFill>
                <a:latin typeface="Arial" panose="020B0604020202020204" pitchFamily="34" charset="0"/>
                <a:cs typeface="Arial" panose="020B0604020202020204" pitchFamily="34" charset="0"/>
              </a:rPr>
              <a:t>QEYD</a:t>
            </a:r>
            <a:r>
              <a:rPr lang="az-Latn-AZ" sz="2000" b="1">
                <a:solidFill>
                  <a:prstClr val="black"/>
                </a:solidFill>
                <a:latin typeface="Arial" panose="020B0604020202020204" pitchFamily="34" charset="0"/>
                <a:cs typeface="Arial" panose="020B0604020202020204" pitchFamily="34" charset="0"/>
              </a:rPr>
              <a:t>: </a:t>
            </a:r>
            <a:r>
              <a:rPr lang="az-Latn-AZ" sz="2000" i="1">
                <a:solidFill>
                  <a:prstClr val="black"/>
                </a:solidFill>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solidFill>
                  <a:prstClr val="black"/>
                </a:solidFill>
                <a:latin typeface="Arial" panose="020B0604020202020204" pitchFamily="34" charset="0"/>
                <a:cs typeface="Arial" panose="020B0604020202020204" pitchFamily="34" charset="0"/>
              </a:rPr>
              <a:t>.</a:t>
            </a:r>
          </a:p>
        </p:txBody>
      </p:sp>
      <p:sp>
        <p:nvSpPr>
          <p:cNvPr id="9" name="Date Placeholder 3"/>
          <p:cNvSpPr txBox="1">
            <a:spLocks/>
          </p:cNvSpPr>
          <p:nvPr/>
        </p:nvSpPr>
        <p:spPr>
          <a:xfrm>
            <a:off x="1938528" y="109728"/>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buSzPct val="25000"/>
              <a:buFont typeface="Arial"/>
              <a:buNone/>
              <a:defRPr/>
            </a:pPr>
            <a:r>
              <a:rPr lang="az-Latn-AZ" sz="2400" b="1" kern="0" smtClean="0">
                <a:solidFill>
                  <a:srgbClr val="333399"/>
                </a:solidFill>
              </a:rPr>
              <a:t>İHS – dən sonrakı dəyişikliklər</a:t>
            </a:r>
          </a:p>
        </p:txBody>
      </p:sp>
      <p:sp>
        <p:nvSpPr>
          <p:cNvPr id="12"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prstClr val="white"/>
              </a:solidFill>
              <a:latin typeface="Arial"/>
              <a:ea typeface="Arial"/>
              <a:cs typeface="Arial"/>
              <a:sym typeface="Arial"/>
            </a:endParaRPr>
          </a:p>
        </p:txBody>
      </p:sp>
    </p:spTree>
    <p:extLst>
      <p:ext uri="{BB962C8B-B14F-4D97-AF65-F5344CB8AC3E}">
        <p14:creationId xmlns:p14="http://schemas.microsoft.com/office/powerpoint/2010/main" val="34961970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54</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YİS – nə ümumi </a:t>
            </a:r>
            <a:r>
              <a:rPr lang="az-Latn-AZ" sz="2400" b="1" kern="0" smtClean="0">
                <a:solidFill>
                  <a:srgbClr val="333399"/>
                </a:solidFill>
              </a:rPr>
              <a:t>baxış</a:t>
            </a:r>
            <a:endParaRPr lang="en-US" sz="2400" b="1" kern="0">
              <a:solidFill>
                <a:srgbClr val="333399"/>
              </a:solidFill>
            </a:endParaRPr>
          </a:p>
        </p:txBody>
      </p:sp>
      <p:sp>
        <p:nvSpPr>
          <p:cNvPr id="8" name="Shape 665"/>
          <p:cNvSpPr txBox="1">
            <a:spLocks/>
          </p:cNvSpPr>
          <p:nvPr/>
        </p:nvSpPr>
        <p:spPr>
          <a:xfrm>
            <a:off x="239150" y="1234440"/>
            <a:ext cx="8676250" cy="770709"/>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smtClean="0">
                <a:solidFill>
                  <a:srgbClr val="000000"/>
                </a:solidFill>
              </a:rPr>
              <a:t>Blok</a:t>
            </a:r>
            <a:r>
              <a:rPr lang="az-Latn-AZ" sz="2000" kern="0">
                <a:solidFill>
                  <a:srgbClr val="333399"/>
                </a:solidFill>
              </a:rPr>
              <a:t> </a:t>
            </a:r>
            <a:r>
              <a:rPr lang="az-Latn-AZ" sz="2000" kern="0">
                <a:solidFill>
                  <a:schemeClr val="tx1"/>
                </a:solidFill>
              </a:rPr>
              <a:t>–</a:t>
            </a:r>
            <a:r>
              <a:rPr lang="az-Latn-AZ" sz="2000" kern="0">
                <a:solidFill>
                  <a:srgbClr val="333399"/>
                </a:solidFill>
              </a:rPr>
              <a:t> </a:t>
            </a:r>
            <a:r>
              <a:rPr lang="az-Latn-AZ" sz="2000" kern="0" smtClean="0">
                <a:solidFill>
                  <a:srgbClr val="000000"/>
                </a:solidFill>
              </a:rPr>
              <a:t>diaqramlar vasitəsilə YİS-in ümumi strukturunu göstərin (kompüterlər, antena, birləşdiricilər və s.)</a:t>
            </a:r>
            <a:endParaRPr lang="en-US" sz="2000" kern="0" smtClean="0">
              <a:solidFill>
                <a:srgbClr val="000000"/>
              </a:solidFill>
            </a:endParaRP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172282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55</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YİS – </a:t>
            </a:r>
            <a:r>
              <a:rPr lang="az-Latn-AZ" sz="2400" b="1" kern="0" noProof="1" smtClean="0">
                <a:solidFill>
                  <a:srgbClr val="333399"/>
                </a:solidFill>
              </a:rPr>
              <a:t>nin </a:t>
            </a:r>
            <a:r>
              <a:rPr lang="az-Latn-AZ" sz="2400" b="1" kern="0">
                <a:solidFill>
                  <a:srgbClr val="333399"/>
                </a:solidFill>
              </a:rPr>
              <a:t>dizaynı</a:t>
            </a:r>
            <a:endParaRPr lang="en-US" sz="2400" b="1" kern="0">
              <a:solidFill>
                <a:srgbClr val="333399"/>
              </a:solidFill>
            </a:endParaRP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Shape 665"/>
          <p:cNvSpPr txBox="1">
            <a:spLocks/>
          </p:cNvSpPr>
          <p:nvPr/>
        </p:nvSpPr>
        <p:spPr>
          <a:xfrm>
            <a:off x="239150" y="1236698"/>
            <a:ext cx="8676250" cy="4398995"/>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smtClean="0">
                <a:solidFill>
                  <a:srgbClr val="000000"/>
                </a:solidFill>
              </a:rPr>
              <a:t>Yerüstü stansiyanın diaqramını göstərin</a:t>
            </a:r>
          </a:p>
          <a:p>
            <a:pPr lvl="1" indent="-279400">
              <a:spcBef>
                <a:spcPts val="0"/>
              </a:spcBef>
              <a:buClr>
                <a:srgbClr val="000000"/>
              </a:buClr>
              <a:buFont typeface="Wingdings" panose="05000000000000000000" pitchFamily="2" charset="2"/>
              <a:buChar char="Ø"/>
            </a:pPr>
            <a:r>
              <a:rPr lang="az-Latn-AZ" sz="2000" kern="0" smtClean="0">
                <a:solidFill>
                  <a:srgbClr val="000000"/>
                </a:solidFill>
              </a:rPr>
              <a:t>Komponentləri və onların necə qoşulduğunu təsvir edin</a:t>
            </a:r>
          </a:p>
          <a:p>
            <a:pPr marL="285750" indent="-285750">
              <a:spcBef>
                <a:spcPts val="0"/>
              </a:spcBef>
              <a:buClr>
                <a:srgbClr val="000000"/>
              </a:buClr>
            </a:pPr>
            <a:r>
              <a:rPr lang="az-Latn-AZ" sz="2000" kern="0" smtClean="0">
                <a:solidFill>
                  <a:srgbClr val="000000"/>
                </a:solidFill>
              </a:rPr>
              <a:t>Aşağıdakı sadalanlar barəsində yazın</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Yerüstü stansiya elektrik qida mənbəyi olmadan nə qədər müddətdə fəaliyyət göstərə bilər?</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İfrat isinməyə qarşı tədbirlər (nəzər alın ki, final mərhələsi açıq ərazidə və yayda baş tutacaq)</a:t>
            </a:r>
          </a:p>
          <a:p>
            <a:pPr lvl="1" indent="-285750">
              <a:spcBef>
                <a:spcPts val="0"/>
              </a:spcBef>
              <a:buClr>
                <a:srgbClr val="000000"/>
              </a:buClr>
              <a:buFont typeface="Wingdings" panose="05000000000000000000" pitchFamily="2" charset="2"/>
              <a:buChar char="Ø"/>
            </a:pPr>
            <a:r>
              <a:rPr lang="az-Latn-AZ" sz="2000" kern="0" smtClean="0">
                <a:solidFill>
                  <a:srgbClr val="000000"/>
                </a:solidFill>
              </a:rPr>
              <a:t>Yarana biləcək nasazlıqların aradan qaldırılması (məsələn, YİS-</a:t>
            </a:r>
            <a:r>
              <a:rPr lang="az-Latn-AZ" sz="2000" kern="0" noProof="1" smtClean="0">
                <a:solidFill>
                  <a:srgbClr val="000000"/>
                </a:solidFill>
              </a:rPr>
              <a:t>nin </a:t>
            </a:r>
            <a:r>
              <a:rPr lang="az-Latn-AZ" sz="2000" kern="0" smtClean="0">
                <a:solidFill>
                  <a:srgbClr val="000000"/>
                </a:solidFill>
              </a:rPr>
              <a:t>kompüteri avto yenilənmə edə bilər)</a:t>
            </a:r>
            <a:endParaRPr lang="en-US" sz="2000" kern="0" smtClean="0">
              <a:solidFill>
                <a:srgbClr val="000000"/>
              </a:solidFill>
            </a:endParaRPr>
          </a:p>
          <a:p>
            <a:pPr marL="400050" lvl="1" indent="0">
              <a:buClr>
                <a:srgbClr val="000000"/>
              </a:buClr>
              <a:buNone/>
            </a:pPr>
            <a:endParaRPr lang="en-US" sz="2000" b="1" kern="0" smtClean="0">
              <a:solidFill>
                <a:srgbClr val="000000"/>
              </a:solidFill>
            </a:endParaRPr>
          </a:p>
          <a:p>
            <a:pPr indent="-342900">
              <a:buClr>
                <a:srgbClr val="000000"/>
              </a:buClr>
              <a:buFont typeface="Arial"/>
              <a:buNone/>
            </a:pPr>
            <a:endParaRPr lang="en-US" sz="2000" kern="0">
              <a:solidFill>
                <a:srgbClr val="000000"/>
              </a:solidFill>
            </a:endParaRPr>
          </a:p>
        </p:txBody>
      </p:sp>
    </p:spTree>
    <p:extLst>
      <p:ext uri="{BB962C8B-B14F-4D97-AF65-F5344CB8AC3E}">
        <p14:creationId xmlns:p14="http://schemas.microsoft.com/office/powerpoint/2010/main" val="13655110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56</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YİS – </a:t>
            </a:r>
            <a:r>
              <a:rPr lang="az-Latn-AZ" sz="2400" b="1" kern="0" noProof="1" smtClean="0">
                <a:solidFill>
                  <a:srgbClr val="333399"/>
                </a:solidFill>
              </a:rPr>
              <a:t>in antenası</a:t>
            </a:r>
            <a:endParaRPr lang="en-US" sz="2400" b="1" kern="0">
              <a:solidFill>
                <a:srgbClr val="333399"/>
              </a:solidFill>
            </a:endParaRP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Shape 530"/>
          <p:cNvSpPr txBox="1">
            <a:spLocks/>
          </p:cNvSpPr>
          <p:nvPr/>
        </p:nvSpPr>
        <p:spPr>
          <a:xfrm>
            <a:off x="239150" y="1234440"/>
            <a:ext cx="8676250" cy="2879424"/>
          </a:xfrm>
          <a:prstGeom prst="rect">
            <a:avLst/>
          </a:prstGeom>
          <a:noFill/>
          <a:ln>
            <a:noFill/>
          </a:ln>
        </p:spPr>
        <p:txBody>
          <a:bodyPr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0"/>
              </a:spcBef>
              <a:buClr>
                <a:prstClr val="black"/>
              </a:buClr>
              <a:buSzPts val="2400"/>
              <a:buFont typeface="Arial"/>
              <a:buChar char="•"/>
            </a:pPr>
            <a:r>
              <a:rPr lang="az-Latn-AZ" sz="2000" b="1" dirty="0" smtClean="0">
                <a:solidFill>
                  <a:prstClr val="black"/>
                </a:solidFill>
                <a:latin typeface="Arial"/>
                <a:ea typeface="Arial"/>
                <a:cs typeface="Arial"/>
                <a:sym typeface="Arial"/>
              </a:rPr>
              <a:t>Antena üçün aşağıdakılar qeyd edilməlidir:</a:t>
            </a:r>
          </a:p>
          <a:p>
            <a:pPr marL="742950" lvl="1" indent="-285750" algn="l">
              <a:lnSpc>
                <a:spcPct val="100000"/>
              </a:lnSpc>
              <a:spcBef>
                <a:spcPts val="0"/>
              </a:spcBef>
              <a:buClr>
                <a:prstClr val="black"/>
              </a:buClr>
              <a:buSzPts val="2400"/>
              <a:buFont typeface="Wingdings" panose="05000000000000000000" pitchFamily="2" charset="2"/>
              <a:buChar char="Ø"/>
            </a:pPr>
            <a:r>
              <a:rPr lang="az-Latn-AZ" dirty="0" smtClean="0">
                <a:solidFill>
                  <a:prstClr val="black"/>
                </a:solidFill>
                <a:latin typeface="Arial"/>
                <a:ea typeface="Arial"/>
                <a:cs typeface="Arial"/>
                <a:sym typeface="Arial"/>
              </a:rPr>
              <a:t>Seçilmiş antenanın əsas parametrləri (kommunikasiya məsafəsi, üfüqi və şaquli istiqamətdə şüalanma (radiation pattern) diaqramları və s.)</a:t>
            </a:r>
          </a:p>
          <a:p>
            <a:pPr marL="742950" lvl="1" indent="-285750" algn="l">
              <a:lnSpc>
                <a:spcPct val="100000"/>
              </a:lnSpc>
              <a:spcBef>
                <a:spcPts val="0"/>
              </a:spcBef>
              <a:buClr>
                <a:prstClr val="black"/>
              </a:buClr>
              <a:buSzPts val="2400"/>
              <a:buFont typeface="Wingdings" panose="05000000000000000000" pitchFamily="2" charset="2"/>
              <a:buChar char="Ø"/>
            </a:pPr>
            <a:r>
              <a:rPr lang="az-Latn-AZ" dirty="0" smtClean="0">
                <a:solidFill>
                  <a:prstClr val="black"/>
                </a:solidFill>
                <a:latin typeface="Arial"/>
                <a:ea typeface="Arial"/>
                <a:cs typeface="Arial"/>
                <a:sym typeface="Arial"/>
              </a:rPr>
              <a:t>Antenanın YİS – də dizaynı</a:t>
            </a:r>
          </a:p>
        </p:txBody>
      </p:sp>
    </p:spTree>
    <p:extLst>
      <p:ext uri="{BB962C8B-B14F-4D97-AF65-F5344CB8AC3E}">
        <p14:creationId xmlns:p14="http://schemas.microsoft.com/office/powerpoint/2010/main" val="3564526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57</a:t>
            </a:fld>
            <a:endParaRPr lang="en-US"/>
          </a:p>
        </p:txBody>
      </p:sp>
      <p:sp>
        <p:nvSpPr>
          <p:cNvPr id="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a:solidFill>
                  <a:srgbClr val="333399"/>
                </a:solidFill>
              </a:rPr>
              <a:t>YİS – </a:t>
            </a:r>
            <a:r>
              <a:rPr lang="az-Latn-AZ" sz="2400" b="1" kern="0" noProof="1" smtClean="0">
                <a:solidFill>
                  <a:srgbClr val="333399"/>
                </a:solidFill>
              </a:rPr>
              <a:t>in proqramı</a:t>
            </a:r>
            <a:endParaRPr lang="en-US" sz="2400" b="1" kern="0">
              <a:solidFill>
                <a:srgbClr val="333399"/>
              </a:solidFill>
            </a:endParaRP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Shape 665"/>
          <p:cNvSpPr txBox="1">
            <a:spLocks/>
          </p:cNvSpPr>
          <p:nvPr/>
        </p:nvSpPr>
        <p:spPr>
          <a:xfrm>
            <a:off x="239150" y="1234440"/>
            <a:ext cx="8676250" cy="3131351"/>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kern="0" smtClean="0">
                <a:solidFill>
                  <a:srgbClr val="000000"/>
                </a:solidFill>
              </a:rPr>
              <a:t>Telemetriyanın təsvirinə dair proqramdan şəkillər daxil edin</a:t>
            </a:r>
          </a:p>
          <a:p>
            <a:pPr marL="285750" indent="-285750">
              <a:spcBef>
                <a:spcPts val="0"/>
              </a:spcBef>
              <a:buClr>
                <a:srgbClr val="000000"/>
              </a:buClr>
            </a:pPr>
            <a:r>
              <a:rPr lang="az-Latn-AZ" sz="2000" kern="0" smtClean="0">
                <a:solidFill>
                  <a:srgbClr val="000000"/>
                </a:solidFill>
              </a:rPr>
              <a:t>Telemetriyanın necə real zaman anında göstəriləcəyi və necə saxlanılacağı barəsində qeydləri daxil edin.</a:t>
            </a:r>
          </a:p>
          <a:p>
            <a:pPr marL="285750" indent="-285750">
              <a:spcBef>
                <a:spcPts val="0"/>
              </a:spcBef>
              <a:buClr>
                <a:srgbClr val="000000"/>
              </a:buClr>
            </a:pPr>
            <a:r>
              <a:rPr lang="az-Latn-AZ" sz="2000" kern="0" smtClean="0">
                <a:solidFill>
                  <a:srgbClr val="000000"/>
                </a:solidFill>
              </a:rPr>
              <a:t>Kommersiya tərkibli kitabxana, modul və proqram paketlərindən istifadə edilmədiyini əsaslandırın</a:t>
            </a:r>
          </a:p>
          <a:p>
            <a:pPr marL="285750" indent="-285750">
              <a:spcBef>
                <a:spcPts val="0"/>
              </a:spcBef>
              <a:buClr>
                <a:srgbClr val="000000"/>
              </a:buClr>
            </a:pPr>
            <a:r>
              <a:rPr lang="az-Latn-AZ" sz="2000" kern="0" smtClean="0">
                <a:solidFill>
                  <a:srgbClr val="000000"/>
                </a:solidFill>
              </a:rPr>
              <a:t>Real zaman ərzində telemetriyaya uyğun qrafiki çəkən proqramın dizaynını verin</a:t>
            </a:r>
          </a:p>
          <a:p>
            <a:pPr marL="285750" indent="-285750">
              <a:spcBef>
                <a:spcPts val="0"/>
              </a:spcBef>
              <a:buClr>
                <a:srgbClr val="000000"/>
              </a:buClr>
            </a:pPr>
            <a:r>
              <a:rPr lang="az-Latn-AZ" sz="2000" kern="0" smtClean="0">
                <a:solidFill>
                  <a:srgbClr val="000000"/>
                </a:solidFill>
              </a:rPr>
              <a:t>Əmr (command) proqram interfeysini göstərin</a:t>
            </a:r>
          </a:p>
          <a:p>
            <a:pPr marL="0" indent="0">
              <a:spcBef>
                <a:spcPts val="0"/>
              </a:spcBef>
              <a:buClr>
                <a:srgbClr val="000000"/>
              </a:buClr>
              <a:buFont typeface="Arial"/>
              <a:buNone/>
            </a:pPr>
            <a:endParaRPr lang="en-US" sz="2000" b="0" kern="0" smtClean="0">
              <a:solidFill>
                <a:srgbClr val="000000"/>
              </a:solidFill>
            </a:endParaRPr>
          </a:p>
          <a:p>
            <a:pPr marL="400050" lvl="1" indent="0">
              <a:buClr>
                <a:srgbClr val="000000"/>
              </a:buClr>
              <a:buNone/>
            </a:pPr>
            <a:endParaRPr lang="en-US" sz="2000" kern="0" smtClean="0">
              <a:solidFill>
                <a:srgbClr val="000000"/>
              </a:solidFill>
            </a:endParaRPr>
          </a:p>
          <a:p>
            <a:pPr indent="-342900">
              <a:buClr>
                <a:srgbClr val="000000"/>
              </a:buClr>
              <a:buFont typeface="Arial"/>
              <a:buNone/>
            </a:pPr>
            <a:endParaRPr lang="en-US" sz="2000" b="0" kern="0">
              <a:solidFill>
                <a:srgbClr val="000000"/>
              </a:solidFill>
            </a:endParaRPr>
          </a:p>
        </p:txBody>
      </p:sp>
    </p:spTree>
    <p:extLst>
      <p:ext uri="{BB962C8B-B14F-4D97-AF65-F5344CB8AC3E}">
        <p14:creationId xmlns:p14="http://schemas.microsoft.com/office/powerpoint/2010/main" val="35141431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3"/>
          <p:cNvSpPr txBox="1">
            <a:spLocks/>
          </p:cNvSpPr>
          <p:nvPr/>
        </p:nvSpPr>
        <p:spPr>
          <a:xfrm>
            <a:off x="1638299" y="2511024"/>
            <a:ext cx="5829300" cy="1102517"/>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a:solidFill>
                  <a:srgbClr val="333399"/>
                </a:solidFill>
              </a:rPr>
              <a:t>Əlavə </a:t>
            </a:r>
            <a:r>
              <a:rPr lang="az-Latn-AZ" kern="0" smtClean="0">
                <a:solidFill>
                  <a:srgbClr val="333399"/>
                </a:solidFill>
              </a:rPr>
              <a:t>Tapşırıq</a:t>
            </a:r>
            <a:endParaRPr lang="az-Latn-AZ" kern="0">
              <a:solidFill>
                <a:srgbClr val="333399"/>
              </a:solidFill>
            </a:endParaRPr>
          </a:p>
        </p:txBody>
      </p:sp>
      <p:sp>
        <p:nvSpPr>
          <p:cNvPr id="13" name="Shape 174"/>
          <p:cNvSpPr txBox="1">
            <a:spLocks/>
          </p:cNvSpPr>
          <p:nvPr/>
        </p:nvSpPr>
        <p:spPr>
          <a:xfrm>
            <a:off x="2152650" y="3733789"/>
            <a:ext cx="4800599" cy="971550"/>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t>
            </a:r>
            <a:r>
              <a:rPr lang="az-Latn-AZ" kern="0" smtClean="0">
                <a:solidFill>
                  <a:srgbClr val="000000"/>
                </a:solidFill>
              </a:rPr>
              <a:t>Adı</a:t>
            </a:r>
            <a:r>
              <a:rPr lang="en-US" kern="0" smtClean="0">
                <a:solidFill>
                  <a:srgbClr val="000000"/>
                </a:solidFill>
              </a:rPr>
              <a:t> </a:t>
            </a:r>
            <a:r>
              <a:rPr lang="az-Latn-AZ" kern="0" smtClean="0">
                <a:solidFill>
                  <a:srgbClr val="000000"/>
                </a:solidFill>
              </a:rPr>
              <a:t>və </a:t>
            </a:r>
            <a:r>
              <a:rPr lang="az-Latn-AZ" kern="0">
                <a:solidFill>
                  <a:srgbClr val="000000"/>
                </a:solidFill>
              </a:rPr>
              <a:t>Soyadı</a:t>
            </a:r>
            <a:endParaRPr lang="en-US" kern="0">
              <a:solidFill>
                <a:srgbClr val="000000"/>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58</a:t>
            </a:fld>
            <a:endParaRPr lang="en-US"/>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3280102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9150" y="1234440"/>
            <a:ext cx="8575666"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a:solidFill>
                  <a:prstClr val="black"/>
                </a:solidFill>
                <a:latin typeface="Arial"/>
                <a:ea typeface="Arial"/>
                <a:cs typeface="Arial"/>
              </a:rPr>
              <a:t>S</a:t>
            </a:r>
            <a:r>
              <a:rPr lang="az-Latn-AZ" sz="2000" b="1" smtClean="0">
                <a:solidFill>
                  <a:prstClr val="black"/>
                </a:solidFill>
                <a:latin typeface="Arial"/>
                <a:ea typeface="Arial"/>
                <a:cs typeface="Arial"/>
              </a:rPr>
              <a:t>eçilmiş əlavə tapşırığın məqsədini detallı şəkildə izah edin</a:t>
            </a:r>
          </a:p>
          <a:p>
            <a:pPr marL="285750" indent="-285750">
              <a:buSzPct val="120000"/>
              <a:buFont typeface="Arial" panose="020B0604020202020204" pitchFamily="34" charset="0"/>
              <a:buChar char="•"/>
            </a:pPr>
            <a:r>
              <a:rPr lang="az-Latn-AZ" sz="2000" b="1" smtClean="0">
                <a:solidFill>
                  <a:prstClr val="black"/>
                </a:solidFill>
                <a:latin typeface="Arial"/>
                <a:ea typeface="Arial"/>
                <a:cs typeface="Arial"/>
              </a:rPr>
              <a:t>Əlavə tapşırığın necə həyata keçiriləcəyini və əsas tapşırığa təsirinin (həm müsbət, həm də mənfi tərəfdən) olub – olmadığı haqqında detallı məlumat verin</a:t>
            </a:r>
            <a:endParaRPr lang="az-Latn-AZ" sz="2000">
              <a:solidFill>
                <a:prstClr val="black"/>
              </a:solidFill>
              <a:latin typeface="Arial"/>
              <a:ea typeface="Arial"/>
              <a:cs typeface="Arial"/>
            </a:endParaRPr>
          </a:p>
          <a:p>
            <a:pPr marL="342900" indent="-342900">
              <a:buFontTx/>
              <a:buChar char="-"/>
            </a:pPr>
            <a:endParaRPr lang="az-Latn-AZ" sz="2000" i="1">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pPr marL="342900" indent="-342900">
              <a:buFontTx/>
              <a:buChar char="-"/>
            </a:pPr>
            <a:endParaRPr lang="az-Latn-AZ" sz="2000" i="1">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pPr marL="342900" indent="-342900">
              <a:buFontTx/>
              <a:buChar char="-"/>
            </a:pPr>
            <a:endParaRPr lang="az-Latn-AZ" sz="2000" i="1">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pPr marL="342900" indent="-342900">
              <a:buFontTx/>
              <a:buChar char="-"/>
            </a:pPr>
            <a:endParaRPr lang="az-Latn-AZ" sz="2000" i="1">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pPr marL="342900" indent="-342900">
              <a:buFontTx/>
              <a:buChar char="-"/>
            </a:pPr>
            <a:endParaRPr lang="az-Latn-AZ" sz="2000" i="1" smtClean="0">
              <a:solidFill>
                <a:prstClr val="black"/>
              </a:solidFill>
              <a:latin typeface="Arial"/>
              <a:ea typeface="Arial"/>
              <a:cs typeface="Arial"/>
            </a:endParaRPr>
          </a:p>
          <a:p>
            <a:r>
              <a:rPr lang="az-Latn-AZ" sz="2000" b="1" i="1" smtClean="0">
                <a:solidFill>
                  <a:prstClr val="black"/>
                </a:solidFill>
                <a:latin typeface="Arial"/>
                <a:ea typeface="Arial"/>
                <a:cs typeface="Arial"/>
              </a:rPr>
              <a:t>QEYD: </a:t>
            </a:r>
            <a:r>
              <a:rPr lang="az-Latn-AZ" sz="2000" i="1" smtClean="0">
                <a:solidFill>
                  <a:prstClr val="black"/>
                </a:solidFill>
                <a:latin typeface="Arial"/>
                <a:ea typeface="Arial"/>
                <a:cs typeface="Arial"/>
              </a:rPr>
              <a:t>Layihə </a:t>
            </a:r>
            <a:r>
              <a:rPr lang="az-Latn-AZ" sz="2000" i="1">
                <a:solidFill>
                  <a:prstClr val="black"/>
                </a:solidFill>
                <a:latin typeface="Arial"/>
                <a:ea typeface="Arial"/>
                <a:cs typeface="Arial"/>
              </a:rPr>
              <a:t>şərtlərinə əsasən əlavə </a:t>
            </a:r>
            <a:r>
              <a:rPr lang="az-Latn-AZ" sz="2000" i="1" smtClean="0">
                <a:solidFill>
                  <a:prstClr val="black"/>
                </a:solidFill>
                <a:latin typeface="Arial"/>
                <a:ea typeface="Arial"/>
                <a:cs typeface="Arial"/>
              </a:rPr>
              <a:t>tapşırığa görə komandaya </a:t>
            </a:r>
            <a:r>
              <a:rPr lang="az-Latn-AZ" sz="2000" i="1">
                <a:solidFill>
                  <a:prstClr val="black"/>
                </a:solidFill>
                <a:latin typeface="Arial"/>
                <a:ea typeface="Arial"/>
                <a:cs typeface="Arial"/>
              </a:rPr>
              <a:t>əlavə ballar </a:t>
            </a:r>
            <a:r>
              <a:rPr lang="az-Latn-AZ" sz="2000" i="1" smtClean="0">
                <a:solidFill>
                  <a:prstClr val="black"/>
                </a:solidFill>
                <a:latin typeface="Arial"/>
                <a:ea typeface="Arial"/>
                <a:cs typeface="Arial"/>
              </a:rPr>
              <a:t>hesablanacaq.</a:t>
            </a:r>
            <a:endParaRPr lang="az-Latn-AZ" sz="2000"/>
          </a:p>
        </p:txBody>
      </p:sp>
      <p:sp>
        <p:nvSpPr>
          <p:cNvPr id="2" name="Slide Number Placeholder 1"/>
          <p:cNvSpPr>
            <a:spLocks noGrp="1"/>
          </p:cNvSpPr>
          <p:nvPr>
            <p:ph type="sldNum" sz="quarter" idx="12"/>
          </p:nvPr>
        </p:nvSpPr>
        <p:spPr/>
        <p:txBody>
          <a:bodyPr/>
          <a:lstStyle/>
          <a:p>
            <a:fld id="{5EDEA8DC-2C19-4624-B6C2-CB92A968E07B}" type="slidenum">
              <a:rPr lang="en-US" smtClean="0"/>
              <a:t>59</a:t>
            </a:fld>
            <a:endParaRPr lang="en-US"/>
          </a:p>
        </p:txBody>
      </p:sp>
      <p:sp>
        <p:nvSpPr>
          <p:cNvPr id="14" name="Shape 646"/>
          <p:cNvSpPr/>
          <p:nvPr/>
        </p:nvSpPr>
        <p:spPr>
          <a:xfrm>
            <a:off x="8613913" y="125308"/>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smtClean="0">
                <a:solidFill>
                  <a:srgbClr val="333399"/>
                </a:solidFill>
              </a:rPr>
              <a:t>Əlavə tapşırığın izahı</a:t>
            </a:r>
            <a:endParaRPr lang="en-US" sz="2400" b="1" kern="0">
              <a:solidFill>
                <a:srgbClr val="333399"/>
              </a:solidFill>
            </a:endParaRPr>
          </a:p>
        </p:txBody>
      </p:sp>
      <p:sp>
        <p:nvSpPr>
          <p:cNvPr id="3" name="Date Placeholder 2"/>
          <p:cNvSpPr>
            <a:spLocks noGrp="1"/>
          </p:cNvSpPr>
          <p:nvPr>
            <p:ph type="dt" sz="half" idx="10"/>
          </p:nvPr>
        </p:nvSpPr>
        <p:spPr/>
        <p:txBody>
          <a:bodyPr/>
          <a:lstStyle/>
          <a:p>
            <a:r>
              <a:rPr lang="en-US" smtClean="0"/>
              <a:t>Təqdimatçı: Ad və Soyad</a:t>
            </a:r>
            <a:endParaRPr lang="en-US"/>
          </a:p>
        </p:txBody>
      </p:sp>
      <p:sp>
        <p:nvSpPr>
          <p:cNvPr id="8" name="Footer Placeholder 7"/>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211426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z-Latn-AZ" smtClean="0"/>
              <a:t>“CanSat Az 2018” YHS: Komanda İD və Adı </a:t>
            </a:r>
            <a:endParaRPr lang="en-US"/>
          </a:p>
        </p:txBody>
      </p:sp>
      <p:sp>
        <p:nvSpPr>
          <p:cNvPr id="6" name="Slide Number Placeholder 5"/>
          <p:cNvSpPr>
            <a:spLocks noGrp="1"/>
          </p:cNvSpPr>
          <p:nvPr>
            <p:ph type="sldNum" sz="quarter" idx="12"/>
          </p:nvPr>
        </p:nvSpPr>
        <p:spPr/>
        <p:txBody>
          <a:bodyPr/>
          <a:lstStyle/>
          <a:p>
            <a:fld id="{D4C4AC09-9D9D-494F-A4B8-C8674B1CF26B}" type="slidenum">
              <a:rPr lang="en-US" smtClean="0"/>
              <a:pPr/>
              <a:t>6</a:t>
            </a:fld>
            <a:endParaRPr lang="en-US"/>
          </a:p>
        </p:txBody>
      </p:sp>
      <p:sp>
        <p:nvSpPr>
          <p:cNvPr id="7" name="Shape 133"/>
          <p:cNvSpPr txBox="1">
            <a:spLocks/>
          </p:cNvSpPr>
          <p:nvPr/>
        </p:nvSpPr>
        <p:spPr>
          <a:xfrm>
            <a:off x="758606" y="2009079"/>
            <a:ext cx="7772400" cy="1831975"/>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err="1">
                <a:solidFill>
                  <a:srgbClr val="333399"/>
                </a:solidFill>
              </a:rPr>
              <a:t>Texniki</a:t>
            </a:r>
            <a:r>
              <a:rPr lang="en-US" kern="0">
                <a:solidFill>
                  <a:srgbClr val="333399"/>
                </a:solidFill>
              </a:rPr>
              <a:t> </a:t>
            </a:r>
            <a:r>
              <a:rPr lang="az-Latn-AZ" kern="0" smtClean="0">
                <a:solidFill>
                  <a:srgbClr val="333399"/>
                </a:solidFill>
              </a:rPr>
              <a:t>T</a:t>
            </a:r>
            <a:r>
              <a:rPr lang="en-US" kern="0" err="1" smtClean="0">
                <a:solidFill>
                  <a:srgbClr val="333399"/>
                </a:solidFill>
              </a:rPr>
              <a:t>apşırığın</a:t>
            </a:r>
            <a:r>
              <a:rPr lang="en-US" kern="0" smtClean="0">
                <a:solidFill>
                  <a:srgbClr val="333399"/>
                </a:solidFill>
              </a:rPr>
              <a:t> </a:t>
            </a:r>
            <a:r>
              <a:rPr lang="az-Latn-AZ" kern="0" err="1">
                <a:solidFill>
                  <a:srgbClr val="333399"/>
                </a:solidFill>
              </a:rPr>
              <a:t>Ü</a:t>
            </a:r>
            <a:r>
              <a:rPr lang="en-US" kern="0" err="1" smtClean="0">
                <a:solidFill>
                  <a:srgbClr val="333399"/>
                </a:solidFill>
              </a:rPr>
              <a:t>mumi</a:t>
            </a:r>
            <a:r>
              <a:rPr lang="en-US" kern="0" smtClean="0">
                <a:solidFill>
                  <a:srgbClr val="333399"/>
                </a:solidFill>
              </a:rPr>
              <a:t> </a:t>
            </a:r>
            <a:r>
              <a:rPr lang="az-Latn-AZ" kern="0" err="1">
                <a:solidFill>
                  <a:srgbClr val="333399"/>
                </a:solidFill>
              </a:rPr>
              <a:t>T</a:t>
            </a:r>
            <a:r>
              <a:rPr lang="en-US" kern="0" err="1" smtClean="0">
                <a:solidFill>
                  <a:srgbClr val="333399"/>
                </a:solidFill>
              </a:rPr>
              <a:t>əsviri</a:t>
            </a:r>
            <a:endParaRPr lang="en-US" kern="0">
              <a:solidFill>
                <a:srgbClr val="333399"/>
              </a:solidFill>
            </a:endParaRPr>
          </a:p>
        </p:txBody>
      </p:sp>
      <p:sp>
        <p:nvSpPr>
          <p:cNvPr id="8" name="Shape 134"/>
          <p:cNvSpPr txBox="1">
            <a:spLocks/>
          </p:cNvSpPr>
          <p:nvPr/>
        </p:nvSpPr>
        <p:spPr>
          <a:xfrm>
            <a:off x="1444407" y="3841054"/>
            <a:ext cx="6400799" cy="1295400"/>
          </a:xfrm>
          <a:prstGeom prst="rect">
            <a:avLst/>
          </a:prstGeom>
          <a:noFill/>
          <a:ln>
            <a:noFill/>
          </a:ln>
        </p:spPr>
        <p:txBody>
          <a:bodyPr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smtClean="0">
                <a:solidFill>
                  <a:srgbClr val="000000"/>
                </a:solidFill>
              </a:rPr>
              <a:t>Təqdimatçı</a:t>
            </a:r>
            <a:r>
              <a:rPr lang="en-US" kern="0" smtClean="0">
                <a:solidFill>
                  <a:srgbClr val="000000"/>
                </a:solidFill>
              </a:rPr>
              <a:t>(lar)</a:t>
            </a:r>
            <a:r>
              <a:rPr lang="az-Latn-AZ" kern="0" smtClean="0">
                <a:solidFill>
                  <a:srgbClr val="000000"/>
                </a:solidFill>
              </a:rPr>
              <a:t>nın </a:t>
            </a:r>
            <a:r>
              <a:rPr lang="az-Latn-AZ" kern="0">
                <a:solidFill>
                  <a:srgbClr val="000000"/>
                </a:solidFill>
              </a:rPr>
              <a:t>Adı və Soyadı</a:t>
            </a:r>
            <a:endParaRPr lang="en-US" kern="0">
              <a:solidFill>
                <a:srgbClr val="000000"/>
              </a:solidFill>
            </a:endParaRPr>
          </a:p>
        </p:txBody>
      </p:sp>
      <p:sp>
        <p:nvSpPr>
          <p:cNvPr id="2" name="Date Placeholder 1"/>
          <p:cNvSpPr>
            <a:spLocks noGrp="1"/>
          </p:cNvSpPr>
          <p:nvPr>
            <p:ph type="dt" sz="half" idx="10"/>
          </p:nvPr>
        </p:nvSpPr>
        <p:spPr/>
        <p:txBody>
          <a:bodyPr/>
          <a:lstStyle/>
          <a:p>
            <a:r>
              <a:rPr lang="en-US" smtClean="0"/>
              <a:t>Təqdimatçı: Ad və Soyad</a:t>
            </a:r>
            <a:endParaRPr lang="en-US"/>
          </a:p>
        </p:txBody>
      </p:sp>
    </p:spTree>
    <p:extLst>
      <p:ext uri="{BB962C8B-B14F-4D97-AF65-F5344CB8AC3E}">
        <p14:creationId xmlns:p14="http://schemas.microsoft.com/office/powerpoint/2010/main" val="6330664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3"/>
          <p:cNvSpPr txBox="1">
            <a:spLocks/>
          </p:cNvSpPr>
          <p:nvPr/>
        </p:nvSpPr>
        <p:spPr>
          <a:xfrm>
            <a:off x="1638299" y="2514600"/>
            <a:ext cx="5829300" cy="1102517"/>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smtClean="0">
                <a:solidFill>
                  <a:srgbClr val="333399"/>
                </a:solidFill>
              </a:rPr>
              <a:t>Testlər və Alınmış Nəticələr</a:t>
            </a:r>
            <a:endParaRPr lang="az-Latn-AZ" kern="0">
              <a:solidFill>
                <a:srgbClr val="333399"/>
              </a:solidFill>
            </a:endParaRPr>
          </a:p>
        </p:txBody>
      </p:sp>
      <p:sp>
        <p:nvSpPr>
          <p:cNvPr id="13" name="Shape 174"/>
          <p:cNvSpPr txBox="1">
            <a:spLocks/>
          </p:cNvSpPr>
          <p:nvPr/>
        </p:nvSpPr>
        <p:spPr>
          <a:xfrm>
            <a:off x="2152650" y="3733789"/>
            <a:ext cx="4800599" cy="971550"/>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t>
            </a:r>
            <a:r>
              <a:rPr lang="az-Latn-AZ" kern="0" smtClean="0">
                <a:solidFill>
                  <a:srgbClr val="000000"/>
                </a:solidFill>
              </a:rPr>
              <a:t>Adı</a:t>
            </a:r>
            <a:r>
              <a:rPr lang="en-US" kern="0" smtClean="0">
                <a:solidFill>
                  <a:srgbClr val="000000"/>
                </a:solidFill>
              </a:rPr>
              <a:t> </a:t>
            </a:r>
            <a:r>
              <a:rPr lang="az-Latn-AZ" kern="0" smtClean="0">
                <a:solidFill>
                  <a:srgbClr val="000000"/>
                </a:solidFill>
              </a:rPr>
              <a:t>və </a:t>
            </a:r>
            <a:r>
              <a:rPr lang="az-Latn-AZ" kern="0">
                <a:solidFill>
                  <a:srgbClr val="000000"/>
                </a:solidFill>
              </a:rPr>
              <a:t>Soyadı</a:t>
            </a:r>
            <a:endParaRPr lang="en-US" kern="0">
              <a:solidFill>
                <a:srgbClr val="000000"/>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60</a:t>
            </a:fld>
            <a:endParaRPr lang="en-US"/>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1520407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DEA8DC-2C19-4624-B6C2-CB92A968E07B}" type="slidenum">
              <a:rPr lang="en-US" smtClean="0"/>
              <a:t>61</a:t>
            </a:fld>
            <a:endParaRPr lang="en-US"/>
          </a:p>
        </p:txBody>
      </p:sp>
      <p:sp>
        <p:nvSpPr>
          <p:cNvPr id="1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smtClean="0">
                <a:solidFill>
                  <a:srgbClr val="333399"/>
                </a:solidFill>
              </a:rPr>
              <a:t>Testlərin həyata keçirilməsi</a:t>
            </a:r>
            <a:endParaRPr lang="en-US" sz="2400" b="1" kern="0">
              <a:solidFill>
                <a:srgbClr val="333399"/>
              </a:solidFill>
            </a:endParaRPr>
          </a:p>
        </p:txBody>
      </p:sp>
      <p:sp>
        <p:nvSpPr>
          <p:cNvPr id="3" name="Date Placeholder 2"/>
          <p:cNvSpPr>
            <a:spLocks noGrp="1"/>
          </p:cNvSpPr>
          <p:nvPr>
            <p:ph type="dt" sz="half" idx="10"/>
          </p:nvPr>
        </p:nvSpPr>
        <p:spPr/>
        <p:txBody>
          <a:bodyPr/>
          <a:lstStyle/>
          <a:p>
            <a:r>
              <a:rPr lang="en-US" smtClean="0"/>
              <a:t>Təqdimatçı: Ad və Soyad</a:t>
            </a:r>
            <a:endParaRPr lang="en-US"/>
          </a:p>
        </p:txBody>
      </p:sp>
      <p:sp>
        <p:nvSpPr>
          <p:cNvPr id="8" name="Footer Placeholder 7"/>
          <p:cNvSpPr>
            <a:spLocks noGrp="1"/>
          </p:cNvSpPr>
          <p:nvPr>
            <p:ph type="ftr" sz="quarter" idx="11"/>
          </p:nvPr>
        </p:nvSpPr>
        <p:spPr/>
        <p:txBody>
          <a:bodyPr/>
          <a:lstStyle/>
          <a:p>
            <a:r>
              <a:rPr lang="en-US" smtClean="0"/>
              <a:t>“CanSat Az 2018” YHS: Komanda İD və Adı </a:t>
            </a:r>
            <a:endParaRPr lang="en-US"/>
          </a:p>
        </p:txBody>
      </p:sp>
      <p:sp>
        <p:nvSpPr>
          <p:cNvPr id="9" name="TextBox 8"/>
          <p:cNvSpPr txBox="1"/>
          <p:nvPr/>
        </p:nvSpPr>
        <p:spPr>
          <a:xfrm>
            <a:off x="239150" y="1234440"/>
            <a:ext cx="8575666" cy="4093428"/>
          </a:xfrm>
          <a:prstGeom prst="rect">
            <a:avLst/>
          </a:prstGeom>
          <a:noFill/>
        </p:spPr>
        <p:txBody>
          <a:bodyPr wrap="square" rtlCol="0">
            <a:spAutoFit/>
          </a:bodyPr>
          <a:lstStyle/>
          <a:p>
            <a:pPr algn="just">
              <a:buSzPct val="120000"/>
            </a:pPr>
            <a:r>
              <a:rPr lang="az-Latn-AZ" sz="2000" dirty="0" smtClean="0">
                <a:solidFill>
                  <a:prstClr val="black"/>
                </a:solidFill>
                <a:latin typeface="Arial"/>
                <a:ea typeface="Arial"/>
                <a:cs typeface="Arial"/>
              </a:rPr>
              <a:t>Aşağıda sadalananlara uyğun testləri təsvir edin</a:t>
            </a:r>
            <a:r>
              <a:rPr lang="en-US" sz="2000" dirty="0" smtClean="0">
                <a:solidFill>
                  <a:prstClr val="black"/>
                </a:solidFill>
                <a:latin typeface="Arial"/>
                <a:ea typeface="Arial"/>
                <a:cs typeface="Arial"/>
              </a:rPr>
              <a:t>:</a:t>
            </a:r>
            <a:r>
              <a:rPr lang="az-Latn-AZ" sz="2000" dirty="0" smtClean="0">
                <a:solidFill>
                  <a:prstClr val="black"/>
                </a:solidFill>
                <a:latin typeface="Arial"/>
                <a:ea typeface="Arial"/>
                <a:cs typeface="Arial"/>
              </a:rPr>
              <a:t> </a:t>
            </a:r>
            <a:r>
              <a:rPr lang="az-Latn-AZ" sz="2000" dirty="0">
                <a:solidFill>
                  <a:prstClr val="black"/>
                </a:solidFill>
                <a:latin typeface="Arial"/>
                <a:ea typeface="Arial"/>
                <a:cs typeface="Arial"/>
              </a:rPr>
              <a:t>testlərin həyata keçirilmə ardıcıllığı, məqsədi, üsulu, hansı tələblərdən irəli gəldiyini </a:t>
            </a:r>
            <a:r>
              <a:rPr lang="az-Latn-AZ" sz="2000" dirty="0" smtClean="0">
                <a:solidFill>
                  <a:prstClr val="black"/>
                </a:solidFill>
                <a:latin typeface="Arial"/>
                <a:ea typeface="Arial"/>
                <a:cs typeface="Arial"/>
              </a:rPr>
              <a:t>(</a:t>
            </a:r>
            <a:r>
              <a:rPr lang="en-US" sz="2000" dirty="0" smtClean="0">
                <a:solidFill>
                  <a:prstClr val="black"/>
                </a:solidFill>
                <a:latin typeface="Arial"/>
                <a:ea typeface="Arial"/>
                <a:cs typeface="Arial"/>
              </a:rPr>
              <a:t>“</a:t>
            </a:r>
            <a:r>
              <a:rPr lang="az-Latn-AZ" sz="2000" dirty="0">
                <a:solidFill>
                  <a:prstClr val="black"/>
                </a:solidFill>
                <a:latin typeface="Arial"/>
                <a:ea typeface="Arial"/>
                <a:cs typeface="Arial"/>
              </a:rPr>
              <a:t>Texniki Tapşığın Ümumi Təsviri</a:t>
            </a:r>
            <a:r>
              <a:rPr lang="en-US" sz="2000" dirty="0">
                <a:solidFill>
                  <a:prstClr val="black"/>
                </a:solidFill>
                <a:latin typeface="Arial"/>
                <a:ea typeface="Arial"/>
                <a:cs typeface="Arial"/>
              </a:rPr>
              <a:t>”</a:t>
            </a:r>
            <a:r>
              <a:rPr lang="az-Latn-AZ" sz="2000" dirty="0">
                <a:solidFill>
                  <a:prstClr val="black"/>
                </a:solidFill>
                <a:latin typeface="Arial"/>
                <a:ea typeface="Arial"/>
                <a:cs typeface="Arial"/>
              </a:rPr>
              <a:t> adlı </a:t>
            </a:r>
            <a:r>
              <a:rPr lang="az-Latn-AZ" sz="2000" dirty="0" smtClean="0">
                <a:solidFill>
                  <a:prstClr val="black"/>
                </a:solidFill>
                <a:latin typeface="Arial"/>
                <a:ea typeface="Arial"/>
                <a:cs typeface="Arial"/>
              </a:rPr>
              <a:t>hissədə tələb edilən) </a:t>
            </a:r>
            <a:r>
              <a:rPr lang="az-Latn-AZ" sz="2000" dirty="0">
                <a:solidFill>
                  <a:prstClr val="black"/>
                </a:solidFill>
                <a:latin typeface="Arial"/>
                <a:ea typeface="Arial"/>
                <a:cs typeface="Arial"/>
              </a:rPr>
              <a:t>və digər vacib hesab etdiyiniz məqamlar haqqında n</a:t>
            </a:r>
            <a:r>
              <a:rPr lang="az-Latn-AZ" sz="2000" dirty="0" smtClean="0">
                <a:solidFill>
                  <a:prstClr val="black"/>
                </a:solidFill>
                <a:latin typeface="Arial"/>
                <a:ea typeface="Arial"/>
                <a:cs typeface="Arial"/>
              </a:rPr>
              <a:t>övbəti slaydda göstərilmiş </a:t>
            </a:r>
            <a:r>
              <a:rPr lang="az-Latn-AZ" sz="2000" dirty="0">
                <a:solidFill>
                  <a:prstClr val="black"/>
                </a:solidFill>
                <a:latin typeface="Arial"/>
                <a:ea typeface="Arial"/>
                <a:cs typeface="Arial"/>
              </a:rPr>
              <a:t>cədvəl formasından istifadə edərək məlumat </a:t>
            </a:r>
            <a:r>
              <a:rPr lang="az-Latn-AZ" sz="2000" dirty="0" smtClean="0">
                <a:solidFill>
                  <a:prstClr val="black"/>
                </a:solidFill>
                <a:latin typeface="Arial"/>
                <a:ea typeface="Arial"/>
                <a:cs typeface="Arial"/>
              </a:rPr>
              <a:t>verin</a:t>
            </a:r>
          </a:p>
          <a:p>
            <a:pPr algn="just">
              <a:buSzPct val="120000"/>
            </a:pPr>
            <a:endParaRPr lang="az-Latn-AZ" sz="2000" dirty="0" smtClean="0">
              <a:solidFill>
                <a:prstClr val="black"/>
              </a:solidFill>
              <a:latin typeface="Arial"/>
              <a:ea typeface="Arial"/>
              <a:cs typeface="Arial"/>
            </a:endParaRPr>
          </a:p>
          <a:p>
            <a:pPr marL="744538" lvl="1" indent="-287338">
              <a:buSzPct val="120000"/>
              <a:buFont typeface="Wingdings" panose="05000000000000000000" pitchFamily="2" charset="2"/>
              <a:buChar char="Ø"/>
            </a:pPr>
            <a:r>
              <a:rPr lang="az-Latn-AZ" sz="2000" dirty="0" smtClean="0">
                <a:solidFill>
                  <a:prstClr val="black"/>
                </a:solidFill>
                <a:latin typeface="Arial"/>
                <a:ea typeface="Arial"/>
                <a:cs typeface="Arial"/>
              </a:rPr>
              <a:t>Bütün bölmələr üzrə ayrılıqda (Məs: Sensorlar, YİS dizaynı və s.)</a:t>
            </a:r>
          </a:p>
          <a:p>
            <a:pPr marL="744538" lvl="1" indent="-287338">
              <a:buSzPct val="120000"/>
              <a:buFont typeface="Wingdings" panose="05000000000000000000" pitchFamily="2" charset="2"/>
              <a:buChar char="Ø"/>
            </a:pPr>
            <a:r>
              <a:rPr lang="az-Latn-AZ" sz="2000" dirty="0" smtClean="0">
                <a:solidFill>
                  <a:prstClr val="black"/>
                </a:solidFill>
                <a:latin typeface="Arial"/>
                <a:ea typeface="Arial"/>
                <a:cs typeface="Arial"/>
              </a:rPr>
              <a:t>Sistem səviyyəsində</a:t>
            </a:r>
            <a:r>
              <a:rPr lang="en-US" sz="2000" dirty="0" smtClean="0">
                <a:solidFill>
                  <a:prstClr val="black"/>
                </a:solidFill>
                <a:latin typeface="Arial"/>
                <a:ea typeface="Arial"/>
                <a:cs typeface="Arial"/>
              </a:rPr>
              <a:t>:</a:t>
            </a:r>
            <a:endParaRPr lang="az-Latn-AZ" sz="2000" dirty="0" smtClean="0">
              <a:solidFill>
                <a:prstClr val="black"/>
              </a:solidFill>
              <a:latin typeface="Arial"/>
              <a:ea typeface="Arial"/>
              <a:cs typeface="Arial"/>
            </a:endParaRPr>
          </a:p>
          <a:p>
            <a:pPr marL="1257300" lvl="2" indent="-342900">
              <a:buSzPct val="120000"/>
              <a:buFont typeface="Wingdings" panose="05000000000000000000" pitchFamily="2" charset="2"/>
              <a:buChar char="§"/>
            </a:pPr>
            <a:r>
              <a:rPr lang="az-Latn-AZ" sz="2000" dirty="0" smtClean="0">
                <a:solidFill>
                  <a:prstClr val="black"/>
                </a:solidFill>
                <a:latin typeface="Arial"/>
                <a:ea typeface="Arial"/>
                <a:cs typeface="Arial"/>
              </a:rPr>
              <a:t>Qarşılıqlı xəbərləşmə</a:t>
            </a:r>
          </a:p>
          <a:p>
            <a:pPr marL="1257300" lvl="2" indent="-342900">
              <a:buSzPct val="120000"/>
              <a:buFont typeface="Wingdings" panose="05000000000000000000" pitchFamily="2" charset="2"/>
              <a:buChar char="§"/>
            </a:pPr>
            <a:r>
              <a:rPr lang="az-Latn-AZ" sz="2000" dirty="0" smtClean="0">
                <a:solidFill>
                  <a:prstClr val="black"/>
                </a:solidFill>
                <a:latin typeface="Arial"/>
                <a:ea typeface="Arial"/>
                <a:cs typeface="Arial"/>
              </a:rPr>
              <a:t>Telemetriya qəbulu və emalı</a:t>
            </a:r>
          </a:p>
          <a:p>
            <a:pPr marL="1257300" lvl="2" indent="-342900">
              <a:buSzPct val="120000"/>
              <a:buFont typeface="Wingdings" panose="05000000000000000000" pitchFamily="2" charset="2"/>
              <a:buChar char="§"/>
            </a:pPr>
            <a:r>
              <a:rPr lang="az-Latn-AZ" sz="2000" dirty="0" smtClean="0">
                <a:solidFill>
                  <a:prstClr val="black"/>
                </a:solidFill>
                <a:latin typeface="Arial"/>
                <a:ea typeface="Arial"/>
                <a:cs typeface="Arial"/>
              </a:rPr>
              <a:t>Mexanizmlər</a:t>
            </a:r>
          </a:p>
          <a:p>
            <a:pPr marL="1257300" lvl="3" indent="-342900">
              <a:buSzPct val="120000"/>
              <a:buFont typeface="Wingdings" panose="05000000000000000000" pitchFamily="2" charset="2"/>
              <a:buChar char="§"/>
            </a:pPr>
            <a:r>
              <a:rPr lang="az-Latn-AZ" sz="2000" dirty="0" smtClean="0">
                <a:solidFill>
                  <a:prstClr val="black"/>
                </a:solidFill>
                <a:latin typeface="Arial"/>
                <a:ea typeface="Arial"/>
                <a:cs typeface="Arial"/>
              </a:rPr>
              <a:t>Ayrılma və enmə testi</a:t>
            </a:r>
          </a:p>
          <a:p>
            <a:pPr marL="1257300" lvl="3" indent="-342900">
              <a:buSzPct val="120000"/>
              <a:buFont typeface="Wingdings" panose="05000000000000000000" pitchFamily="2" charset="2"/>
              <a:buChar char="§"/>
            </a:pPr>
            <a:r>
              <a:rPr lang="az-Latn-AZ" sz="2000" dirty="0" smtClean="0">
                <a:solidFill>
                  <a:prstClr val="black"/>
                </a:solidFill>
                <a:latin typeface="Arial"/>
                <a:ea typeface="Arial"/>
                <a:cs typeface="Arial"/>
              </a:rPr>
              <a:t>Ölçü və çəki testləri</a:t>
            </a:r>
            <a:endParaRPr lang="az-Latn-AZ" sz="2000" i="1" dirty="0">
              <a:solidFill>
                <a:prstClr val="black"/>
              </a:solidFill>
              <a:latin typeface="Arial"/>
              <a:ea typeface="Arial"/>
              <a:cs typeface="Arial"/>
            </a:endParaRPr>
          </a:p>
        </p:txBody>
      </p:sp>
    </p:spTree>
    <p:extLst>
      <p:ext uri="{BB962C8B-B14F-4D97-AF65-F5344CB8AC3E}">
        <p14:creationId xmlns:p14="http://schemas.microsoft.com/office/powerpoint/2010/main" val="23366573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DEA8DC-2C19-4624-B6C2-CB92A968E07B}" type="slidenum">
              <a:rPr lang="en-US" smtClean="0"/>
              <a:t>62</a:t>
            </a:fld>
            <a:endParaRPr lang="en-US"/>
          </a:p>
        </p:txBody>
      </p:sp>
      <p:sp>
        <p:nvSpPr>
          <p:cNvPr id="15"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333399"/>
              </a:buClr>
            </a:pPr>
            <a:r>
              <a:rPr lang="az-Latn-AZ" sz="2400" b="1" kern="0" smtClean="0">
                <a:solidFill>
                  <a:srgbClr val="333399"/>
                </a:solidFill>
              </a:rPr>
              <a:t>Testlərin həyata keçirilməsi</a:t>
            </a:r>
            <a:endParaRPr lang="en-US" sz="2400" b="1" kern="0">
              <a:solidFill>
                <a:srgbClr val="333399"/>
              </a:solidFill>
            </a:endParaRPr>
          </a:p>
        </p:txBody>
      </p:sp>
      <p:sp>
        <p:nvSpPr>
          <p:cNvPr id="3" name="Date Placeholder 2"/>
          <p:cNvSpPr>
            <a:spLocks noGrp="1"/>
          </p:cNvSpPr>
          <p:nvPr>
            <p:ph type="dt" sz="half" idx="10"/>
          </p:nvPr>
        </p:nvSpPr>
        <p:spPr/>
        <p:txBody>
          <a:bodyPr/>
          <a:lstStyle/>
          <a:p>
            <a:r>
              <a:rPr lang="en-US" smtClean="0"/>
              <a:t>Təqdimatçı: Ad və Soyad</a:t>
            </a:r>
            <a:endParaRPr lang="en-US"/>
          </a:p>
        </p:txBody>
      </p:sp>
      <p:sp>
        <p:nvSpPr>
          <p:cNvPr id="8" name="Footer Placeholder 7"/>
          <p:cNvSpPr>
            <a:spLocks noGrp="1"/>
          </p:cNvSpPr>
          <p:nvPr>
            <p:ph type="ftr" sz="quarter" idx="11"/>
          </p:nvPr>
        </p:nvSpPr>
        <p:spPr/>
        <p:txBody>
          <a:bodyPr/>
          <a:lstStyle/>
          <a:p>
            <a:r>
              <a:rPr lang="en-US" smtClean="0"/>
              <a:t>“CanSat Az 2018” YHS: Komanda İD və Adı </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2187944"/>
              </p:ext>
            </p:extLst>
          </p:nvPr>
        </p:nvGraphicFramePr>
        <p:xfrm>
          <a:off x="237744" y="1453896"/>
          <a:ext cx="8677656" cy="1777998"/>
        </p:xfrm>
        <a:graphic>
          <a:graphicData uri="http://schemas.openxmlformats.org/drawingml/2006/table">
            <a:tbl>
              <a:tblPr firstRow="1" bandRow="1">
                <a:tableStyleId>{5C22544A-7EE6-4342-B048-85BDC9FD1C3A}</a:tableStyleId>
              </a:tblPr>
              <a:tblGrid>
                <a:gridCol w="578484"/>
                <a:gridCol w="4627876"/>
                <a:gridCol w="2351260"/>
                <a:gridCol w="1120036"/>
              </a:tblGrid>
              <a:tr h="370839">
                <a:tc>
                  <a:txBody>
                    <a:bodyPr/>
                    <a:lstStyle/>
                    <a:p>
                      <a:pPr algn="ctr"/>
                      <a:r>
                        <a:rPr lang="en-US" sz="1400" dirty="0" smtClean="0">
                          <a:solidFill>
                            <a:schemeClr val="tx1"/>
                          </a:solidFill>
                          <a:latin typeface="Arial" panose="020B0604020202020204" pitchFamily="34" charset="0"/>
                          <a:cs typeface="Arial" panose="020B0604020202020204" pitchFamily="34" charset="0"/>
                        </a:rPr>
                        <a:t>Test</a:t>
                      </a:r>
                      <a:endParaRPr lang="en-US" sz="1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Testin Təsviri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Tələb</a:t>
                      </a:r>
                      <a:r>
                        <a:rPr lang="az-Latn-AZ" sz="1400" smtClean="0">
                          <a:solidFill>
                            <a:schemeClr val="tx1"/>
                          </a:solidFill>
                          <a:latin typeface="Arial" panose="020B0604020202020204" pitchFamily="34" charset="0"/>
                          <a:cs typeface="Arial" panose="020B0604020202020204" pitchFamily="34" charset="0"/>
                        </a:rPr>
                        <a:t> İD(lər)</a:t>
                      </a:r>
                      <a:endParaRPr lang="en-US" sz="140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Nəticə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39">
                <a:tc>
                  <a:txBody>
                    <a:bodyPr/>
                    <a:lstStyle/>
                    <a:p>
                      <a:pPr algn="ctr"/>
                      <a:r>
                        <a:rPr lang="az-Latn-AZ" sz="1400" smtClean="0">
                          <a:solidFill>
                            <a:schemeClr val="tx1"/>
                          </a:solidFill>
                          <a:latin typeface="Arial" panose="020B0604020202020204" pitchFamily="34" charset="0"/>
                          <a:cs typeface="Arial" panose="020B0604020202020204" pitchFamily="34" charset="0"/>
                        </a:rPr>
                        <a:t>1</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smtClean="0">
                          <a:solidFill>
                            <a:schemeClr val="tx1"/>
                          </a:solidFill>
                          <a:latin typeface="Arial" panose="020B0604020202020204" pitchFamily="34" charset="0"/>
                          <a:cs typeface="Arial" panose="020B0604020202020204" pitchFamily="34" charset="0"/>
                        </a:rPr>
                        <a:t>Test</a:t>
                      </a:r>
                      <a:r>
                        <a:rPr lang="az-Latn-AZ" sz="1400" smtClean="0">
                          <a:solidFill>
                            <a:schemeClr val="tx1"/>
                          </a:solidFill>
                          <a:latin typeface="Arial" panose="020B0604020202020204" pitchFamily="34" charset="0"/>
                          <a:cs typeface="Arial" panose="020B0604020202020204" pitchFamily="34" charset="0"/>
                        </a:rPr>
                        <a:t>in</a:t>
                      </a:r>
                      <a:r>
                        <a:rPr lang="en-US" sz="1400" smtClean="0">
                          <a:solidFill>
                            <a:schemeClr val="tx1"/>
                          </a:solidFill>
                          <a:latin typeface="Arial" panose="020B0604020202020204" pitchFamily="34" charset="0"/>
                          <a:cs typeface="Arial" panose="020B0604020202020204" pitchFamily="34" charset="0"/>
                        </a:rPr>
                        <a:t> başa düşülən formada izahı və onun məqsədi</a:t>
                      </a:r>
                      <a:r>
                        <a:rPr lang="az-Latn-AZ" sz="1400" smtClean="0">
                          <a:solidFill>
                            <a:schemeClr val="tx1"/>
                          </a:solidFill>
                          <a:latin typeface="Arial" panose="020B0604020202020204" pitchFamily="34" charset="0"/>
                          <a:cs typeface="Arial" panose="020B0604020202020204" pitchFamily="34" charset="0"/>
                        </a:rPr>
                        <a:t>;</a:t>
                      </a:r>
                      <a:endParaRPr lang="en-US" sz="1400" smtClean="0">
                        <a:solidFill>
                          <a:schemeClr val="tx1"/>
                        </a:solidFill>
                        <a:latin typeface="Arial" panose="020B0604020202020204" pitchFamily="34" charset="0"/>
                        <a:cs typeface="Arial" panose="020B0604020202020204" pitchFamily="34" charset="0"/>
                      </a:endParaRPr>
                    </a:p>
                    <a:p>
                      <a:pPr algn="l"/>
                      <a:r>
                        <a:rPr lang="en-US" sz="1400" smtClean="0">
                          <a:solidFill>
                            <a:schemeClr val="tx1"/>
                          </a:solidFill>
                          <a:latin typeface="Arial" panose="020B0604020202020204" pitchFamily="34" charset="0"/>
                          <a:cs typeface="Arial" panose="020B0604020202020204" pitchFamily="34" charset="0"/>
                        </a:rPr>
                        <a:t>Testin həyata keçirilmə üsulu</a:t>
                      </a:r>
                      <a:r>
                        <a:rPr lang="az-Latn-AZ" sz="1400" baseline="0" smtClean="0">
                          <a:solidFill>
                            <a:schemeClr val="tx1"/>
                          </a:solidFill>
                          <a:latin typeface="Arial" panose="020B0604020202020204" pitchFamily="34" charset="0"/>
                          <a:cs typeface="Arial" panose="020B0604020202020204" pitchFamily="34" charset="0"/>
                        </a:rPr>
                        <a:t> və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 1</a:t>
                      </a:r>
                      <a:r>
                        <a:rPr lang="az-Latn-AZ" sz="1400" smtClean="0">
                          <a:solidFill>
                            <a:schemeClr val="tx1"/>
                          </a:solidFill>
                          <a:latin typeface="Arial" panose="020B0604020202020204" pitchFamily="34" charset="0"/>
                          <a:cs typeface="Arial" panose="020B0604020202020204" pitchFamily="34" charset="0"/>
                        </a:rPr>
                        <a:t>0</a:t>
                      </a:r>
                      <a:r>
                        <a:rPr lang="en-US" sz="1400" smtClean="0">
                          <a:solidFill>
                            <a:schemeClr val="tx1"/>
                          </a:solidFill>
                          <a:latin typeface="Arial" panose="020B0604020202020204" pitchFamily="34" charset="0"/>
                          <a:cs typeface="Arial" panose="020B0604020202020204" pitchFamily="34" charset="0"/>
                        </a:rPr>
                        <a:t>,</a:t>
                      </a:r>
                      <a:r>
                        <a:rPr lang="az-Latn-AZ" sz="1400" baseline="0" smtClean="0">
                          <a:solidFill>
                            <a:schemeClr val="tx1"/>
                          </a:solidFill>
                          <a:latin typeface="Arial" panose="020B0604020202020204" pitchFamily="34" charset="0"/>
                          <a:cs typeface="Arial" panose="020B0604020202020204" pitchFamily="34" charset="0"/>
                        </a:rPr>
                        <a:t> 1</a:t>
                      </a:r>
                      <a:r>
                        <a:rPr lang="en-US" sz="1400" smtClean="0">
                          <a:solidFill>
                            <a:schemeClr val="tx1"/>
                          </a:solidFill>
                          <a:latin typeface="Arial" panose="020B0604020202020204" pitchFamily="34" charset="0"/>
                          <a:cs typeface="Arial" panose="020B0604020202020204" pitchFamily="34" charset="0"/>
                        </a:rPr>
                        <a:t>2, ...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smtClean="0">
                          <a:solidFill>
                            <a:schemeClr val="tx1"/>
                          </a:solidFill>
                          <a:latin typeface="Arial" panose="020B0604020202020204" pitchFamily="34" charset="0"/>
                          <a:cs typeface="Arial" panose="020B0604020202020204" pitchFamily="34" charset="0"/>
                        </a:rPr>
                        <a:t>UĞURLU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r>
              <a:tr h="370839">
                <a:tc>
                  <a:txBody>
                    <a:bodyPr/>
                    <a:lstStyle/>
                    <a:p>
                      <a:pPr algn="ctr"/>
                      <a:r>
                        <a:rPr lang="az-Latn-AZ" sz="1400" smtClean="0">
                          <a:solidFill>
                            <a:schemeClr val="tx1"/>
                          </a:solidFill>
                          <a:latin typeface="Arial" panose="020B0604020202020204" pitchFamily="34" charset="0"/>
                          <a:cs typeface="Arial" panose="020B0604020202020204" pitchFamily="34" charset="0"/>
                        </a:rPr>
                        <a:t>2</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baseline="0" smtClean="0">
                          <a:solidFill>
                            <a:schemeClr val="tx1"/>
                          </a:solidFill>
                          <a:latin typeface="Arial" panose="020B0604020202020204" pitchFamily="34" charset="0"/>
                          <a:cs typeface="Arial" panose="020B0604020202020204" pitchFamily="34" charset="0"/>
                        </a:rPr>
                        <a:t>Testin başa düşülən formada izahı və onun məqsədi;</a:t>
                      </a:r>
                    </a:p>
                    <a:p>
                      <a:pPr algn="l"/>
                      <a:r>
                        <a:rPr lang="az-Latn-AZ" sz="1400" baseline="0" smtClean="0">
                          <a:solidFill>
                            <a:schemeClr val="tx1"/>
                          </a:solidFill>
                          <a:latin typeface="Arial" panose="020B0604020202020204" pitchFamily="34" charset="0"/>
                          <a:cs typeface="Arial" panose="020B0604020202020204" pitchFamily="34" charset="0"/>
                        </a:rPr>
                        <a:t>Testin həyata keçirilmə üsulu və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 </a:t>
                      </a:r>
                      <a:r>
                        <a:rPr lang="az-Latn-AZ" sz="1400" smtClean="0">
                          <a:solidFill>
                            <a:schemeClr val="tx1"/>
                          </a:solidFill>
                          <a:latin typeface="Arial" panose="020B0604020202020204" pitchFamily="34" charset="0"/>
                          <a:cs typeface="Arial" panose="020B0604020202020204" pitchFamily="34" charset="0"/>
                        </a:rPr>
                        <a:t>15</a:t>
                      </a:r>
                      <a:r>
                        <a:rPr lang="en-US" sz="1400" smtClean="0">
                          <a:solidFill>
                            <a:schemeClr val="tx1"/>
                          </a:solidFill>
                          <a:latin typeface="Arial" panose="020B0604020202020204" pitchFamily="34" charset="0"/>
                          <a:cs typeface="Arial" panose="020B0604020202020204" pitchFamily="34" charset="0"/>
                        </a:rPr>
                        <a:t>, </a:t>
                      </a:r>
                      <a:r>
                        <a:rPr lang="az-Latn-AZ" sz="1400" smtClean="0">
                          <a:solidFill>
                            <a:schemeClr val="tx1"/>
                          </a:solidFill>
                          <a:latin typeface="Arial" panose="020B0604020202020204" pitchFamily="34" charset="0"/>
                          <a:cs typeface="Arial" panose="020B0604020202020204" pitchFamily="34" charset="0"/>
                        </a:rPr>
                        <a:t>19</a:t>
                      </a:r>
                      <a:r>
                        <a:rPr lang="en-US" sz="1400" smtClean="0">
                          <a:solidFill>
                            <a:schemeClr val="tx1"/>
                          </a:solidFill>
                          <a:latin typeface="Arial" panose="020B0604020202020204" pitchFamily="34" charset="0"/>
                          <a:cs typeface="Arial" panose="020B0604020202020204" pitchFamily="34" charset="0"/>
                        </a:rPr>
                        <a:t>,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smtClean="0">
                          <a:solidFill>
                            <a:schemeClr val="tx1"/>
                          </a:solidFill>
                          <a:latin typeface="Arial" panose="020B0604020202020204" pitchFamily="34" charset="0"/>
                          <a:cs typeface="Arial" panose="020B0604020202020204" pitchFamily="34" charset="0"/>
                        </a:rPr>
                        <a:t>UĞUR</a:t>
                      </a:r>
                      <a:r>
                        <a:rPr lang="az-Latn-AZ" sz="1400" b="1" smtClean="0">
                          <a:solidFill>
                            <a:schemeClr val="tx1"/>
                          </a:solidFill>
                          <a:latin typeface="Arial" panose="020B0604020202020204" pitchFamily="34" charset="0"/>
                          <a:cs typeface="Arial" panose="020B0604020202020204" pitchFamily="34" charset="0"/>
                        </a:rPr>
                        <a:t>SUZ</a:t>
                      </a:r>
                      <a:endParaRPr lang="en-US" sz="1400" b="1"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39">
                <a:tc>
                  <a:txBody>
                    <a:bodyPr/>
                    <a:lstStyle/>
                    <a:p>
                      <a:pPr algn="ctr"/>
                      <a:r>
                        <a:rPr lang="az-Latn-AZ" sz="1400" smtClean="0">
                          <a:solidFill>
                            <a:schemeClr val="tx1"/>
                          </a:solidFill>
                          <a:latin typeface="Arial" panose="020B0604020202020204" pitchFamily="34" charset="0"/>
                          <a:cs typeface="Arial" panose="020B0604020202020204" pitchFamily="34" charset="0"/>
                        </a:rPr>
                        <a:t>...</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baseline="0" dirty="0" smtClean="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az-Latn-AZ" sz="1400" dirty="0" smtClean="0">
                          <a:solidFill>
                            <a:schemeClr val="tx1"/>
                          </a:solidFill>
                          <a:latin typeface="Arial" panose="020B0604020202020204" pitchFamily="34" charset="0"/>
                          <a:cs typeface="Arial" panose="020B0604020202020204" pitchFamily="34" charset="0"/>
                        </a:rPr>
                        <a:t>...</a:t>
                      </a:r>
                      <a:endParaRPr lang="en-US" sz="14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237744" y="3611880"/>
            <a:ext cx="8677656" cy="923330"/>
          </a:xfrm>
          <a:prstGeom prst="rect">
            <a:avLst/>
          </a:prstGeom>
          <a:noFill/>
        </p:spPr>
        <p:txBody>
          <a:bodyPr wrap="square" rtlCol="0">
            <a:spAutoFit/>
          </a:bodyPr>
          <a:lstStyle/>
          <a:p>
            <a:pPr algn="just"/>
            <a:r>
              <a:rPr lang="az-Latn-AZ" b="1" dirty="0" smtClean="0">
                <a:solidFill>
                  <a:prstClr val="black"/>
                </a:solidFill>
                <a:latin typeface="Arial"/>
                <a:ea typeface="Arial"/>
                <a:cs typeface="Arial"/>
              </a:rPr>
              <a:t>Həyata keçirilmiş testlər üçün </a:t>
            </a:r>
            <a:r>
              <a:rPr lang="en-US" b="1" dirty="0" smtClean="0">
                <a:solidFill>
                  <a:prstClr val="black"/>
                </a:solidFill>
                <a:latin typeface="Arial"/>
                <a:ea typeface="Arial"/>
                <a:cs typeface="Arial"/>
              </a:rPr>
              <a:t>“</a:t>
            </a:r>
            <a:r>
              <a:rPr lang="az-Latn-AZ" b="1" dirty="0">
                <a:solidFill>
                  <a:prstClr val="black"/>
                </a:solidFill>
                <a:latin typeface="Arial"/>
                <a:ea typeface="Arial"/>
                <a:cs typeface="Arial"/>
              </a:rPr>
              <a:t>Nəticə</a:t>
            </a:r>
            <a:r>
              <a:rPr lang="en-US" b="1" dirty="0">
                <a:solidFill>
                  <a:prstClr val="black"/>
                </a:solidFill>
                <a:latin typeface="Arial"/>
                <a:ea typeface="Arial"/>
                <a:cs typeface="Arial"/>
              </a:rPr>
              <a:t>”</a:t>
            </a:r>
            <a:r>
              <a:rPr lang="az-Latn-AZ" b="1" dirty="0">
                <a:solidFill>
                  <a:prstClr val="black"/>
                </a:solidFill>
                <a:latin typeface="Arial"/>
                <a:ea typeface="Arial"/>
                <a:cs typeface="Arial"/>
              </a:rPr>
              <a:t> sütunun cədvəldə göstərilən formada </a:t>
            </a:r>
            <a:r>
              <a:rPr lang="az-Latn-AZ" b="1" dirty="0" smtClean="0">
                <a:solidFill>
                  <a:prstClr val="black"/>
                </a:solidFill>
                <a:latin typeface="Arial"/>
                <a:ea typeface="Arial"/>
                <a:cs typeface="Arial"/>
              </a:rPr>
              <a:t>doldurun. Əgər </a:t>
            </a:r>
            <a:r>
              <a:rPr lang="az-Latn-AZ" b="1" dirty="0">
                <a:solidFill>
                  <a:prstClr val="black"/>
                </a:solidFill>
                <a:latin typeface="Arial"/>
                <a:ea typeface="Arial"/>
                <a:cs typeface="Arial"/>
              </a:rPr>
              <a:t>test </a:t>
            </a:r>
            <a:r>
              <a:rPr lang="az-Latn-AZ" b="1" dirty="0" smtClean="0">
                <a:solidFill>
                  <a:prstClr val="black"/>
                </a:solidFill>
                <a:latin typeface="Arial"/>
                <a:ea typeface="Arial"/>
                <a:cs typeface="Arial"/>
              </a:rPr>
              <a:t>planlaşdırılırsa, </a:t>
            </a:r>
            <a:r>
              <a:rPr lang="en-US" b="1" dirty="0" smtClean="0">
                <a:solidFill>
                  <a:prstClr val="black"/>
                </a:solidFill>
                <a:latin typeface="Arial"/>
                <a:ea typeface="Arial"/>
                <a:cs typeface="Arial"/>
              </a:rPr>
              <a:t>“</a:t>
            </a:r>
            <a:r>
              <a:rPr lang="az-Latn-AZ" b="1" dirty="0">
                <a:solidFill>
                  <a:prstClr val="black"/>
                </a:solidFill>
                <a:latin typeface="Arial"/>
                <a:ea typeface="Arial"/>
                <a:cs typeface="Arial"/>
              </a:rPr>
              <a:t>Nəticə</a:t>
            </a:r>
            <a:r>
              <a:rPr lang="en-US" b="1" dirty="0">
                <a:solidFill>
                  <a:prstClr val="black"/>
                </a:solidFill>
                <a:latin typeface="Arial"/>
                <a:ea typeface="Arial"/>
                <a:cs typeface="Arial"/>
              </a:rPr>
              <a:t>”</a:t>
            </a:r>
            <a:r>
              <a:rPr lang="az-Latn-AZ" b="1" dirty="0">
                <a:solidFill>
                  <a:prstClr val="black"/>
                </a:solidFill>
                <a:latin typeface="Arial"/>
                <a:ea typeface="Arial"/>
                <a:cs typeface="Arial"/>
              </a:rPr>
              <a:t> sütununda uyğun xananı boş </a:t>
            </a:r>
            <a:r>
              <a:rPr lang="az-Latn-AZ" b="1" dirty="0" smtClean="0">
                <a:solidFill>
                  <a:prstClr val="black"/>
                </a:solidFill>
                <a:latin typeface="Arial"/>
                <a:ea typeface="Arial"/>
                <a:cs typeface="Arial"/>
              </a:rPr>
              <a:t>buraxın</a:t>
            </a:r>
            <a:endParaRPr lang="az-Latn-AZ" b="1" dirty="0">
              <a:solidFill>
                <a:prstClr val="black"/>
              </a:solidFill>
              <a:latin typeface="Arial"/>
              <a:ea typeface="Arial"/>
              <a:cs typeface="Arial"/>
            </a:endParaRPr>
          </a:p>
        </p:txBody>
      </p:sp>
    </p:spTree>
    <p:extLst>
      <p:ext uri="{BB962C8B-B14F-4D97-AF65-F5344CB8AC3E}">
        <p14:creationId xmlns:p14="http://schemas.microsoft.com/office/powerpoint/2010/main" val="2826181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3"/>
          <p:cNvSpPr txBox="1">
            <a:spLocks/>
          </p:cNvSpPr>
          <p:nvPr/>
        </p:nvSpPr>
        <p:spPr>
          <a:xfrm>
            <a:off x="1638299" y="2511024"/>
            <a:ext cx="5829300" cy="1102517"/>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az-Latn-AZ" kern="0">
                <a:solidFill>
                  <a:srgbClr val="333399"/>
                </a:solidFill>
              </a:rPr>
              <a:t>Planlaşdırma və </a:t>
            </a:r>
            <a:r>
              <a:rPr lang="az-Latn-AZ" kern="0" smtClean="0">
                <a:solidFill>
                  <a:srgbClr val="333399"/>
                </a:solidFill>
              </a:rPr>
              <a:t>Maliyyə </a:t>
            </a:r>
            <a:endParaRPr lang="az-Latn-AZ" kern="0">
              <a:solidFill>
                <a:srgbClr val="333399"/>
              </a:solidFill>
            </a:endParaRPr>
          </a:p>
        </p:txBody>
      </p:sp>
      <p:sp>
        <p:nvSpPr>
          <p:cNvPr id="13" name="Shape 174"/>
          <p:cNvSpPr txBox="1">
            <a:spLocks/>
          </p:cNvSpPr>
          <p:nvPr/>
        </p:nvSpPr>
        <p:spPr>
          <a:xfrm>
            <a:off x="2152650" y="3733789"/>
            <a:ext cx="4800599" cy="971550"/>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t>
            </a:r>
            <a:r>
              <a:rPr lang="az-Latn-AZ" kern="0" smtClean="0">
                <a:solidFill>
                  <a:srgbClr val="000000"/>
                </a:solidFill>
              </a:rPr>
              <a:t>Adı və </a:t>
            </a:r>
            <a:r>
              <a:rPr lang="az-Latn-AZ" kern="0">
                <a:solidFill>
                  <a:srgbClr val="000000"/>
                </a:solidFill>
              </a:rPr>
              <a:t>Soyadı</a:t>
            </a:r>
            <a:endParaRPr lang="en-US" kern="0">
              <a:solidFill>
                <a:srgbClr val="000000"/>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63</a:t>
            </a:fld>
            <a:endParaRPr lang="en-US"/>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1056657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664"/>
          <p:cNvSpPr txBox="1">
            <a:spLocks/>
          </p:cNvSpPr>
          <p:nvPr/>
        </p:nvSpPr>
        <p:spPr>
          <a:xfrm>
            <a:off x="1938528" y="118872"/>
            <a:ext cx="5486400" cy="969264"/>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9pPr>
          </a:lstStyle>
          <a:p>
            <a:pPr>
              <a:buClr>
                <a:srgbClr val="333399"/>
              </a:buClr>
            </a:pPr>
            <a:r>
              <a:rPr lang="az-Latn-AZ" kern="0" smtClean="0">
                <a:solidFill>
                  <a:srgbClr val="333399"/>
                </a:solidFill>
                <a:latin typeface="Arial" panose="020B0604020202020204" pitchFamily="34" charset="0"/>
                <a:ea typeface="+mn-ea"/>
                <a:cs typeface="Arial" panose="020B0604020202020204" pitchFamily="34" charset="0"/>
              </a:rPr>
              <a:t>Planlaşdırma</a:t>
            </a:r>
            <a:endParaRPr lang="en-US" kern="0">
              <a:solidFill>
                <a:srgbClr val="333399"/>
              </a:solidFill>
              <a:latin typeface="Arial" panose="020B0604020202020204" pitchFamily="34" charset="0"/>
              <a:ea typeface="+mn-ea"/>
              <a:cs typeface="Arial" panose="020B0604020202020204" pitchFamily="34" charset="0"/>
            </a:endParaRPr>
          </a:p>
        </p:txBody>
      </p:sp>
      <p:sp>
        <p:nvSpPr>
          <p:cNvPr id="14" name="Shape 665"/>
          <p:cNvSpPr txBox="1">
            <a:spLocks/>
          </p:cNvSpPr>
          <p:nvPr/>
        </p:nvSpPr>
        <p:spPr>
          <a:xfrm>
            <a:off x="239150" y="1234440"/>
            <a:ext cx="8676250" cy="3485664"/>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pPr>
            <a:r>
              <a:rPr lang="az-Latn-AZ" sz="2000" smtClean="0">
                <a:solidFill>
                  <a:prstClr val="black"/>
                </a:solidFill>
              </a:rPr>
              <a:t>Bütün mərhələlər üzrə görülmüş və </a:t>
            </a:r>
            <a:r>
              <a:rPr lang="az-Latn-AZ" sz="2000">
                <a:solidFill>
                  <a:prstClr val="black"/>
                </a:solidFill>
              </a:rPr>
              <a:t>görüləcək işlər barədə </a:t>
            </a:r>
            <a:r>
              <a:rPr lang="az-Latn-AZ" sz="2000" smtClean="0">
                <a:solidFill>
                  <a:prstClr val="black"/>
                </a:solidFill>
              </a:rPr>
              <a:t>detallı məlumat</a:t>
            </a:r>
          </a:p>
          <a:p>
            <a:pPr lvl="1" indent="-342900">
              <a:spcBef>
                <a:spcPts val="0"/>
              </a:spcBef>
              <a:buClr>
                <a:srgbClr val="000000"/>
              </a:buClr>
              <a:buFont typeface="Wingdings" panose="05000000000000000000" pitchFamily="2" charset="2"/>
              <a:buChar char="Ø"/>
            </a:pPr>
            <a:r>
              <a:rPr lang="az-Latn-AZ" sz="2000" smtClean="0">
                <a:solidFill>
                  <a:prstClr val="black"/>
                </a:solidFill>
              </a:rPr>
              <a:t>Məlumatları mərhələr üzrə qruplaşdırın</a:t>
            </a:r>
          </a:p>
          <a:p>
            <a:pPr lvl="1" indent="-342900">
              <a:spcBef>
                <a:spcPts val="0"/>
              </a:spcBef>
              <a:buClr>
                <a:srgbClr val="000000"/>
              </a:buClr>
              <a:buFont typeface="Wingdings" panose="05000000000000000000" pitchFamily="2" charset="2"/>
              <a:buChar char="Ø"/>
            </a:pPr>
            <a:r>
              <a:rPr lang="az-Latn-AZ" sz="2000" smtClean="0">
                <a:solidFill>
                  <a:prstClr val="black"/>
                </a:solidFill>
              </a:rPr>
              <a:t>Mərhələr üzrə alt sistemlər də edilmiş və ediləcək işləri plan şəklində təsvir edin </a:t>
            </a:r>
          </a:p>
          <a:p>
            <a:pPr marL="280988" lvl="1" indent="-280988">
              <a:spcBef>
                <a:spcPts val="0"/>
              </a:spcBef>
              <a:buClr>
                <a:srgbClr val="000000"/>
              </a:buClr>
              <a:buFont typeface="Arial" panose="020B0604020202020204" pitchFamily="34" charset="0"/>
              <a:buChar char="•"/>
            </a:pPr>
            <a:r>
              <a:rPr lang="az-Latn-AZ" sz="2000" b="1" smtClean="0">
                <a:solidFill>
                  <a:prstClr val="black"/>
                </a:solidFill>
              </a:rPr>
              <a:t>Komanda </a:t>
            </a:r>
            <a:r>
              <a:rPr lang="az-Latn-AZ" sz="2000" b="1">
                <a:solidFill>
                  <a:prstClr val="black"/>
                </a:solidFill>
              </a:rPr>
              <a:t>üzvləri arasında </a:t>
            </a:r>
            <a:r>
              <a:rPr lang="az-Latn-AZ" sz="2000" b="1" smtClean="0">
                <a:solidFill>
                  <a:prstClr val="black"/>
                </a:solidFill>
              </a:rPr>
              <a:t>işlərin necə bölüşdürüldüyünü göstərin</a:t>
            </a:r>
            <a:endParaRPr lang="az-Latn-AZ" sz="2000" b="1">
              <a:solidFill>
                <a:prstClr val="black"/>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64</a:t>
            </a:fld>
            <a:endParaRPr lang="en-US"/>
          </a:p>
        </p:txBody>
      </p:sp>
      <p:sp>
        <p:nvSpPr>
          <p:cNvPr id="13"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40311249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664"/>
          <p:cNvSpPr txBox="1">
            <a:spLocks/>
          </p:cNvSpPr>
          <p:nvPr/>
        </p:nvSpPr>
        <p:spPr>
          <a:xfrm>
            <a:off x="1938528" y="118872"/>
            <a:ext cx="5486400" cy="968119"/>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9pPr>
          </a:lstStyle>
          <a:p>
            <a:pPr>
              <a:buClr>
                <a:srgbClr val="333399"/>
              </a:buClr>
            </a:pPr>
            <a:r>
              <a:rPr lang="az-Latn-AZ" kern="0" smtClean="0">
                <a:solidFill>
                  <a:srgbClr val="333399"/>
                </a:solidFill>
                <a:latin typeface="Arial" panose="020B0604020202020204" pitchFamily="34" charset="0"/>
                <a:ea typeface="+mn-ea"/>
                <a:cs typeface="Arial" panose="020B0604020202020204" pitchFamily="34" charset="0"/>
              </a:rPr>
              <a:t>Maliyyə</a:t>
            </a:r>
            <a:endParaRPr lang="en-US" kern="0">
              <a:solidFill>
                <a:srgbClr val="333399"/>
              </a:solidFill>
              <a:latin typeface="Arial" panose="020B0604020202020204" pitchFamily="34" charset="0"/>
              <a:ea typeface="+mn-ea"/>
              <a:cs typeface="Arial" panose="020B0604020202020204" pitchFamily="34" charset="0"/>
            </a:endParaRPr>
          </a:p>
        </p:txBody>
      </p:sp>
      <p:sp>
        <p:nvSpPr>
          <p:cNvPr id="13" name="Shape 665"/>
          <p:cNvSpPr txBox="1">
            <a:spLocks/>
          </p:cNvSpPr>
          <p:nvPr/>
        </p:nvSpPr>
        <p:spPr>
          <a:xfrm>
            <a:off x="237744" y="1234440"/>
            <a:ext cx="8677656" cy="5084064"/>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buFont typeface="Arial" panose="020B0604020202020204" pitchFamily="34" charset="0"/>
              <a:buChar char="•"/>
            </a:pPr>
            <a:r>
              <a:rPr lang="az-Latn-AZ" sz="2000">
                <a:solidFill>
                  <a:prstClr val="black"/>
                </a:solidFill>
              </a:rPr>
              <a:t>Ümumilikdə </a:t>
            </a:r>
            <a:r>
              <a:rPr lang="en-US" sz="2000" smtClean="0">
                <a:solidFill>
                  <a:prstClr val="black"/>
                </a:solidFill>
              </a:rPr>
              <a:t>“CanSat” – a (konteyner </a:t>
            </a:r>
            <a:r>
              <a:rPr lang="az-Latn-AZ" sz="2000">
                <a:solidFill>
                  <a:prstClr val="black"/>
                </a:solidFill>
              </a:rPr>
              <a:t>+</a:t>
            </a:r>
            <a:r>
              <a:rPr lang="az-Latn-AZ" sz="2000" smtClean="0">
                <a:solidFill>
                  <a:prstClr val="black"/>
                </a:solidFill>
              </a:rPr>
              <a:t> model</a:t>
            </a:r>
            <a:r>
              <a:rPr lang="en-US" sz="2000" smtClean="0">
                <a:solidFill>
                  <a:prstClr val="black"/>
                </a:solidFill>
              </a:rPr>
              <a:t>)</a:t>
            </a:r>
            <a:r>
              <a:rPr lang="az-Latn-AZ" sz="2000" smtClean="0">
                <a:solidFill>
                  <a:prstClr val="black"/>
                </a:solidFill>
              </a:rPr>
              <a:t> çəkilən </a:t>
            </a:r>
            <a:r>
              <a:rPr lang="az-Latn-AZ" sz="2000">
                <a:solidFill>
                  <a:prstClr val="black"/>
                </a:solidFill>
              </a:rPr>
              <a:t>xərclər</a:t>
            </a:r>
          </a:p>
          <a:p>
            <a:pPr lvl="1" indent="-285750">
              <a:spcBef>
                <a:spcPts val="0"/>
              </a:spcBef>
              <a:buClr>
                <a:srgbClr val="000000"/>
              </a:buClr>
              <a:buFont typeface="Wingdings" panose="05000000000000000000" pitchFamily="2" charset="2"/>
              <a:buChar char="Ø"/>
            </a:pPr>
            <a:r>
              <a:rPr lang="az-Latn-AZ" sz="2000" b="0" smtClean="0">
                <a:solidFill>
                  <a:prstClr val="black"/>
                </a:solidFill>
              </a:rPr>
              <a:t>Alt sistem </a:t>
            </a:r>
            <a:r>
              <a:rPr lang="az-Latn-AZ" sz="2000" b="0">
                <a:solidFill>
                  <a:prstClr val="black"/>
                </a:solidFill>
              </a:rPr>
              <a:t>olaraq </a:t>
            </a:r>
            <a:r>
              <a:rPr lang="az-Latn-AZ" sz="2000" b="0" smtClean="0">
                <a:solidFill>
                  <a:prstClr val="black"/>
                </a:solidFill>
              </a:rPr>
              <a:t>xərclərin </a:t>
            </a:r>
            <a:r>
              <a:rPr lang="az-Latn-AZ" sz="2000" b="0">
                <a:solidFill>
                  <a:prstClr val="black"/>
                </a:solidFill>
              </a:rPr>
              <a:t>təyin olunması</a:t>
            </a:r>
          </a:p>
          <a:p>
            <a:pPr lvl="1" indent="-285750">
              <a:spcBef>
                <a:spcPts val="0"/>
              </a:spcBef>
              <a:buClr>
                <a:srgbClr val="000000"/>
              </a:buClr>
              <a:buFont typeface="Wingdings" panose="05000000000000000000" pitchFamily="2" charset="2"/>
              <a:buChar char="Ø"/>
            </a:pPr>
            <a:r>
              <a:rPr lang="az-Latn-AZ" sz="2000" b="0">
                <a:solidFill>
                  <a:prstClr val="black"/>
                </a:solidFill>
              </a:rPr>
              <a:t>Sonda ümumi xərcləri </a:t>
            </a:r>
            <a:r>
              <a:rPr lang="az-Latn-AZ" sz="2000" b="0" smtClean="0">
                <a:solidFill>
                  <a:prstClr val="black"/>
                </a:solidFill>
              </a:rPr>
              <a:t>təyin </a:t>
            </a:r>
            <a:r>
              <a:rPr lang="az-Latn-AZ" sz="2000" b="0">
                <a:solidFill>
                  <a:prstClr val="black"/>
                </a:solidFill>
              </a:rPr>
              <a:t>olunması və şərtlərlə uyğunluğun yoxlanılması</a:t>
            </a:r>
          </a:p>
          <a:p>
            <a:pPr lvl="1" indent="-285750">
              <a:spcBef>
                <a:spcPts val="0"/>
              </a:spcBef>
              <a:buClr>
                <a:srgbClr val="000000"/>
              </a:buClr>
              <a:buFont typeface="Wingdings" panose="05000000000000000000" pitchFamily="2" charset="2"/>
              <a:buChar char="Ø"/>
            </a:pPr>
            <a:r>
              <a:rPr lang="en-US" sz="2000" smtClean="0">
                <a:solidFill>
                  <a:prstClr val="black"/>
                </a:solidFill>
              </a:rPr>
              <a:t>“</a:t>
            </a:r>
            <a:r>
              <a:rPr lang="az-Latn-AZ" sz="2000" smtClean="0">
                <a:solidFill>
                  <a:prstClr val="black"/>
                </a:solidFill>
              </a:rPr>
              <a:t>CanSat</a:t>
            </a:r>
            <a:r>
              <a:rPr lang="en-US" sz="2000" smtClean="0">
                <a:solidFill>
                  <a:prstClr val="black"/>
                </a:solidFill>
              </a:rPr>
              <a:t>”</a:t>
            </a:r>
            <a:r>
              <a:rPr lang="az-Latn-AZ" sz="2000" b="0" smtClean="0">
                <a:solidFill>
                  <a:prstClr val="black"/>
                </a:solidFill>
              </a:rPr>
              <a:t> </a:t>
            </a:r>
            <a:r>
              <a:rPr lang="az-Latn-AZ" sz="2000" b="0">
                <a:solidFill>
                  <a:prstClr val="black"/>
                </a:solidFill>
              </a:rPr>
              <a:t>üçün nəzərdə tutulmuş büdcənin idarə olunması haqqında </a:t>
            </a:r>
            <a:r>
              <a:rPr lang="az-Latn-AZ" sz="2000" b="0" smtClean="0">
                <a:solidFill>
                  <a:prstClr val="black"/>
                </a:solidFill>
              </a:rPr>
              <a:t>məlumat</a:t>
            </a:r>
          </a:p>
          <a:p>
            <a:pPr indent="-285750">
              <a:spcBef>
                <a:spcPts val="0"/>
              </a:spcBef>
              <a:buClr>
                <a:srgbClr val="000000"/>
              </a:buClr>
              <a:buFont typeface="Wingdings" panose="05000000000000000000" pitchFamily="2" charset="2"/>
              <a:buChar char="Ø"/>
            </a:pPr>
            <a:endParaRPr lang="az-Latn-AZ" sz="2000" b="0" smtClean="0">
              <a:solidFill>
                <a:prstClr val="black"/>
              </a:solidFill>
            </a:endParaRPr>
          </a:p>
          <a:p>
            <a:pPr marL="280988" lvl="1" indent="-280988">
              <a:spcBef>
                <a:spcPts val="0"/>
              </a:spcBef>
              <a:buClr>
                <a:srgbClr val="000000"/>
              </a:buClr>
              <a:buFont typeface="Arial" panose="020B0604020202020204" pitchFamily="34" charset="0"/>
              <a:buChar char="•"/>
            </a:pPr>
            <a:r>
              <a:rPr lang="az-Latn-AZ" sz="2000" b="1" smtClean="0">
                <a:solidFill>
                  <a:prstClr val="black"/>
                </a:solidFill>
              </a:rPr>
              <a:t>Mövcud maliyyə dəstəyi haqqında məlumat</a:t>
            </a:r>
          </a:p>
          <a:p>
            <a:pPr lvl="1" indent="-285750">
              <a:spcBef>
                <a:spcPts val="0"/>
              </a:spcBef>
              <a:buClr>
                <a:srgbClr val="000000"/>
              </a:buClr>
              <a:buFont typeface="Wingdings" panose="05000000000000000000" pitchFamily="2" charset="2"/>
              <a:buChar char="Ø"/>
            </a:pPr>
            <a:endParaRPr lang="az-Latn-AZ" sz="2000">
              <a:solidFill>
                <a:prstClr val="black"/>
              </a:solidFill>
            </a:endParaRPr>
          </a:p>
          <a:p>
            <a:pPr marL="457200" lvl="1" indent="0">
              <a:spcBef>
                <a:spcPts val="0"/>
              </a:spcBef>
              <a:buClr>
                <a:srgbClr val="000000"/>
              </a:buClr>
              <a:buNone/>
            </a:pPr>
            <a:endParaRPr lang="az-Latn-AZ" sz="2000" b="0" smtClean="0">
              <a:solidFill>
                <a:prstClr val="black"/>
              </a:solidFill>
            </a:endParaRPr>
          </a:p>
          <a:p>
            <a:pPr marL="457200" lvl="1" indent="0">
              <a:spcBef>
                <a:spcPts val="0"/>
              </a:spcBef>
              <a:buClr>
                <a:srgbClr val="000000"/>
              </a:buClr>
              <a:buNone/>
            </a:pPr>
            <a:endParaRPr lang="az-Latn-AZ" sz="2000">
              <a:solidFill>
                <a:prstClr val="black"/>
              </a:solidFill>
            </a:endParaRPr>
          </a:p>
          <a:p>
            <a:pPr marL="457200" lvl="1" indent="0">
              <a:spcBef>
                <a:spcPts val="0"/>
              </a:spcBef>
              <a:buClr>
                <a:srgbClr val="000000"/>
              </a:buClr>
              <a:buNone/>
            </a:pPr>
            <a:endParaRPr lang="az-Latn-AZ" sz="2000" b="0" smtClean="0">
              <a:solidFill>
                <a:prstClr val="black"/>
              </a:solidFill>
            </a:endParaRPr>
          </a:p>
          <a:p>
            <a:pPr marL="457200" lvl="1" indent="0">
              <a:spcBef>
                <a:spcPts val="0"/>
              </a:spcBef>
              <a:buClr>
                <a:srgbClr val="000000"/>
              </a:buClr>
              <a:buNone/>
            </a:pPr>
            <a:endParaRPr lang="az-Latn-AZ" sz="2000" b="0" smtClean="0">
              <a:solidFill>
                <a:prstClr val="black"/>
              </a:solidFill>
            </a:endParaRPr>
          </a:p>
          <a:p>
            <a:pPr marL="457200" lvl="1" indent="0">
              <a:spcBef>
                <a:spcPts val="0"/>
              </a:spcBef>
              <a:buClr>
                <a:srgbClr val="000000"/>
              </a:buClr>
              <a:buNone/>
            </a:pPr>
            <a:endParaRPr lang="az-Latn-AZ" sz="2000" b="0" smtClean="0">
              <a:solidFill>
                <a:prstClr val="black"/>
              </a:solidFill>
            </a:endParaRPr>
          </a:p>
          <a:p>
            <a:pPr marL="0" lvl="1" indent="0">
              <a:spcBef>
                <a:spcPts val="0"/>
              </a:spcBef>
              <a:buClr>
                <a:srgbClr val="000000"/>
              </a:buClr>
              <a:buNone/>
            </a:pPr>
            <a:r>
              <a:rPr lang="az-Latn-AZ" sz="2000" b="1" i="1" smtClean="0">
                <a:solidFill>
                  <a:prstClr val="black"/>
                </a:solidFill>
              </a:rPr>
              <a:t>QEYD: </a:t>
            </a:r>
            <a:r>
              <a:rPr lang="az-Latn-AZ" sz="2000" i="1" smtClean="0">
                <a:solidFill>
                  <a:prstClr val="black"/>
                </a:solidFill>
              </a:rPr>
              <a:t>Qiymətlər yerli valuta ilə göstərilməlidir (əgər ehtiyac varsa digər valyuta növləri də əlavə oluna bilər).</a:t>
            </a:r>
            <a:endParaRPr lang="az-Latn-AZ" sz="2000" i="1">
              <a:solidFill>
                <a:prstClr val="black"/>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65</a:t>
            </a:fld>
            <a:endParaRPr lang="en-US"/>
          </a:p>
        </p:txBody>
      </p:sp>
      <p:sp>
        <p:nvSpPr>
          <p:cNvPr id="14"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29281994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73"/>
          <p:cNvSpPr txBox="1">
            <a:spLocks/>
          </p:cNvSpPr>
          <p:nvPr/>
        </p:nvSpPr>
        <p:spPr>
          <a:xfrm>
            <a:off x="1638299" y="2511024"/>
            <a:ext cx="5829300" cy="1102517"/>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a:buClr>
                <a:srgbClr val="333399"/>
              </a:buClr>
              <a:buSzPct val="25000"/>
              <a:defRPr/>
            </a:pPr>
            <a:r>
              <a:rPr lang="en-US" kern="0" smtClean="0">
                <a:solidFill>
                  <a:srgbClr val="333399"/>
                </a:solidFill>
              </a:rPr>
              <a:t>T</a:t>
            </a:r>
            <a:r>
              <a:rPr lang="az-Latn-AZ" kern="0" smtClean="0">
                <a:solidFill>
                  <a:srgbClr val="333399"/>
                </a:solidFill>
              </a:rPr>
              <a:t>ələblərə Uyğunluq</a:t>
            </a:r>
            <a:endParaRPr lang="az-Latn-AZ" kern="0">
              <a:solidFill>
                <a:srgbClr val="333399"/>
              </a:solidFill>
            </a:endParaRPr>
          </a:p>
        </p:txBody>
      </p:sp>
      <p:sp>
        <p:nvSpPr>
          <p:cNvPr id="13" name="Shape 174"/>
          <p:cNvSpPr txBox="1">
            <a:spLocks/>
          </p:cNvSpPr>
          <p:nvPr/>
        </p:nvSpPr>
        <p:spPr>
          <a:xfrm>
            <a:off x="2152650" y="3733789"/>
            <a:ext cx="4800599" cy="971550"/>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0" marR="0" lvl="0" indent="0" algn="ctr" rtl="0">
              <a:lnSpc>
                <a:spcPct val="100000"/>
              </a:lnSpc>
              <a:spcBef>
                <a:spcPts val="480"/>
              </a:spcBef>
              <a:spcAft>
                <a:spcPts val="0"/>
              </a:spcAft>
              <a:buClr>
                <a:schemeClr val="dk1"/>
              </a:buClr>
              <a:buSzPct val="100000"/>
              <a:buFont typeface="Arial"/>
              <a:buNone/>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a:spcBef>
                <a:spcPts val="0"/>
              </a:spcBef>
              <a:buClr>
                <a:srgbClr val="000000"/>
              </a:buClr>
              <a:buSzPct val="25000"/>
              <a:defRPr/>
            </a:pPr>
            <a:r>
              <a:rPr lang="az-Latn-AZ" kern="0">
                <a:solidFill>
                  <a:srgbClr val="000000"/>
                </a:solidFill>
              </a:rPr>
              <a:t>Təqdimatçının </a:t>
            </a:r>
            <a:r>
              <a:rPr lang="az-Latn-AZ" kern="0" smtClean="0">
                <a:solidFill>
                  <a:srgbClr val="000000"/>
                </a:solidFill>
              </a:rPr>
              <a:t>Adı və </a:t>
            </a:r>
            <a:r>
              <a:rPr lang="az-Latn-AZ" kern="0">
                <a:solidFill>
                  <a:srgbClr val="000000"/>
                </a:solidFill>
              </a:rPr>
              <a:t>Soyadı</a:t>
            </a:r>
            <a:endParaRPr lang="en-US" kern="0">
              <a:solidFill>
                <a:srgbClr val="000000"/>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66</a:t>
            </a:fld>
            <a:endParaRPr lang="en-US"/>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2784455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664"/>
          <p:cNvSpPr txBox="1">
            <a:spLocks/>
          </p:cNvSpPr>
          <p:nvPr/>
        </p:nvSpPr>
        <p:spPr>
          <a:xfrm>
            <a:off x="1938528" y="118872"/>
            <a:ext cx="5486400" cy="968119"/>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9pPr>
          </a:lstStyle>
          <a:p>
            <a:pPr>
              <a:buClr>
                <a:srgbClr val="333399"/>
              </a:buClr>
            </a:pPr>
            <a:r>
              <a:rPr lang="az-Latn-AZ" kern="0" smtClean="0">
                <a:solidFill>
                  <a:srgbClr val="333399"/>
                </a:solidFill>
                <a:latin typeface="Arial" panose="020B0604020202020204" pitchFamily="34" charset="0"/>
                <a:ea typeface="+mn-ea"/>
                <a:cs typeface="Arial" panose="020B0604020202020204" pitchFamily="34" charset="0"/>
              </a:rPr>
              <a:t>Tələblərə uyğunluğa ümumi baxış</a:t>
            </a:r>
            <a:endParaRPr lang="en-US" kern="0">
              <a:solidFill>
                <a:srgbClr val="333399"/>
              </a:solidFill>
              <a:latin typeface="Arial" panose="020B0604020202020204" pitchFamily="34" charset="0"/>
              <a:ea typeface="+mn-ea"/>
              <a:cs typeface="Arial" panose="020B0604020202020204" pitchFamily="34" charset="0"/>
            </a:endParaRPr>
          </a:p>
        </p:txBody>
      </p:sp>
      <p:sp>
        <p:nvSpPr>
          <p:cNvPr id="13" name="Shape 665"/>
          <p:cNvSpPr txBox="1">
            <a:spLocks/>
          </p:cNvSpPr>
          <p:nvPr/>
        </p:nvSpPr>
        <p:spPr>
          <a:xfrm>
            <a:off x="237744" y="1234440"/>
            <a:ext cx="8677656" cy="5084064"/>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buFont typeface="Arial" panose="020B0604020202020204" pitchFamily="34" charset="0"/>
              <a:buChar char="•"/>
            </a:pPr>
            <a:r>
              <a:rPr lang="az-Latn-AZ" sz="2000" dirty="0" smtClean="0">
                <a:solidFill>
                  <a:prstClr val="black"/>
                </a:solidFill>
              </a:rPr>
              <a:t>Texniki tapşırıqdan irəli gələn tələblərə uyğunluğun hansı vəziyyətdə olduğunu ümumi olaraq təsvir edin</a:t>
            </a:r>
          </a:p>
          <a:p>
            <a:pPr marL="285750" indent="-285750">
              <a:spcBef>
                <a:spcPts val="0"/>
              </a:spcBef>
              <a:buClr>
                <a:srgbClr val="000000"/>
              </a:buClr>
              <a:buFont typeface="Arial" panose="020B0604020202020204" pitchFamily="34" charset="0"/>
              <a:buChar char="•"/>
            </a:pPr>
            <a:r>
              <a:rPr lang="az-Latn-AZ" sz="2000" dirty="0">
                <a:solidFill>
                  <a:prstClr val="black"/>
                </a:solidFill>
              </a:rPr>
              <a:t>Əgər hansısa </a:t>
            </a:r>
            <a:r>
              <a:rPr lang="az-Latn-AZ" sz="2000" dirty="0" smtClean="0">
                <a:solidFill>
                  <a:prstClr val="black"/>
                </a:solidFill>
              </a:rPr>
              <a:t>texniki </a:t>
            </a:r>
            <a:r>
              <a:rPr lang="az-Latn-AZ" sz="2000" dirty="0">
                <a:solidFill>
                  <a:prstClr val="black"/>
                </a:solidFill>
              </a:rPr>
              <a:t>tapşırıqdan irəli gələn </a:t>
            </a:r>
            <a:r>
              <a:rPr lang="az-Latn-AZ" sz="2000" dirty="0" smtClean="0">
                <a:solidFill>
                  <a:prstClr val="black"/>
                </a:solidFill>
              </a:rPr>
              <a:t>tələbə uyğunluq pozulmuşsa bu barədə izah verin:</a:t>
            </a:r>
            <a:endParaRPr lang="az-Latn-AZ" sz="2000" dirty="0">
              <a:solidFill>
                <a:prstClr val="black"/>
              </a:solidFill>
            </a:endParaRPr>
          </a:p>
          <a:p>
            <a:pPr lvl="1" indent="-285750">
              <a:spcBef>
                <a:spcPts val="0"/>
              </a:spcBef>
              <a:buClr>
                <a:srgbClr val="000000"/>
              </a:buClr>
              <a:buFont typeface="Wingdings" panose="05000000000000000000" pitchFamily="2" charset="2"/>
              <a:buChar char="Ø"/>
            </a:pPr>
            <a:r>
              <a:rPr lang="az-Latn-AZ" sz="2000" b="0" dirty="0" smtClean="0">
                <a:solidFill>
                  <a:prstClr val="black"/>
                </a:solidFill>
              </a:rPr>
              <a:t>Uyğunluğun pozulması ümumi işin gedişinə nə dərəcədə təsir göstərir?</a:t>
            </a:r>
          </a:p>
          <a:p>
            <a:pPr lvl="1" indent="-285750">
              <a:spcBef>
                <a:spcPts val="0"/>
              </a:spcBef>
              <a:buClr>
                <a:srgbClr val="000000"/>
              </a:buClr>
              <a:buFont typeface="Wingdings" panose="05000000000000000000" pitchFamily="2" charset="2"/>
              <a:buChar char="Ø"/>
            </a:pPr>
            <a:r>
              <a:rPr lang="az-Latn-AZ" sz="2000" dirty="0" smtClean="0">
                <a:solidFill>
                  <a:prstClr val="black"/>
                </a:solidFill>
              </a:rPr>
              <a:t>Problemin həll olunması yönümündə işlər görülürmü?</a:t>
            </a:r>
            <a:endParaRPr lang="az-Latn-AZ" sz="2000" b="0" dirty="0">
              <a:solidFill>
                <a:prstClr val="black"/>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67</a:t>
            </a:fld>
            <a:endParaRPr lang="en-US"/>
          </a:p>
        </p:txBody>
      </p:sp>
      <p:sp>
        <p:nvSpPr>
          <p:cNvPr id="14"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spTree>
    <p:extLst>
      <p:ext uri="{BB962C8B-B14F-4D97-AF65-F5344CB8AC3E}">
        <p14:creationId xmlns:p14="http://schemas.microsoft.com/office/powerpoint/2010/main" val="41382798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664"/>
          <p:cNvSpPr txBox="1">
            <a:spLocks/>
          </p:cNvSpPr>
          <p:nvPr/>
        </p:nvSpPr>
        <p:spPr>
          <a:xfrm>
            <a:off x="1938528" y="118872"/>
            <a:ext cx="5486400" cy="968119"/>
          </a:xfrm>
          <a:prstGeom prst="rect">
            <a:avLst/>
          </a:prstGeom>
          <a:noFill/>
          <a:ln>
            <a:noFill/>
          </a:ln>
        </p:spPr>
        <p:txBody>
          <a:bodyPr wrap="square" lIns="68569" tIns="34275" rIns="68569" bIns="3427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9pPr>
          </a:lstStyle>
          <a:p>
            <a:pPr>
              <a:buClr>
                <a:srgbClr val="333399"/>
              </a:buClr>
            </a:pPr>
            <a:r>
              <a:rPr lang="az-Latn-AZ" kern="0" smtClean="0">
                <a:solidFill>
                  <a:srgbClr val="333399"/>
                </a:solidFill>
                <a:latin typeface="Arial" panose="020B0604020202020204" pitchFamily="34" charset="0"/>
                <a:ea typeface="+mn-ea"/>
                <a:cs typeface="Arial" panose="020B0604020202020204" pitchFamily="34" charset="0"/>
              </a:rPr>
              <a:t>Tələblərə uyğunluğun təqdimatı</a:t>
            </a:r>
            <a:endParaRPr lang="en-US" kern="0">
              <a:solidFill>
                <a:srgbClr val="333399"/>
              </a:solidFill>
              <a:latin typeface="Arial" panose="020B0604020202020204" pitchFamily="34" charset="0"/>
              <a:ea typeface="+mn-ea"/>
              <a:cs typeface="Arial" panose="020B0604020202020204" pitchFamily="34" charset="0"/>
            </a:endParaRPr>
          </a:p>
        </p:txBody>
      </p:sp>
      <p:sp>
        <p:nvSpPr>
          <p:cNvPr id="13" name="Shape 665"/>
          <p:cNvSpPr txBox="1">
            <a:spLocks/>
          </p:cNvSpPr>
          <p:nvPr/>
        </p:nvSpPr>
        <p:spPr>
          <a:xfrm>
            <a:off x="237744" y="1234440"/>
            <a:ext cx="8677656" cy="3700800"/>
          </a:xfrm>
          <a:prstGeom prst="rect">
            <a:avLst/>
          </a:prstGeom>
          <a:noFill/>
          <a:ln>
            <a:noFill/>
          </a:ln>
        </p:spPr>
        <p:txBody>
          <a:bodyPr wrap="square" lIns="68569" tIns="34275" rIns="68569" bIns="34275"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85750" indent="-285750">
              <a:spcBef>
                <a:spcPts val="0"/>
              </a:spcBef>
              <a:buClr>
                <a:srgbClr val="000000"/>
              </a:buClr>
              <a:buFont typeface="Arial" panose="020B0604020202020204" pitchFamily="34" charset="0"/>
              <a:buChar char="•"/>
            </a:pPr>
            <a:r>
              <a:rPr lang="az-Latn-AZ" sz="2000" dirty="0" smtClean="0">
                <a:solidFill>
                  <a:prstClr val="black"/>
                </a:solidFill>
              </a:rPr>
              <a:t>Texniki tapşırıqdan irəli gələn bütün tələblərə uyğunluğun hansı vəziyyətdə olduğunu detallı olaraq təsvir edin</a:t>
            </a:r>
          </a:p>
          <a:p>
            <a:pPr marL="744538" lvl="1" indent="-280988">
              <a:spcBef>
                <a:spcPts val="0"/>
              </a:spcBef>
              <a:buClr>
                <a:srgbClr val="000000"/>
              </a:buClr>
              <a:buFont typeface="Wingdings" panose="05000000000000000000" pitchFamily="2" charset="2"/>
              <a:buChar char="Ø"/>
            </a:pPr>
            <a:r>
              <a:rPr lang="az-Latn-AZ" sz="2000" dirty="0" smtClean="0">
                <a:solidFill>
                  <a:prstClr val="black"/>
                </a:solidFill>
              </a:rPr>
              <a:t>Aşağıdakı cədvəl formasından istifadə edin</a:t>
            </a:r>
            <a:endParaRPr lang="en-US" sz="2000" dirty="0" smtClean="0">
              <a:solidFill>
                <a:prstClr val="black"/>
              </a:solidFill>
            </a:endParaRPr>
          </a:p>
          <a:p>
            <a:pPr marL="744538" lvl="1" indent="-280988">
              <a:spcBef>
                <a:spcPts val="0"/>
              </a:spcBef>
              <a:buClr>
                <a:srgbClr val="000000"/>
              </a:buClr>
              <a:buFont typeface="Wingdings" panose="05000000000000000000" pitchFamily="2" charset="2"/>
              <a:buChar char="Ø"/>
            </a:pPr>
            <a:r>
              <a:rPr lang="az-Latn-AZ" sz="2000" dirty="0" smtClean="0">
                <a:solidFill>
                  <a:prstClr val="black"/>
                </a:solidFill>
              </a:rPr>
              <a:t>Ehtiyac olduqda əlavə slaydlar daxil edin</a:t>
            </a:r>
          </a:p>
          <a:p>
            <a:pPr marL="744538" lvl="1" indent="-280988">
              <a:spcBef>
                <a:spcPts val="0"/>
              </a:spcBef>
              <a:buClr>
                <a:srgbClr val="000000"/>
              </a:buClr>
              <a:buFont typeface="Wingdings" panose="05000000000000000000" pitchFamily="2" charset="2"/>
              <a:buChar char="Ø"/>
            </a:pPr>
            <a:endParaRPr lang="az-Latn-AZ" sz="2000" dirty="0" smtClean="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smtClean="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smtClean="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a:solidFill>
                <a:prstClr val="black"/>
              </a:solidFill>
            </a:endParaRPr>
          </a:p>
          <a:p>
            <a:pPr marL="744538" lvl="1" indent="-280988">
              <a:spcBef>
                <a:spcPts val="0"/>
              </a:spcBef>
              <a:buClr>
                <a:srgbClr val="000000"/>
              </a:buClr>
              <a:buFont typeface="Wingdings" panose="05000000000000000000" pitchFamily="2" charset="2"/>
              <a:buChar char="Ø"/>
            </a:pPr>
            <a:endParaRPr lang="az-Latn-AZ" sz="2000" dirty="0" smtClean="0">
              <a:solidFill>
                <a:prstClr val="black"/>
              </a:solidFill>
            </a:endParaRPr>
          </a:p>
          <a:p>
            <a:pPr marL="463550" lvl="1" indent="0">
              <a:spcBef>
                <a:spcPts val="0"/>
              </a:spcBef>
              <a:buClr>
                <a:srgbClr val="000000"/>
              </a:buClr>
              <a:buNone/>
            </a:pPr>
            <a:endParaRPr lang="az-Latn-AZ" sz="2000" dirty="0">
              <a:solidFill>
                <a:prstClr val="black"/>
              </a:solidFill>
            </a:endParaRPr>
          </a:p>
          <a:p>
            <a:pPr marL="285750" indent="-285750">
              <a:spcBef>
                <a:spcPts val="0"/>
              </a:spcBef>
              <a:buClr>
                <a:srgbClr val="000000"/>
              </a:buClr>
              <a:buFont typeface="Arial" panose="020B0604020202020204" pitchFamily="34" charset="0"/>
              <a:buChar char="•"/>
            </a:pPr>
            <a:endParaRPr lang="az-Latn-AZ" sz="2000" dirty="0" smtClean="0">
              <a:solidFill>
                <a:prstClr val="black"/>
              </a:solidFill>
            </a:endParaRPr>
          </a:p>
        </p:txBody>
      </p:sp>
      <p:sp>
        <p:nvSpPr>
          <p:cNvPr id="3" name="Slide Number Placeholder 2"/>
          <p:cNvSpPr>
            <a:spLocks noGrp="1"/>
          </p:cNvSpPr>
          <p:nvPr>
            <p:ph type="sldNum" sz="quarter" idx="12"/>
          </p:nvPr>
        </p:nvSpPr>
        <p:spPr/>
        <p:txBody>
          <a:bodyPr/>
          <a:lstStyle/>
          <a:p>
            <a:fld id="{5EDEA8DC-2C19-4624-B6C2-CB92A968E07B}" type="slidenum">
              <a:rPr lang="en-US" smtClean="0"/>
              <a:t>68</a:t>
            </a:fld>
            <a:endParaRPr lang="en-US"/>
          </a:p>
        </p:txBody>
      </p:sp>
      <p:sp>
        <p:nvSpPr>
          <p:cNvPr id="8" name="Date Placeholder 7"/>
          <p:cNvSpPr>
            <a:spLocks noGrp="1"/>
          </p:cNvSpPr>
          <p:nvPr>
            <p:ph type="dt" sz="half" idx="10"/>
          </p:nvPr>
        </p:nvSpPr>
        <p:spPr/>
        <p:txBody>
          <a:bodyPr/>
          <a:lstStyle/>
          <a:p>
            <a:r>
              <a:rPr lang="en-US" smtClean="0"/>
              <a:t>Təqdimatçı: Ad və Soyad</a:t>
            </a:r>
            <a:endParaRPr lang="en-US"/>
          </a:p>
        </p:txBody>
      </p:sp>
      <p:sp>
        <p:nvSpPr>
          <p:cNvPr id="9" name="Footer Placeholder 8"/>
          <p:cNvSpPr>
            <a:spLocks noGrp="1"/>
          </p:cNvSpPr>
          <p:nvPr>
            <p:ph type="ftr" sz="quarter" idx="11"/>
          </p:nvPr>
        </p:nvSpPr>
        <p:spPr/>
        <p:txBody>
          <a:bodyPr/>
          <a:lstStyle/>
          <a:p>
            <a:r>
              <a:rPr lang="en-US" smtClean="0"/>
              <a:t>“CanSat Az 2018” YHS: Komanda İD və Adı </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88774861"/>
              </p:ext>
            </p:extLst>
          </p:nvPr>
        </p:nvGraphicFramePr>
        <p:xfrm>
          <a:off x="233171" y="2788485"/>
          <a:ext cx="8677655" cy="1925320"/>
        </p:xfrm>
        <a:graphic>
          <a:graphicData uri="http://schemas.openxmlformats.org/drawingml/2006/table">
            <a:tbl>
              <a:tblPr firstRow="1" bandRow="1">
                <a:tableStyleId>{69012ECD-51FC-41F1-AA8D-1B2483CD663E}</a:tableStyleId>
              </a:tblPr>
              <a:tblGrid>
                <a:gridCol w="420623"/>
                <a:gridCol w="4393693"/>
                <a:gridCol w="731520"/>
                <a:gridCol w="987552"/>
                <a:gridCol w="2144267"/>
              </a:tblGrid>
              <a:tr h="370840">
                <a:tc>
                  <a:txBody>
                    <a:bodyPr/>
                    <a:lstStyle/>
                    <a:p>
                      <a:pPr algn="ctr"/>
                      <a:r>
                        <a:rPr lang="en-US" sz="1400" smtClean="0">
                          <a:solidFill>
                            <a:schemeClr val="tx1"/>
                          </a:solidFill>
                          <a:latin typeface="Arial" panose="020B0604020202020204" pitchFamily="34" charset="0"/>
                          <a:cs typeface="Arial" panose="020B0604020202020204" pitchFamily="34" charset="0"/>
                        </a:rPr>
                        <a:t>#</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T</a:t>
                      </a:r>
                      <a:r>
                        <a:rPr lang="az-Latn-AZ" sz="1400" smtClean="0">
                          <a:solidFill>
                            <a:schemeClr val="tx1"/>
                          </a:solidFill>
                          <a:latin typeface="Arial" panose="020B0604020202020204" pitchFamily="34" charset="0"/>
                          <a:cs typeface="Arial" panose="020B0604020202020204" pitchFamily="34" charset="0"/>
                        </a:rPr>
                        <a:t>ələb</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az-Latn-AZ" sz="1400" b="1" smtClean="0">
                          <a:solidFill>
                            <a:schemeClr val="tx1"/>
                          </a:solidFill>
                          <a:latin typeface="Arial" panose="020B0604020202020204" pitchFamily="34" charset="0"/>
                          <a:cs typeface="Arial" panose="020B0604020202020204" pitchFamily="34" charset="0"/>
                        </a:rPr>
                        <a:t>Cari Status</a:t>
                      </a:r>
                      <a:endParaRPr lang="en-US" sz="1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az-Latn-AZ" sz="1400" smtClean="0">
                          <a:solidFill>
                            <a:schemeClr val="tx1"/>
                          </a:solidFill>
                          <a:latin typeface="Arial" panose="020B0604020202020204" pitchFamily="34" charset="0"/>
                          <a:cs typeface="Arial" panose="020B0604020202020204" pitchFamily="34" charset="0"/>
                        </a:rPr>
                        <a:t>Slayd</a:t>
                      </a:r>
                      <a:r>
                        <a:rPr lang="az-Latn-AZ" sz="1400" baseline="0" smtClean="0">
                          <a:solidFill>
                            <a:schemeClr val="tx1"/>
                          </a:solidFill>
                          <a:latin typeface="Arial" panose="020B0604020202020204" pitchFamily="34" charset="0"/>
                          <a:cs typeface="Arial" panose="020B0604020202020204" pitchFamily="34" charset="0"/>
                        </a:rPr>
                        <a:t>lar</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az-Latn-AZ" sz="1400" smtClean="0">
                          <a:solidFill>
                            <a:schemeClr val="tx1"/>
                          </a:solidFill>
                          <a:latin typeface="Arial" panose="020B0604020202020204" pitchFamily="34" charset="0"/>
                          <a:cs typeface="Arial" panose="020B0604020202020204" pitchFamily="34" charset="0"/>
                        </a:rPr>
                        <a:t>Qeyd</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az-Latn-AZ" sz="1400" smtClean="0">
                          <a:latin typeface="Arial" panose="020B0604020202020204" pitchFamily="34" charset="0"/>
                          <a:cs typeface="Arial" panose="020B0604020202020204" pitchFamily="34" charset="0"/>
                        </a:rPr>
                        <a:t>1</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smtClean="0">
                          <a:latin typeface="Arial" panose="020B0604020202020204" pitchFamily="34" charset="0"/>
                          <a:cs typeface="Arial" panose="020B0604020202020204" pitchFamily="34" charset="0"/>
                        </a:rPr>
                        <a:t>Modelin və konteynerin ümumi kütləsi</a:t>
                      </a:r>
                      <a:r>
                        <a:rPr lang="az-Latn-AZ" sz="1400" baseline="0" smtClean="0">
                          <a:latin typeface="Arial" panose="020B0604020202020204" pitchFamily="34" charset="0"/>
                          <a:cs typeface="Arial" panose="020B0604020202020204" pitchFamily="34" charset="0"/>
                        </a:rPr>
                        <a:t> </a:t>
                      </a:r>
                      <a:r>
                        <a:rPr lang="en-US" sz="1400" smtClean="0">
                          <a:latin typeface="Arial" panose="020B0604020202020204" pitchFamily="34" charset="0"/>
                          <a:cs typeface="Arial" panose="020B0604020202020204" pitchFamily="34" charset="0"/>
                        </a:rPr>
                        <a:t>maksimum 500 qrama</a:t>
                      </a:r>
                      <a:r>
                        <a:rPr lang="az-Latn-AZ" sz="1400" baseline="0" smtClean="0">
                          <a:latin typeface="Arial" panose="020B0604020202020204" pitchFamily="34" charset="0"/>
                          <a:cs typeface="Arial" panose="020B0604020202020204" pitchFamily="34" charset="0"/>
                        </a:rPr>
                        <a:t> </a:t>
                      </a:r>
                      <a:r>
                        <a:rPr lang="en-US" sz="1400" smtClean="0">
                          <a:latin typeface="Arial" panose="020B0604020202020204" pitchFamily="34" charset="0"/>
                          <a:cs typeface="Arial" panose="020B0604020202020204" pitchFamily="34" charset="0"/>
                        </a:rPr>
                        <a:t>qədər ola bilər</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z-Latn-AZ" sz="1400" b="1" smtClean="0">
                          <a:latin typeface="Arial" panose="020B0604020202020204" pitchFamily="34" charset="0"/>
                          <a:cs typeface="Arial" panose="020B0604020202020204" pitchFamily="34" charset="0"/>
                        </a:rPr>
                        <a:t>TM</a:t>
                      </a:r>
                      <a:endParaRPr lang="en-US" sz="14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a:r>
                        <a:rPr lang="en-US" sz="1400" smtClean="0">
                          <a:latin typeface="Arial" panose="020B0604020202020204" pitchFamily="34" charset="0"/>
                          <a:cs typeface="Arial" panose="020B0604020202020204" pitchFamily="34" charset="0"/>
                        </a:rPr>
                        <a:t>15,</a:t>
                      </a:r>
                      <a:r>
                        <a:rPr lang="en-US" sz="1400" baseline="0" smtClean="0">
                          <a:latin typeface="Arial" panose="020B0604020202020204" pitchFamily="34" charset="0"/>
                          <a:cs typeface="Arial" panose="020B0604020202020204" pitchFamily="34" charset="0"/>
                        </a:rPr>
                        <a:t> 18, …</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l"/>
                      <a:r>
                        <a:rPr lang="az-Latn-AZ" sz="1400" smtClean="0">
                          <a:latin typeface="Arial" panose="020B0604020202020204" pitchFamily="34" charset="0"/>
                          <a:cs typeface="Arial" panose="020B0604020202020204" pitchFamily="34" charset="0"/>
                        </a:rPr>
                        <a:t>200</a:t>
                      </a:r>
                      <a:r>
                        <a:rPr lang="az-Latn-AZ" sz="1400" baseline="0" smtClean="0">
                          <a:latin typeface="Arial" panose="020B0604020202020204" pitchFamily="34" charset="0"/>
                          <a:cs typeface="Arial" panose="020B0604020202020204" pitchFamily="34" charset="0"/>
                        </a:rPr>
                        <a:t> qram ehtiyatımız belə var</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az-Latn-AZ" sz="1400" smtClean="0">
                          <a:latin typeface="Arial" panose="020B0604020202020204" pitchFamily="34" charset="0"/>
                          <a:cs typeface="Arial" panose="020B0604020202020204" pitchFamily="34" charset="0"/>
                        </a:rPr>
                        <a:t>2</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az-Latn-AZ" sz="1400" smtClean="0">
                          <a:latin typeface="Arial" panose="020B0604020202020204" pitchFamily="34" charset="0"/>
                          <a:cs typeface="Arial" panose="020B0604020202020204" pitchFamily="34" charset="0"/>
                        </a:rPr>
                        <a:t>Model silindr formalı konteynerə yerləşə bilən formada olmalıdır. </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z-Latn-AZ" sz="1400" b="1" smtClean="0">
                          <a:latin typeface="Arial" panose="020B0604020202020204" pitchFamily="34" charset="0"/>
                          <a:cs typeface="Arial" panose="020B0604020202020204" pitchFamily="34" charset="0"/>
                        </a:rPr>
                        <a:t>YY</a:t>
                      </a:r>
                      <a:endParaRPr lang="en-US" sz="14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a:r>
                        <a:rPr lang="az-Latn-AZ" sz="1400" smtClean="0">
                          <a:latin typeface="Arial" panose="020B0604020202020204" pitchFamily="34" charset="0"/>
                          <a:cs typeface="Arial" panose="020B0604020202020204" pitchFamily="34" charset="0"/>
                        </a:rPr>
                        <a:t>Nə qədər çalışdıq</a:t>
                      </a:r>
                      <a:r>
                        <a:rPr lang="az-Latn-AZ" sz="1400" baseline="0" smtClean="0">
                          <a:latin typeface="Arial" panose="020B0604020202020204" pitchFamily="34" charset="0"/>
                          <a:cs typeface="Arial" panose="020B0604020202020204" pitchFamily="34" charset="0"/>
                        </a:rPr>
                        <a:t> alındıra bilmədik</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az-Latn-AZ" sz="1400" smtClean="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az-Latn-AZ" sz="1400" smtClean="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smtClean="0">
                          <a:solidFill>
                            <a:schemeClr val="tx1"/>
                          </a:solidFill>
                          <a:latin typeface="Arial" panose="020B0604020202020204" pitchFamily="34" charset="0"/>
                          <a:cs typeface="Arial" panose="020B0604020202020204" pitchFamily="34" charset="0"/>
                        </a:rPr>
                        <a:t>…</a:t>
                      </a:r>
                      <a:endParaRPr lang="en-US" sz="1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smtClean="0">
                          <a:solidFill>
                            <a:schemeClr val="tx1"/>
                          </a:solidFill>
                          <a:latin typeface="Arial" panose="020B0604020202020204" pitchFamily="34" charset="0"/>
                          <a:cs typeface="Arial" panose="020B0604020202020204" pitchFamily="34" charset="0"/>
                        </a:rPr>
                        <a:t>…</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smtClean="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Shape 665"/>
          <p:cNvSpPr txBox="1">
            <a:spLocks/>
          </p:cNvSpPr>
          <p:nvPr/>
        </p:nvSpPr>
        <p:spPr>
          <a:xfrm>
            <a:off x="233171" y="4935240"/>
            <a:ext cx="8677656" cy="1376640"/>
          </a:xfrm>
          <a:prstGeom prst="rect">
            <a:avLst/>
          </a:prstGeom>
          <a:solidFill>
            <a:schemeClr val="bg1"/>
          </a:solidFill>
          <a:ln w="3175">
            <a:solidFill>
              <a:schemeClr val="tx1"/>
            </a:solidFill>
          </a:ln>
        </p:spPr>
        <p:txBody>
          <a:bodyPr wrap="square" lIns="68569" tIns="34275" rIns="68569" bIns="34275" anchor="t" anchorCtr="0">
            <a:noAutofit/>
          </a:bodyPr>
          <a:lstStyle>
            <a:defPPr marR="0" lvl="0" algn="l" rtl="0">
              <a:lnSpc>
                <a:spcPct val="100000"/>
              </a:lnSpc>
              <a:spcBef>
                <a:spcPts val="0"/>
              </a:spcBef>
              <a:spcAft>
                <a:spcPts val="0"/>
              </a:spcAft>
            </a:defPPr>
            <a:lvl1pPr marL="342900" marR="0" lvl="0" indent="-381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742950" marR="0" lvl="1" indent="1905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143000" marR="0" lvl="2"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600200" marR="0" lvl="3"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lvl="1" indent="0">
              <a:spcBef>
                <a:spcPts val="0"/>
              </a:spcBef>
              <a:buClr>
                <a:srgbClr val="000000"/>
              </a:buClr>
              <a:buNone/>
            </a:pPr>
            <a:r>
              <a:rPr lang="az-Latn-AZ" sz="2000" i="1" dirty="0">
                <a:solidFill>
                  <a:schemeClr val="tx1"/>
                </a:solidFill>
              </a:rPr>
              <a:t>Cədvəldə </a:t>
            </a:r>
            <a:r>
              <a:rPr lang="en-US" sz="2000" i="1" dirty="0">
                <a:solidFill>
                  <a:schemeClr val="tx1"/>
                </a:solidFill>
              </a:rPr>
              <a:t>“</a:t>
            </a:r>
            <a:r>
              <a:rPr lang="az-Latn-AZ" sz="2000" i="1" dirty="0">
                <a:solidFill>
                  <a:schemeClr val="tx1"/>
                </a:solidFill>
              </a:rPr>
              <a:t>Cari Status</a:t>
            </a:r>
            <a:r>
              <a:rPr lang="en-US" sz="2000" i="1" dirty="0">
                <a:solidFill>
                  <a:schemeClr val="tx1"/>
                </a:solidFill>
              </a:rPr>
              <a:t>”</a:t>
            </a:r>
            <a:r>
              <a:rPr lang="az-Latn-AZ" sz="2000" i="1" dirty="0">
                <a:solidFill>
                  <a:schemeClr val="tx1"/>
                </a:solidFill>
              </a:rPr>
              <a:t> üçün TM, NT, YY kimi </a:t>
            </a:r>
            <a:r>
              <a:rPr lang="az-Latn-AZ" sz="2000" i="1" dirty="0" smtClean="0">
                <a:solidFill>
                  <a:schemeClr val="tx1"/>
                </a:solidFill>
              </a:rPr>
              <a:t>qısaltmalardan (TM </a:t>
            </a:r>
            <a:r>
              <a:rPr lang="az-Latn-AZ" sz="2000" i="1" dirty="0">
                <a:solidFill>
                  <a:schemeClr val="tx1"/>
                </a:solidFill>
              </a:rPr>
              <a:t>– Tamam, NT – Natamam, YY – Yerinə </a:t>
            </a:r>
            <a:r>
              <a:rPr lang="az-Latn-AZ" sz="2000" i="1" dirty="0" smtClean="0">
                <a:solidFill>
                  <a:schemeClr val="tx1"/>
                </a:solidFill>
              </a:rPr>
              <a:t>Yetirilmədi), fon </a:t>
            </a:r>
            <a:r>
              <a:rPr lang="az-Latn-AZ" sz="2000" i="1" dirty="0">
                <a:solidFill>
                  <a:schemeClr val="tx1"/>
                </a:solidFill>
              </a:rPr>
              <a:t>rəngi </a:t>
            </a:r>
            <a:r>
              <a:rPr lang="az-Latn-AZ" sz="2000" i="1" dirty="0" smtClean="0">
                <a:solidFill>
                  <a:schemeClr val="tx1"/>
                </a:solidFill>
              </a:rPr>
              <a:t>olaraq </a:t>
            </a:r>
            <a:r>
              <a:rPr lang="az-Latn-AZ" sz="2000" i="1" dirty="0">
                <a:solidFill>
                  <a:schemeClr val="tx1"/>
                </a:solidFill>
              </a:rPr>
              <a:t>isə </a:t>
            </a:r>
            <a:r>
              <a:rPr lang="az-Latn-AZ" sz="2000" i="1" dirty="0">
                <a:solidFill>
                  <a:srgbClr val="00FF00"/>
                </a:solidFill>
              </a:rPr>
              <a:t>TM üçün yaşıl</a:t>
            </a:r>
            <a:r>
              <a:rPr lang="az-Latn-AZ" sz="2000" i="1" dirty="0">
                <a:solidFill>
                  <a:prstClr val="black"/>
                </a:solidFill>
              </a:rPr>
              <a:t>, </a:t>
            </a:r>
            <a:r>
              <a:rPr lang="az-Latn-AZ" sz="2000" i="1" dirty="0">
                <a:solidFill>
                  <a:srgbClr val="FF0000"/>
                </a:solidFill>
              </a:rPr>
              <a:t>YY üçün </a:t>
            </a:r>
            <a:r>
              <a:rPr lang="az-Latn-AZ" sz="2000" i="1" dirty="0" smtClean="0">
                <a:solidFill>
                  <a:srgbClr val="FF0000"/>
                </a:solidFill>
              </a:rPr>
              <a:t>qırmızı</a:t>
            </a:r>
            <a:r>
              <a:rPr lang="az-Latn-AZ" sz="2000" i="1" dirty="0">
                <a:solidFill>
                  <a:schemeClr val="tx1"/>
                </a:solidFill>
              </a:rPr>
              <a:t> </a:t>
            </a:r>
            <a:r>
              <a:rPr lang="az-Latn-AZ" sz="2000" i="1" dirty="0" smtClean="0">
                <a:solidFill>
                  <a:schemeClr val="tx1"/>
                </a:solidFill>
              </a:rPr>
              <a:t>və </a:t>
            </a:r>
            <a:r>
              <a:rPr lang="az-Latn-AZ" sz="2000" i="1" dirty="0" smtClean="0">
                <a:solidFill>
                  <a:srgbClr val="FFC0CB"/>
                </a:solidFill>
              </a:rPr>
              <a:t>NT </a:t>
            </a:r>
            <a:r>
              <a:rPr lang="az-Latn-AZ" sz="2000" i="1" dirty="0">
                <a:solidFill>
                  <a:srgbClr val="FFC0CB"/>
                </a:solidFill>
              </a:rPr>
              <a:t>üçün çəhrayı</a:t>
            </a:r>
            <a:r>
              <a:rPr lang="az-Latn-AZ" sz="2000" i="1" dirty="0">
                <a:solidFill>
                  <a:prstClr val="black"/>
                </a:solidFill>
              </a:rPr>
              <a:t> </a:t>
            </a:r>
            <a:r>
              <a:rPr lang="az-Latn-AZ" sz="2000" i="1" dirty="0">
                <a:solidFill>
                  <a:schemeClr val="tx1"/>
                </a:solidFill>
              </a:rPr>
              <a:t>rəngdən istifadə </a:t>
            </a:r>
            <a:r>
              <a:rPr lang="az-Latn-AZ" sz="2000" i="1" dirty="0" smtClean="0">
                <a:solidFill>
                  <a:schemeClr val="tx1"/>
                </a:solidFill>
              </a:rPr>
              <a:t>edin. </a:t>
            </a:r>
            <a:r>
              <a:rPr lang="en-US" sz="2000" i="1" dirty="0" smtClean="0">
                <a:solidFill>
                  <a:schemeClr val="tx1"/>
                </a:solidFill>
              </a:rPr>
              <a:t>“</a:t>
            </a:r>
            <a:r>
              <a:rPr lang="az-Latn-AZ" sz="2000" i="1" dirty="0" smtClean="0">
                <a:solidFill>
                  <a:schemeClr val="tx1"/>
                </a:solidFill>
              </a:rPr>
              <a:t>Sıra (</a:t>
            </a:r>
            <a:r>
              <a:rPr lang="en-US" sz="2000" i="1" dirty="0" smtClean="0">
                <a:solidFill>
                  <a:schemeClr val="tx1"/>
                </a:solidFill>
              </a:rPr>
              <a:t>#</a:t>
            </a:r>
            <a:r>
              <a:rPr lang="az-Latn-AZ" sz="2000" i="1" dirty="0" smtClean="0">
                <a:solidFill>
                  <a:schemeClr val="tx1"/>
                </a:solidFill>
              </a:rPr>
              <a:t>)</a:t>
            </a:r>
            <a:r>
              <a:rPr lang="en-US" sz="2000" i="1" dirty="0" smtClean="0">
                <a:solidFill>
                  <a:schemeClr val="tx1"/>
                </a:solidFill>
              </a:rPr>
              <a:t>”</a:t>
            </a:r>
            <a:r>
              <a:rPr lang="az-Latn-AZ" sz="2000" i="1" dirty="0" smtClean="0">
                <a:solidFill>
                  <a:schemeClr val="tx1"/>
                </a:solidFill>
              </a:rPr>
              <a:t>, </a:t>
            </a:r>
            <a:r>
              <a:rPr lang="en-US" sz="2000" i="1" dirty="0" smtClean="0">
                <a:solidFill>
                  <a:schemeClr val="tx1"/>
                </a:solidFill>
              </a:rPr>
              <a:t>“</a:t>
            </a:r>
            <a:r>
              <a:rPr lang="az-Latn-AZ" sz="2000" i="1" dirty="0" smtClean="0">
                <a:solidFill>
                  <a:schemeClr val="tx1"/>
                </a:solidFill>
              </a:rPr>
              <a:t>Tələb</a:t>
            </a:r>
            <a:r>
              <a:rPr lang="en-US" sz="2000" i="1" dirty="0" smtClean="0">
                <a:solidFill>
                  <a:schemeClr val="tx1"/>
                </a:solidFill>
              </a:rPr>
              <a:t>”</a:t>
            </a:r>
            <a:r>
              <a:rPr lang="az-Latn-AZ" sz="2000" i="1" dirty="0" smtClean="0">
                <a:solidFill>
                  <a:schemeClr val="tx1"/>
                </a:solidFill>
              </a:rPr>
              <a:t> və </a:t>
            </a:r>
            <a:r>
              <a:rPr lang="en-US" sz="2000" i="1" dirty="0" smtClean="0">
                <a:solidFill>
                  <a:schemeClr val="tx1"/>
                </a:solidFill>
              </a:rPr>
              <a:t>“</a:t>
            </a:r>
            <a:r>
              <a:rPr lang="az-Latn-AZ" sz="2000" i="1" dirty="0" smtClean="0">
                <a:solidFill>
                  <a:schemeClr val="tx1"/>
                </a:solidFill>
              </a:rPr>
              <a:t>Qeyd</a:t>
            </a:r>
            <a:r>
              <a:rPr lang="en-US" sz="2000" i="1" dirty="0" smtClean="0">
                <a:solidFill>
                  <a:schemeClr val="tx1"/>
                </a:solidFill>
              </a:rPr>
              <a:t>”</a:t>
            </a:r>
            <a:r>
              <a:rPr lang="az-Latn-AZ" sz="2000" i="1" dirty="0" smtClean="0">
                <a:solidFill>
                  <a:schemeClr val="tx1"/>
                </a:solidFill>
              </a:rPr>
              <a:t> sütunlarını rəngləməyə ehtiyac yoxdur.</a:t>
            </a:r>
            <a:endParaRPr lang="az-Latn-AZ" sz="2000" i="1" dirty="0">
              <a:solidFill>
                <a:schemeClr val="tx1"/>
              </a:solidFill>
            </a:endParaRPr>
          </a:p>
        </p:txBody>
      </p:sp>
    </p:spTree>
    <p:extLst>
      <p:ext uri="{BB962C8B-B14F-4D97-AF65-F5344CB8AC3E}">
        <p14:creationId xmlns:p14="http://schemas.microsoft.com/office/powerpoint/2010/main" val="2827993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7</a:t>
            </a:fld>
            <a:endParaRPr lang="en-US"/>
          </a:p>
        </p:txBody>
      </p:sp>
      <p:sp>
        <p:nvSpPr>
          <p:cNvPr id="6" name="Shape 173"/>
          <p:cNvSpPr txBox="1">
            <a:spLocks/>
          </p:cNvSpPr>
          <p:nvPr/>
        </p:nvSpPr>
        <p:spPr>
          <a:xfrm>
            <a:off x="1938528" y="118872"/>
            <a:ext cx="5486400" cy="969264"/>
          </a:xfrm>
          <a:prstGeom prst="rect">
            <a:avLst/>
          </a:prstGeom>
          <a:no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accent2"/>
              </a:buClr>
              <a:buFont typeface="Arial"/>
              <a:buNone/>
              <a:defRPr sz="3200" b="1" i="0" u="none" strike="noStrike" cap="none">
                <a:solidFill>
                  <a:schemeClr val="accent2"/>
                </a:solidFill>
                <a:latin typeface="Arial"/>
                <a:ea typeface="Arial"/>
                <a:cs typeface="Arial"/>
                <a:sym typeface="Arial"/>
              </a:defRPr>
            </a:lvl1pPr>
            <a:lvl2pPr marL="0" marR="0" lvl="1"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2pPr>
            <a:lvl3pPr marL="0" marR="0" lvl="2"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3pPr>
            <a:lvl4pPr marL="0" marR="0" lvl="3"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4pPr>
            <a:lvl5pPr marL="0" marR="0" lvl="4"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5pPr>
            <a:lvl6pPr marL="457200" marR="0" lvl="5"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6pPr>
            <a:lvl7pPr marL="914400" marR="0" lvl="6"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7pPr>
            <a:lvl8pPr marL="1371600" marR="0" lvl="7"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8pPr>
            <a:lvl9pPr marL="1828800" marR="0" lvl="8" indent="0" algn="l" rtl="0">
              <a:spcBef>
                <a:spcPts val="0"/>
              </a:spcBef>
              <a:spcAft>
                <a:spcPts val="0"/>
              </a:spcAft>
              <a:buClr>
                <a:schemeClr val="accent2"/>
              </a:buClr>
              <a:buFont typeface="Arial"/>
              <a:buNone/>
              <a:defRPr sz="2400" b="1" i="0" u="none" strike="noStrike" cap="none">
                <a:solidFill>
                  <a:schemeClr val="accent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kern="0" smtClean="0">
                <a:solidFill>
                  <a:srgbClr val="333399"/>
                </a:solidFill>
              </a:rPr>
              <a:t>Texniki şərtlər</a:t>
            </a:r>
          </a:p>
        </p:txBody>
      </p:sp>
      <p:sp>
        <p:nvSpPr>
          <p:cNvPr id="7" name="TextBox 6"/>
          <p:cNvSpPr txBox="1"/>
          <p:nvPr/>
        </p:nvSpPr>
        <p:spPr>
          <a:xfrm>
            <a:off x="239150" y="1234440"/>
            <a:ext cx="8676250" cy="2246769"/>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a:latin typeface="Arial" panose="020B0604020202020204" pitchFamily="34" charset="0"/>
                <a:cs typeface="Arial" panose="020B0604020202020204" pitchFamily="34" charset="0"/>
              </a:rPr>
              <a:t>T</a:t>
            </a:r>
            <a:r>
              <a:rPr lang="az-Latn-AZ" sz="2000" b="1" smtClean="0">
                <a:latin typeface="Arial" panose="020B0604020202020204" pitchFamily="34" charset="0"/>
                <a:cs typeface="Arial" panose="020B0604020202020204" pitchFamily="34" charset="0"/>
              </a:rPr>
              <a:t>exniki tapşırığı oxuyaraq yarışmanın bütün texniki tələbləri ilə tanış olun</a:t>
            </a:r>
          </a:p>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Texniki tapşırıqda </a:t>
            </a:r>
            <a:r>
              <a:rPr lang="az-Latn-AZ" sz="2000" b="1">
                <a:latin typeface="Arial" panose="020B0604020202020204" pitchFamily="34" charset="0"/>
                <a:cs typeface="Arial" panose="020B0604020202020204" pitchFamily="34" charset="0"/>
              </a:rPr>
              <a:t>göstərilən </a:t>
            </a:r>
            <a:r>
              <a:rPr lang="az-Latn-AZ" sz="2000" b="1" smtClean="0">
                <a:latin typeface="Arial" panose="020B0604020202020204" pitchFamily="34" charset="0"/>
                <a:cs typeface="Arial" panose="020B0604020202020204" pitchFamily="34" charset="0"/>
              </a:rPr>
              <a:t>şərtlər (tələblər) </a:t>
            </a:r>
            <a:r>
              <a:rPr lang="az-Latn-AZ" sz="2000" b="1">
                <a:latin typeface="Arial" panose="020B0604020202020204" pitchFamily="34" charset="0"/>
                <a:cs typeface="Arial" panose="020B0604020202020204" pitchFamily="34" charset="0"/>
              </a:rPr>
              <a:t>seçilərək cədvəl  şəklində </a:t>
            </a:r>
            <a:r>
              <a:rPr lang="az-Latn-AZ" sz="2000" b="1" smtClean="0">
                <a:latin typeface="Arial" panose="020B0604020202020204" pitchFamily="34" charset="0"/>
                <a:cs typeface="Arial" panose="020B0604020202020204" pitchFamily="34" charset="0"/>
              </a:rPr>
              <a:t>göstərilməlidir</a:t>
            </a:r>
            <a:r>
              <a:rPr lang="en-US" sz="2000" b="1" smtClean="0">
                <a:latin typeface="Arial" panose="020B0604020202020204" pitchFamily="34" charset="0"/>
                <a:cs typeface="Arial" panose="020B0604020202020204" pitchFamily="34" charset="0"/>
              </a:rPr>
              <a:t>:</a:t>
            </a:r>
            <a:endParaRPr lang="az-Latn-AZ" sz="2000" b="1">
              <a:latin typeface="Arial" panose="020B0604020202020204" pitchFamily="34" charset="0"/>
              <a:cs typeface="Arial" panose="020B0604020202020204" pitchFamily="34" charset="0"/>
            </a:endParaRPr>
          </a:p>
          <a:p>
            <a:pPr marL="742950" lvl="1" indent="-285750">
              <a:buSzPct val="120000"/>
              <a:buFont typeface="Wingdings" panose="05000000000000000000" pitchFamily="2" charset="2"/>
              <a:buChar char="Ø"/>
            </a:pPr>
            <a:r>
              <a:rPr lang="az-Latn-AZ" sz="2000">
                <a:latin typeface="Arial" panose="020B0604020202020204" pitchFamily="34" charset="0"/>
                <a:cs typeface="Arial" panose="020B0604020202020204" pitchFamily="34" charset="0"/>
              </a:rPr>
              <a:t>Missiyanın texniki </a:t>
            </a:r>
            <a:r>
              <a:rPr lang="az-Latn-AZ" sz="2000" smtClean="0">
                <a:latin typeface="Arial" panose="020B0604020202020204" pitchFamily="34" charset="0"/>
                <a:cs typeface="Arial" panose="020B0604020202020204" pitchFamily="34" charset="0"/>
              </a:rPr>
              <a:t>şərtlərinə ümumi sistem </a:t>
            </a:r>
            <a:r>
              <a:rPr lang="az-Latn-AZ" sz="2000">
                <a:latin typeface="Arial" panose="020B0604020202020204" pitchFamily="34" charset="0"/>
                <a:cs typeface="Arial" panose="020B0604020202020204" pitchFamily="34" charset="0"/>
              </a:rPr>
              <a:t>səviyyəsində </a:t>
            </a:r>
            <a:r>
              <a:rPr lang="az-Latn-AZ" sz="2000" smtClean="0">
                <a:latin typeface="Arial" panose="020B0604020202020204" pitchFamily="34" charset="0"/>
                <a:cs typeface="Arial" panose="020B0604020202020204" pitchFamily="34" charset="0"/>
              </a:rPr>
              <a:t>baxış təqdim olunmalıdır</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Tələblərin təsviri üçün aşağıdakı cədvəl formasından istifadə edin</a:t>
            </a:r>
          </a:p>
        </p:txBody>
      </p:sp>
      <p:graphicFrame>
        <p:nvGraphicFramePr>
          <p:cNvPr id="5" name="Table 4"/>
          <p:cNvGraphicFramePr>
            <a:graphicFrameLocks noGrp="1"/>
          </p:cNvGraphicFramePr>
          <p:nvPr>
            <p:extLst>
              <p:ext uri="{D42A27DB-BD31-4B8C-83A1-F6EECF244321}">
                <p14:modId xmlns:p14="http://schemas.microsoft.com/office/powerpoint/2010/main" val="2874949293"/>
              </p:ext>
            </p:extLst>
          </p:nvPr>
        </p:nvGraphicFramePr>
        <p:xfrm>
          <a:off x="239150" y="3627513"/>
          <a:ext cx="8676250" cy="1483360"/>
        </p:xfrm>
        <a:graphic>
          <a:graphicData uri="http://schemas.openxmlformats.org/drawingml/2006/table">
            <a:tbl>
              <a:tblPr firstRow="1" bandRow="1">
                <a:tableStyleId>{5C22544A-7EE6-4342-B048-85BDC9FD1C3A}</a:tableStyleId>
              </a:tblPr>
              <a:tblGrid>
                <a:gridCol w="931282"/>
                <a:gridCol w="7744968"/>
              </a:tblGrid>
              <a:tr h="370840">
                <a:tc>
                  <a:txBody>
                    <a:bodyPr/>
                    <a:lstStyle/>
                    <a:p>
                      <a:pPr algn="ctr"/>
                      <a:r>
                        <a:rPr lang="az-Latn-AZ" sz="1400" smtClean="0">
                          <a:solidFill>
                            <a:schemeClr val="tx1"/>
                          </a:solidFill>
                          <a:latin typeface="Arial" panose="020B0604020202020204" pitchFamily="34" charset="0"/>
                          <a:cs typeface="Arial" panose="020B0604020202020204" pitchFamily="34" charset="0"/>
                        </a:rPr>
                        <a:t>Tələb</a:t>
                      </a:r>
                      <a:r>
                        <a:rPr lang="az-Latn-AZ" sz="1400" baseline="0" smtClean="0">
                          <a:solidFill>
                            <a:schemeClr val="tx1"/>
                          </a:solidFill>
                          <a:latin typeface="Arial" panose="020B0604020202020204" pitchFamily="34" charset="0"/>
                          <a:cs typeface="Arial" panose="020B0604020202020204" pitchFamily="34" charset="0"/>
                        </a:rPr>
                        <a:t> İD </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az-Latn-AZ" sz="1400" smtClean="0">
                          <a:solidFill>
                            <a:schemeClr val="tx1"/>
                          </a:solidFill>
                          <a:latin typeface="Arial" panose="020B0604020202020204" pitchFamily="34" charset="0"/>
                          <a:cs typeface="Arial" panose="020B0604020202020204" pitchFamily="34" charset="0"/>
                        </a:rPr>
                        <a:t>Tələbin</a:t>
                      </a:r>
                      <a:r>
                        <a:rPr lang="az-Latn-AZ" sz="1400" baseline="0" smtClean="0">
                          <a:solidFill>
                            <a:schemeClr val="tx1"/>
                          </a:solidFill>
                          <a:latin typeface="Arial" panose="020B0604020202020204" pitchFamily="34" charset="0"/>
                          <a:cs typeface="Arial" panose="020B0604020202020204" pitchFamily="34" charset="0"/>
                        </a:rPr>
                        <a:t> Təsviri</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az-Latn-AZ" sz="1400" smtClean="0">
                          <a:solidFill>
                            <a:schemeClr val="tx1"/>
                          </a:solidFill>
                          <a:latin typeface="Arial" panose="020B0604020202020204" pitchFamily="34" charset="0"/>
                          <a:cs typeface="Arial" panose="020B0604020202020204" pitchFamily="34" charset="0"/>
                        </a:rPr>
                        <a:t>1</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smtClean="0">
                          <a:solidFill>
                            <a:schemeClr val="tx1"/>
                          </a:solidFill>
                          <a:latin typeface="Arial" panose="020B0604020202020204" pitchFamily="34" charset="0"/>
                          <a:cs typeface="Arial" panose="020B0604020202020204" pitchFamily="34" charset="0"/>
                        </a:rPr>
                        <a:t>Tələb</a:t>
                      </a:r>
                      <a:r>
                        <a:rPr lang="az-Latn-AZ" sz="1400" baseline="0" smtClean="0">
                          <a:solidFill>
                            <a:schemeClr val="tx1"/>
                          </a:solidFill>
                          <a:latin typeface="Arial" panose="020B0604020202020204" pitchFamily="34" charset="0"/>
                          <a:cs typeface="Arial" panose="020B0604020202020204" pitchFamily="34" charset="0"/>
                        </a:rPr>
                        <a:t>in təsviri</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az-Latn-AZ" sz="1400" smtClean="0">
                          <a:solidFill>
                            <a:schemeClr val="tx1"/>
                          </a:solidFill>
                          <a:latin typeface="Arial" panose="020B0604020202020204" pitchFamily="34" charset="0"/>
                          <a:cs typeface="Arial" panose="020B0604020202020204" pitchFamily="34" charset="0"/>
                        </a:rPr>
                        <a:t>2</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smtClean="0">
                          <a:solidFill>
                            <a:schemeClr val="tx1"/>
                          </a:solidFill>
                          <a:latin typeface="Arial" panose="020B0604020202020204" pitchFamily="34" charset="0"/>
                          <a:cs typeface="Arial" panose="020B0604020202020204" pitchFamily="34" charset="0"/>
                        </a:rPr>
                        <a:t>Tələb</a:t>
                      </a:r>
                      <a:r>
                        <a:rPr lang="az-Latn-AZ" sz="1400" baseline="0" smtClean="0">
                          <a:solidFill>
                            <a:schemeClr val="tx1"/>
                          </a:solidFill>
                          <a:latin typeface="Arial" panose="020B0604020202020204" pitchFamily="34" charset="0"/>
                          <a:cs typeface="Arial" panose="020B0604020202020204" pitchFamily="34" charset="0"/>
                        </a:rPr>
                        <a:t>in təsviri</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az-Latn-AZ" sz="1400" smtClean="0">
                          <a:solidFill>
                            <a:schemeClr val="tx1"/>
                          </a:solidFill>
                          <a:latin typeface="Arial" panose="020B0604020202020204" pitchFamily="34" charset="0"/>
                          <a:cs typeface="Arial" panose="020B0604020202020204" pitchFamily="34" charset="0"/>
                        </a:rPr>
                        <a:t>...</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az-Latn-AZ" sz="1400" smtClean="0">
                          <a:solidFill>
                            <a:schemeClr val="tx1"/>
                          </a:solidFill>
                          <a:latin typeface="Arial" panose="020B0604020202020204" pitchFamily="34" charset="0"/>
                          <a:cs typeface="Arial" panose="020B0604020202020204" pitchFamily="34" charset="0"/>
                        </a:rPr>
                        <a:t>...</a:t>
                      </a:r>
                      <a:endParaRPr lang="en-US" sz="14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62684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8</a:t>
            </a:fld>
            <a:endParaRPr lang="en-US"/>
          </a:p>
        </p:txBody>
      </p:sp>
      <p:sp>
        <p:nvSpPr>
          <p:cNvPr id="7"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r>
              <a:rPr lang="az-Latn-AZ" sz="2400" b="1" kern="0" smtClean="0">
                <a:solidFill>
                  <a:srgbClr val="333399"/>
                </a:solidFill>
                <a:latin typeface="Arial" panose="020B0604020202020204" pitchFamily="34" charset="0"/>
                <a:cs typeface="Arial" panose="020B0604020202020204" pitchFamily="34" charset="0"/>
              </a:rPr>
              <a:t>İHS – dən sonrakı dəyişikliklər</a:t>
            </a:r>
          </a:p>
        </p:txBody>
      </p:sp>
      <p:sp>
        <p:nvSpPr>
          <p:cNvPr id="9"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TextBox 9"/>
          <p:cNvSpPr txBox="1"/>
          <p:nvPr/>
        </p:nvSpPr>
        <p:spPr>
          <a:xfrm>
            <a:off x="239150" y="1234440"/>
            <a:ext cx="8676250" cy="5016758"/>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a:latin typeface="Arial" panose="020B0604020202020204" pitchFamily="34" charset="0"/>
                <a:cs typeface="Arial" panose="020B0604020202020204" pitchFamily="34" charset="0"/>
              </a:rPr>
              <a:t>İHS – dən </a:t>
            </a:r>
            <a:r>
              <a:rPr lang="az-Latn-AZ" sz="2000" b="1" smtClean="0">
                <a:latin typeface="Arial" panose="020B0604020202020204" pitchFamily="34" charset="0"/>
                <a:cs typeface="Arial" panose="020B0604020202020204" pitchFamily="34" charset="0"/>
              </a:rPr>
              <a:t>sonra ümumi sistem səviyyəsində baş tutmuş dəyişikliklər haqqında qısa məlumat verin</a:t>
            </a:r>
          </a:p>
          <a:p>
            <a:pPr marL="800100" lvl="1" indent="-342900">
              <a:buSzPct val="120000"/>
              <a:buFont typeface="Wingdings" panose="05000000000000000000" pitchFamily="2" charset="2"/>
              <a:buChar char="Ø"/>
            </a:pPr>
            <a:r>
              <a:rPr lang="az-Latn-AZ" sz="2000">
                <a:latin typeface="Arial" panose="020B0604020202020204" pitchFamily="34" charset="0"/>
                <a:cs typeface="Arial" panose="020B0604020202020204" pitchFamily="34" charset="0"/>
              </a:rPr>
              <a:t>Mövzu hər bir altsistem üzrə növbəti slaydlarda əhatə olunacaq. Bu slaydın tələbi, ən əsas sistem səviyyəsində baş tutmuş </a:t>
            </a:r>
            <a:r>
              <a:rPr lang="az-Latn-AZ" sz="2000" smtClean="0">
                <a:latin typeface="Arial" panose="020B0604020202020204" pitchFamily="34" charset="0"/>
                <a:cs typeface="Arial" panose="020B0604020202020204" pitchFamily="34" charset="0"/>
              </a:rPr>
              <a:t>dəyişikliklərin qısa şəkildə </a:t>
            </a:r>
            <a:r>
              <a:rPr lang="az-Latn-AZ" sz="2000">
                <a:latin typeface="Arial" panose="020B0604020202020204" pitchFamily="34" charset="0"/>
                <a:cs typeface="Arial" panose="020B0604020202020204" pitchFamily="34" charset="0"/>
              </a:rPr>
              <a:t>açıqlanmasıdır (məs: ayrılma mexanizmində edilmiş dəyişiklik və s.)</a:t>
            </a:r>
          </a:p>
          <a:p>
            <a:pPr marL="742950" lvl="1"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smtClean="0">
              <a:latin typeface="Arial" panose="020B0604020202020204" pitchFamily="34" charset="0"/>
              <a:cs typeface="Arial" panose="020B0604020202020204" pitchFamily="34" charset="0"/>
            </a:endParaRPr>
          </a:p>
          <a:p>
            <a:endParaRPr lang="az-Latn-AZ" sz="2000" b="1"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az-Latn-AZ" sz="2000" b="1">
              <a:latin typeface="Arial" panose="020B0604020202020204" pitchFamily="34" charset="0"/>
              <a:cs typeface="Arial" panose="020B0604020202020204" pitchFamily="34" charset="0"/>
            </a:endParaRPr>
          </a:p>
          <a:p>
            <a:r>
              <a:rPr lang="az-Latn-AZ" sz="2000" b="1" i="1">
                <a:latin typeface="Arial" panose="020B0604020202020204" pitchFamily="34" charset="0"/>
                <a:cs typeface="Arial" panose="020B0604020202020204" pitchFamily="34" charset="0"/>
              </a:rPr>
              <a:t>QEYD</a:t>
            </a:r>
            <a:r>
              <a:rPr lang="az-Latn-AZ" sz="2000" b="1">
                <a:latin typeface="Arial" panose="020B0604020202020204" pitchFamily="34" charset="0"/>
                <a:cs typeface="Arial" panose="020B0604020202020204" pitchFamily="34" charset="0"/>
              </a:rPr>
              <a:t>: </a:t>
            </a:r>
            <a:r>
              <a:rPr lang="az-Latn-AZ" sz="2000" i="1">
                <a:latin typeface="Arial" panose="020B0604020202020204" pitchFamily="34" charset="0"/>
                <a:cs typeface="Arial" panose="020B0604020202020204" pitchFamily="34" charset="0"/>
              </a:rPr>
              <a:t>Dəyişiklik olmasa belə dəyişikliyin olmaması haqqında məlumat daxil edilməlidir</a:t>
            </a:r>
            <a:r>
              <a:rPr lang="az-Latn-AZ" sz="2000" i="1"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7426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Təqdimatçı: Ad və Soyad</a:t>
            </a:r>
            <a:endParaRPr lang="en-US"/>
          </a:p>
        </p:txBody>
      </p:sp>
      <p:sp>
        <p:nvSpPr>
          <p:cNvPr id="3" name="Footer Placeholder 2"/>
          <p:cNvSpPr>
            <a:spLocks noGrp="1"/>
          </p:cNvSpPr>
          <p:nvPr>
            <p:ph type="ftr" sz="quarter" idx="11"/>
          </p:nvPr>
        </p:nvSpPr>
        <p:spPr/>
        <p:txBody>
          <a:bodyPr/>
          <a:lstStyle/>
          <a:p>
            <a:r>
              <a:rPr lang="az-Latn-AZ" smtClean="0"/>
              <a:t>“CanSat Az 2018” YHS: Komanda İD və Adı </a:t>
            </a:r>
            <a:endParaRPr lang="en-US"/>
          </a:p>
        </p:txBody>
      </p:sp>
      <p:sp>
        <p:nvSpPr>
          <p:cNvPr id="4" name="Slide Number Placeholder 3"/>
          <p:cNvSpPr>
            <a:spLocks noGrp="1"/>
          </p:cNvSpPr>
          <p:nvPr>
            <p:ph type="sldNum" sz="quarter" idx="12"/>
          </p:nvPr>
        </p:nvSpPr>
        <p:spPr/>
        <p:txBody>
          <a:bodyPr/>
          <a:lstStyle/>
          <a:p>
            <a:fld id="{D4C4AC09-9D9D-494F-A4B8-C8674B1CF26B}" type="slidenum">
              <a:rPr lang="en-US" smtClean="0"/>
              <a:pPr/>
              <a:t>9</a:t>
            </a:fld>
            <a:endParaRPr lang="en-US"/>
          </a:p>
        </p:txBody>
      </p:sp>
      <p:sp>
        <p:nvSpPr>
          <p:cNvPr id="6" name="Date Placeholder 3"/>
          <p:cNvSpPr txBox="1">
            <a:spLocks/>
          </p:cNvSpPr>
          <p:nvPr/>
        </p:nvSpPr>
        <p:spPr>
          <a:xfrm>
            <a:off x="1934307" y="115977"/>
            <a:ext cx="5488623" cy="967343"/>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buClr>
                <a:srgbClr val="333399"/>
              </a:buClr>
              <a:buSzPct val="25000"/>
              <a:defRPr/>
            </a:pPr>
            <a:endParaRPr lang="az-Latn-AZ" sz="2400" b="1" kern="0" smtClean="0">
              <a:solidFill>
                <a:srgbClr val="333399"/>
              </a:solidFill>
            </a:endParaRPr>
          </a:p>
          <a:p>
            <a:pPr lvl="0">
              <a:buClr>
                <a:srgbClr val="333399"/>
              </a:buClr>
              <a:buSzPct val="25000"/>
              <a:defRPr/>
            </a:pPr>
            <a:r>
              <a:rPr lang="az-Latn-AZ" sz="2400" b="1" kern="0" smtClean="0">
                <a:solidFill>
                  <a:srgbClr val="333399"/>
                </a:solidFill>
              </a:rPr>
              <a:t>Missiyanın ümumi </a:t>
            </a:r>
            <a:r>
              <a:rPr lang="az-Latn-AZ" sz="2400" b="1" kern="0">
                <a:solidFill>
                  <a:srgbClr val="333399"/>
                </a:solidFill>
              </a:rPr>
              <a:t>təsviri</a:t>
            </a:r>
          </a:p>
          <a:p>
            <a:pPr marL="0" marR="0" lvl="0" indent="0" algn="l" defTabSz="914400" rtl="0" eaLnBrk="1" fontAlgn="auto" latinLnBrk="0" hangingPunct="1">
              <a:lnSpc>
                <a:spcPct val="100000"/>
              </a:lnSpc>
              <a:spcBef>
                <a:spcPts val="0"/>
              </a:spcBef>
              <a:spcAft>
                <a:spcPts val="0"/>
              </a:spcAft>
              <a:buClr>
                <a:srgbClr val="333399"/>
              </a:buClr>
              <a:buSzPct val="25000"/>
              <a:buFont typeface="Arial"/>
              <a:buNone/>
              <a:tabLst/>
              <a:defRPr/>
            </a:pPr>
            <a:endParaRPr lang="az-Latn-AZ" sz="2400" b="1" kern="0" smtClean="0">
              <a:solidFill>
                <a:srgbClr val="333399"/>
              </a:solidFill>
            </a:endParaRPr>
          </a:p>
        </p:txBody>
      </p:sp>
      <p:sp>
        <p:nvSpPr>
          <p:cNvPr id="7" name="TextBox 6"/>
          <p:cNvSpPr txBox="1"/>
          <p:nvPr/>
        </p:nvSpPr>
        <p:spPr>
          <a:xfrm>
            <a:off x="239150" y="1234440"/>
            <a:ext cx="8676250" cy="1631216"/>
          </a:xfrm>
          <a:prstGeom prst="rect">
            <a:avLst/>
          </a:prstGeom>
          <a:noFill/>
        </p:spPr>
        <p:txBody>
          <a:bodyPr wrap="square" rtlCol="0">
            <a:spAutoFit/>
          </a:bodyPr>
          <a:lstStyle/>
          <a:p>
            <a:pPr marL="285750" indent="-285750">
              <a:buSzPct val="120000"/>
              <a:buFont typeface="Arial" panose="020B0604020202020204" pitchFamily="34" charset="0"/>
              <a:buChar char="•"/>
            </a:pPr>
            <a:r>
              <a:rPr lang="az-Latn-AZ" sz="2000" b="1" smtClean="0">
                <a:latin typeface="Arial" panose="020B0604020202020204" pitchFamily="34" charset="0"/>
                <a:cs typeface="Arial" panose="020B0604020202020204" pitchFamily="34" charset="0"/>
              </a:rPr>
              <a:t>Missiyaya ümumi baxış</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Vizual qaydada missiyanın bütün fazalarını göstərin</a:t>
            </a:r>
          </a:p>
          <a:p>
            <a:pPr marL="742950" lvl="1" indent="-285750">
              <a:buSzPct val="120000"/>
              <a:buFont typeface="Wingdings" panose="05000000000000000000" pitchFamily="2" charset="2"/>
              <a:buChar char="Ø"/>
            </a:pPr>
            <a:r>
              <a:rPr lang="az-Latn-AZ" sz="2000" smtClean="0">
                <a:latin typeface="Arial" panose="020B0604020202020204" pitchFamily="34" charset="0"/>
                <a:cs typeface="Arial" panose="020B0604020202020204" pitchFamily="34" charset="0"/>
              </a:rPr>
              <a:t>Uçuşdan öncəki, uçuş ərzindəki və sonrakı əməliyyatlar göstərilməlidir</a:t>
            </a:r>
          </a:p>
          <a:p>
            <a:pPr marL="285750" indent="-285750">
              <a:buFont typeface="Arial" panose="020B0604020202020204" pitchFamily="34" charset="0"/>
              <a:buChar char="•"/>
            </a:pPr>
            <a:endParaRPr lang="az-Latn-AZ" sz="2000" smtClean="0">
              <a:latin typeface="Arial" panose="020B0604020202020204" pitchFamily="34" charset="0"/>
              <a:cs typeface="Arial" panose="020B0604020202020204" pitchFamily="34" charset="0"/>
            </a:endParaRPr>
          </a:p>
        </p:txBody>
      </p:sp>
      <p:sp>
        <p:nvSpPr>
          <p:cNvPr id="8" name="Shape 646"/>
          <p:cNvSpPr/>
          <p:nvPr/>
        </p:nvSpPr>
        <p:spPr>
          <a:xfrm>
            <a:off x="8613913" y="115977"/>
            <a:ext cx="301487" cy="301487"/>
          </a:xfrm>
          <a:prstGeom prst="star5">
            <a:avLst>
              <a:gd name="adj" fmla="val 19098"/>
              <a:gd name="hf" fmla="val 105146"/>
              <a:gd name="vf" fmla="val 110557"/>
            </a:avLst>
          </a:prstGeom>
          <a:solidFill>
            <a:srgbClr val="FFFF0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03183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1584</TotalTime>
  <Words>4606</Words>
  <Application>Microsoft Office PowerPoint</Application>
  <PresentationFormat>On-screen Show (4:3)</PresentationFormat>
  <Paragraphs>721</Paragraphs>
  <Slides>68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Calibri</vt:lpstr>
      <vt:lpstr>Wingdings</vt:lpstr>
      <vt:lpstr>Arial</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Shamo Humbatli</dc:creator>
  <cp:lastModifiedBy>Tarlan Mammadzada</cp:lastModifiedBy>
  <cp:revision>232</cp:revision>
  <dcterms:created xsi:type="dcterms:W3CDTF">2018-05-08T06:43:56Z</dcterms:created>
  <dcterms:modified xsi:type="dcterms:W3CDTF">2018-06-11T13:01:45Z</dcterms:modified>
</cp:coreProperties>
</file>