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22" r:id="rId3"/>
    <p:sldId id="257" r:id="rId4"/>
    <p:sldId id="383" r:id="rId5"/>
    <p:sldId id="260" r:id="rId6"/>
    <p:sldId id="277" r:id="rId7"/>
    <p:sldId id="275" r:id="rId8"/>
    <p:sldId id="312" r:id="rId9"/>
    <p:sldId id="358" r:id="rId10"/>
    <p:sldId id="359" r:id="rId11"/>
    <p:sldId id="377" r:id="rId12"/>
    <p:sldId id="378" r:id="rId13"/>
    <p:sldId id="379" r:id="rId14"/>
    <p:sldId id="380" r:id="rId15"/>
    <p:sldId id="278" r:id="rId16"/>
    <p:sldId id="371" r:id="rId17"/>
    <p:sldId id="280" r:id="rId18"/>
    <p:sldId id="286" r:id="rId19"/>
    <p:sldId id="287" r:id="rId20"/>
    <p:sldId id="329" r:id="rId21"/>
    <p:sldId id="372" r:id="rId22"/>
    <p:sldId id="290" r:id="rId23"/>
    <p:sldId id="293" r:id="rId24"/>
    <p:sldId id="294" r:id="rId25"/>
    <p:sldId id="295" r:id="rId26"/>
    <p:sldId id="296" r:id="rId27"/>
    <p:sldId id="318" r:id="rId28"/>
    <p:sldId id="369" r:id="rId29"/>
    <p:sldId id="274" r:id="rId30"/>
    <p:sldId id="370" r:id="rId31"/>
    <p:sldId id="381" r:id="rId32"/>
    <p:sldId id="382" r:id="rId33"/>
    <p:sldId id="297" r:id="rId34"/>
    <p:sldId id="373" r:id="rId35"/>
    <p:sldId id="298" r:id="rId36"/>
    <p:sldId id="301" r:id="rId37"/>
    <p:sldId id="303" r:id="rId38"/>
    <p:sldId id="374" r:id="rId39"/>
    <p:sldId id="307" r:id="rId40"/>
    <p:sldId id="308" r:id="rId41"/>
    <p:sldId id="309" r:id="rId42"/>
    <p:sldId id="323" r:id="rId43"/>
    <p:sldId id="324" r:id="rId44"/>
    <p:sldId id="325" r:id="rId45"/>
    <p:sldId id="326" r:id="rId46"/>
    <p:sldId id="327" r:id="rId47"/>
    <p:sldId id="365" r:id="rId4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51"/>
      <p: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am" initials="R" lastIdx="3" clrIdx="0">
    <p:extLst>
      <p:ext uri="{19B8F6BF-5375-455C-9EA6-DF929625EA0E}">
        <p15:presenceInfo xmlns:p15="http://schemas.microsoft.com/office/powerpoint/2012/main" userId="Rus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282828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1" autoAdjust="0"/>
    <p:restoredTop sz="94434" autoAdjust="0"/>
  </p:normalViewPr>
  <p:slideViewPr>
    <p:cSldViewPr>
      <p:cViewPr varScale="1">
        <p:scale>
          <a:sx n="59" d="100"/>
          <a:sy n="59" d="100"/>
        </p:scale>
        <p:origin x="58" y="917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“CanSat Azerbaijan 2019” LS: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7" y="193477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  <a:r>
              <a:rPr lang="en-US" kern="0" dirty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müsabiqəsi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Layihələndirmə Sənədi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az-Latn-AZ" kern="0" dirty="0">
                <a:solidFill>
                  <a:srgbClr val="333399"/>
                </a:solidFill>
              </a:rPr>
              <a:t>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Komandanın 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50" y="1234440"/>
            <a:ext cx="867625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Modelin mexaniki strukturu haqqında məlumatlar əks </a:t>
            </a:r>
            <a:r>
              <a:rPr lang="az-Latn-AZ" sz="2000" b="1" noProof="1">
                <a:latin typeface="Arial" panose="020B0604020202020204" pitchFamily="34" charset="0"/>
                <a:cs typeface="Arial" panose="020B0604020202020204" pitchFamily="34" charset="0"/>
              </a:rPr>
              <a:t>olunmalıdır: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noProof="1">
                <a:latin typeface="Arial" panose="020B0604020202020204" pitchFamily="34" charset="0"/>
                <a:cs typeface="Arial" panose="020B0604020202020204" pitchFamily="34" charset="0"/>
              </a:rPr>
              <a:t>Modelin ümumi dizaynı (ayrılmadan öncəki və sonrakı) vizual olaraq göstərilməlidir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Elektronika üçün ayrılmış hissə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Kameranın yerləşmə yeri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SzPct val="120000"/>
              <a:buFont typeface="Wingdings" panose="05000000000000000000" pitchFamily="2" charset="2"/>
              <a:buChar char="§"/>
            </a:pPr>
            <a:r>
              <a:rPr lang="az-Latn-AZ" sz="2000">
                <a:latin typeface="Arial" panose="020B0604020202020204" pitchFamily="34" charset="0"/>
                <a:cs typeface="Arial" panose="020B0604020202020204" pitchFamily="34" charset="0"/>
              </a:rPr>
              <a:t>Sensorlar və digər elektronik komponentlərin yerləşməsi</a:t>
            </a:r>
          </a:p>
          <a:p>
            <a:pPr marL="800100" lvl="1" indent="-342900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ölçü, rəng, material seçimi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CAD diaqramlar tələb olunur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endParaRPr lang="az-Latn-AZ" sz="2000" dirty="0"/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221992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Enməyə </a:t>
            </a:r>
            <a:r>
              <a:rPr lang="en-US" kern="0" dirty="0">
                <a:solidFill>
                  <a:srgbClr val="333399"/>
                </a:solidFill>
              </a:rPr>
              <a:t>N</a:t>
            </a:r>
            <a:r>
              <a:rPr lang="az-Latn-AZ" kern="0" smtClean="0">
                <a:solidFill>
                  <a:srgbClr val="333399"/>
                </a:solidFill>
              </a:rPr>
              <a:t>əzarət </a:t>
            </a:r>
            <a:r>
              <a:rPr lang="en-US" kern="0" dirty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bu 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(İD 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alt bölməyə 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888736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333399"/>
              </a:buClr>
              <a:buSzPct val="25000"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Enməyə nəzarət sisteminin konfiqurasiyası</a:t>
            </a:r>
          </a:p>
        </p:txBody>
      </p:sp>
      <p:sp>
        <p:nvSpPr>
          <p:cNvPr id="10" name="Shape 360"/>
          <p:cNvSpPr txBox="1">
            <a:spLocks/>
          </p:cNvSpPr>
          <p:nvPr/>
        </p:nvSpPr>
        <p:spPr>
          <a:xfrm>
            <a:off x="239150" y="1234440"/>
            <a:ext cx="8676250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 slaydda CanSat-ın daşıyıcıdan ayrıl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ıqdan sonra sürətinin azaldılma metodu göstərilməlidir: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 CAD model və ya diaqramlar vasitəsilə təsvir olunmalıdır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istifadə olunacaq mexanizimlər təsvir olunmalıdır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</a:pP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 prosesinin hesabatı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müsabiqənin texniki şərtlərinə uyğun şəkildə nəzərdə tutulmuş enmə sürətinin və bunu təmin edəcək lazımi komponentlərin hesabatını təqdim edin (hesabatın ardıcıllığına və aydın şəkildə olmasına xüsusi diqqət yetirilməlidir)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İstifadə olunmuş düsturların mənbələrini qısa şəkildə göstərin</a:t>
            </a: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3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Sensorlar </a:t>
            </a: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bu 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(İD 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alt bölməyə 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Hündürlük sensoru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50" y="1234440"/>
            <a:ext cx="86762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/>
              </a:rPr>
              <a:t>Hündürlük sensorunun texniki xarakteristikaları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/>
              </a:rPr>
              <a:t>Tələb edilir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un adı, dəqiqliyi və ölçmə aralığı, ölçüləri, istifadə etdiyi gərginlik və cərəyanın qiymətləri, məlumatın formatı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Ölçülən məlumatın emalı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əgər istifadə edilən düsturlar varsa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 seçimin uyğunluq kriteriyaları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  <a:endParaRPr lang="az-Latn-AZ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2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GPS qəbuledici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/>
              </a:rPr>
              <a:t>GPS qəbuledicinin texniki xarakteristikaları və seçimin xülasəsi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/>
              </a:rPr>
              <a:t>Tələb edilir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un adı, dəqiqliyi və ölçmə aralığı, ölçüləri, istifadə etdiyi gərginlik və cərəyanın qiymətləri, məlumatın formatı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Ölçülən məlumatın emalı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əgər istifadə edilən düsturlar varsa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 seçimin uyğunluq kriteriyaları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  <a:endParaRPr lang="az-Latn-AZ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</a:p>
        </p:txBody>
      </p:sp>
    </p:spTree>
    <p:extLst>
      <p:ext uri="{BB962C8B-B14F-4D97-AF65-F5344CB8AC3E}">
        <p14:creationId xmlns:p14="http://schemas.microsoft.com/office/powerpoint/2010/main" val="3571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Kamera modulu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/>
              </a:rPr>
              <a:t>Kamera modulunun texniki xarakteristikaları və seçimin xülasəsi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/>
              </a:rPr>
              <a:t>Tələb edilir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Modulun adı, ayırdetmə dəqiqliyi (piksel), ölçüləri, istifadə etdiyi gərginlik və cərəyanın qiymətləri, məlumatın formatı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Çəkilən şəklin emalı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emalın modul üzərində və ya mikrokontrollerdə emal olunacağı haqqında məlumat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,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 seçimin uyğunluq kriteriyaları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  <a:endParaRPr lang="az-Latn-AZ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Modulun ümumi qurluşunu göstərən ən az bir şəkildən istifadə edilməlidir</a:t>
            </a:r>
          </a:p>
        </p:txBody>
      </p:sp>
    </p:spTree>
    <p:extLst>
      <p:ext uri="{BB962C8B-B14F-4D97-AF65-F5344CB8AC3E}">
        <p14:creationId xmlns:p14="http://schemas.microsoft.com/office/powerpoint/2010/main" val="12090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0" y="1234440"/>
            <a:ext cx="8676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30 dəqiqə ayrılır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Yalnız Təşkilatçılar tərəfindən işarələnmış (bax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loqonun üzərindəki ulduz işarəsi) slaydlar təqdimat zamanı komanda tərəfindən danışılır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İşarələnməmiş slaydlarla bağlı suallar münsiflər tərəfindən 30 dəqiqəlik təqdimat müddətinin xaricində verilə bilər</a:t>
            </a:r>
          </a:p>
          <a:p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sənədin hazırlanmasında silinməlidir.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en-US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D</a:t>
            </a: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iqqət edilməsi tələb edilən məqamlar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5400000" flipH="1" flipV="1">
            <a:off x="6393534" y="2424458"/>
            <a:ext cx="4440757" cy="418689"/>
          </a:xfrm>
          <a:prstGeom prst="bentConnector3">
            <a:avLst>
              <a:gd name="adj1" fmla="val -28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Kommunikasiya</a:t>
            </a:r>
            <a:r>
              <a:rPr lang="az-Latn-AZ" kern="0" dirty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və </a:t>
            </a:r>
            <a:r>
              <a:rPr lang="en-US" kern="0" dirty="0">
                <a:solidFill>
                  <a:srgbClr val="333399"/>
                </a:solidFill>
              </a:rPr>
              <a:t>V</a:t>
            </a:r>
            <a:r>
              <a:rPr lang="az-Latn-AZ" kern="0" smtClean="0">
                <a:solidFill>
                  <a:srgbClr val="333399"/>
                </a:solidFill>
              </a:rPr>
              <a:t>erilənlərin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darəedilməsi </a:t>
            </a:r>
            <a:r>
              <a:rPr lang="en-US" kern="0" smtClean="0">
                <a:solidFill>
                  <a:srgbClr val="333399"/>
                </a:solidFill>
              </a:rPr>
              <a:t>(KV</a:t>
            </a:r>
            <a:r>
              <a:rPr lang="az-Latn-AZ" kern="0" smtClean="0">
                <a:solidFill>
                  <a:srgbClr val="333399"/>
                </a:solidFill>
              </a:rPr>
              <a:t>İ) </a:t>
            </a: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bu 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(İD 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alt bölməyə 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b="1" ker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az-Latn-AZ" sz="2400" b="1" ker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 bölməsinə ümumi baxış </a:t>
            </a: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200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KVİ bölməsinə ümumi baxış üçün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çilmiş komponentlərinin ümumi təsviri (izahların əlavə edilməsi üstünlükdür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9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İ</a:t>
            </a:r>
            <a:r>
              <a:rPr lang="en-US" sz="2400" b="1" kern="0">
                <a:solidFill>
                  <a:srgbClr val="333399"/>
                </a:solidFill>
              </a:rPr>
              <a:t>da</a:t>
            </a:r>
            <a:r>
              <a:rPr lang="az-Latn-AZ" sz="2400" b="1" kern="0">
                <a:solidFill>
                  <a:srgbClr val="333399"/>
                </a:solidFill>
              </a:rPr>
              <a:t>rəedici qurğu və yaddaş bölgüsü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3875" y="1234440"/>
            <a:ext cx="8676250" cy="30940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İdarəedici qurğunun (kontroller) əsas parametrlərini qeyd edin(sürət, yaddaş, girişi-çıxış qurğuları və onların dəqiqliyi və s.)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Verilənlərin interfeyslərini qeyd edin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Daxili yaddaş, istifadə edilmiş digər yaddaş qurğuları və yaddaş bölgüsü haqqında məlumat verin (əgər varsa)</a:t>
            </a: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Modelin antenası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8" name="Shape 530"/>
          <p:cNvSpPr txBox="1">
            <a:spLocks/>
          </p:cNvSpPr>
          <p:nvPr/>
        </p:nvSpPr>
        <p:spPr>
          <a:xfrm>
            <a:off x="228600" y="1234440"/>
            <a:ext cx="8686800" cy="171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Model üçün seçilmiş antenanın əsas parametrlərini və xüsusiyyətlərini qeyd edin: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Kommunikasiya məsafəsi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Şualanma diaqramları və s.</a:t>
            </a: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9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Radiomodul və onun ilkin konfiqurasiyası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9150" y="1234440"/>
            <a:ext cx="8676250" cy="49403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XBee radiomodulun seçimini qeyd edin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ID –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ni və digər gərəkli konfiqurasiyaları göstərin</a:t>
            </a: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Telemetriya </a:t>
            </a:r>
            <a:r>
              <a:rPr lang="en-US" sz="2400" b="1" kern="0">
                <a:solidFill>
                  <a:srgbClr val="333399"/>
                </a:solidFill>
              </a:rPr>
              <a:t>f</a:t>
            </a:r>
            <a:r>
              <a:rPr lang="az-Latn-AZ" sz="2400" b="1" kern="0">
                <a:solidFill>
                  <a:srgbClr val="333399"/>
                </a:solidFill>
              </a:rPr>
              <a:t>ormatı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9150" y="1234440"/>
            <a:ext cx="8676250" cy="349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Yerüstü stansiyaya göndəriləcək olan verilənlərin formatlaşdırılması haqqında məlumat verin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Nümunə telemetriya paketləri daxil edin və yarışmanın şərtləri ilə üst-üstə düşdüyünü göstərin</a:t>
            </a: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Shape 133"/>
          <p:cNvSpPr txBox="1">
            <a:spLocks/>
          </p:cNvSpPr>
          <p:nvPr/>
        </p:nvSpPr>
        <p:spPr>
          <a:xfrm>
            <a:off x="690053" y="2148840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Elektrik-Güc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9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bu 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(İD 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alt bölməyə 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 dövrənin ümumi quruluşu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Elektronik dövrənin prinsipial sxemi  detallı şəkildə göstərilməli, sensorların və bütün elektronik komponentlərin mikrokontrollerə hansı qaydada  qoşulması göstərilməlidir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Prinsipial sxemdə bütün sensorların hansı gərginliklə qidalandırıldığı qeyd edilməlidir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Prinsipial sxem əl və ya CAD pro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ramları vasitəsilə çəkilə bilər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İstifadə ediləcək bütün elektronik komponentlər (elektrik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çarı, tranzistorlar, ayrılma mexanizmində istifadə edilən bütün komponentlər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ervo,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ixrom,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ektromaqnit və s.), kondensatorlar və gərginlik çeviriciləri və s. daxil olmaqla) göstərilməlidir.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Hər bir komponentin yanında və ya üstündə onun markası və hansı parametri ölçdüyünü göstərən qısa qeyd qoyulmalıdır (məs: NEO6MV2 GPS)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Qida mənbə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inin dövrəyə necə qoşulacağı qeyd edilməlidir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Modelin işə düşməsini göstərən işıq və səs siqnalı göstəricisinin prinsipial sxemdə qoşulma qaydası</a:t>
            </a:r>
            <a:endParaRPr lang="en-US" sz="2000" dirty="0"/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əsasən yazılmalıdır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Bölmələr üzrə təqdimatçılar göstərilməlidir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Əgər əlavə tapşırıq varsa, o halda ona uyğun başlıqlar əlavə edilməlidir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yoxdursa ona aid başlıqlar mündəricatda və sənəddə göstərilməməlidir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lvl="1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Dövrəyə qoşulmuş bütün komponenlərin gərginlik, cərəyan qiyməti və gücü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östərilməklə Modelin üçün tələb olunan yekun gücün hesablanması</a:t>
            </a:r>
          </a:p>
          <a:p>
            <a:pPr marL="282575" lvl="1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Modeli ən azı 2 saat çalışdıracaq imkana sahib batareyanın hesabatlar göstərilərək seçilməsi</a:t>
            </a:r>
          </a:p>
          <a:p>
            <a:pPr marL="282575" lvl="1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Seçilmiş batareyanın əsas göstəriciləri. </a:t>
            </a:r>
          </a:p>
          <a:p>
            <a:pPr marL="282575" lvl="1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Batareya ilə bağlı təhlükəsizlik tədbirləri haqqında məlumat (batareyanın tipi, gövdənin materialı, bərkidilmə metodu və s.)</a:t>
            </a:r>
          </a:p>
          <a:p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938528" y="118872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800" b="1" kern="0" dirty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en-US" sz="2400" b="1" kern="0" dirty="0" err="1">
                <a:solidFill>
                  <a:srgbClr val="333399"/>
                </a:solidFill>
              </a:rPr>
              <a:t>Enerji</a:t>
            </a:r>
            <a:r>
              <a:rPr lang="az-Latn-AZ" sz="2400" b="1" kern="0" dirty="0">
                <a:solidFill>
                  <a:srgbClr val="333399"/>
                </a:solidFill>
              </a:rPr>
              <a:t> tutumunun hesablanması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err="1" smtClean="0">
                <a:solidFill>
                  <a:srgbClr val="333399"/>
                </a:solidFill>
              </a:rPr>
              <a:t>Modelin</a:t>
            </a:r>
            <a:r>
              <a:rPr lang="en-US" kern="0" smtClean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K</a:t>
            </a:r>
            <a:r>
              <a:rPr lang="en-US" kern="0" smtClean="0">
                <a:solidFill>
                  <a:srgbClr val="333399"/>
                </a:solidFill>
              </a:rPr>
              <a:t>ütlə </a:t>
            </a:r>
            <a:r>
              <a:rPr lang="az-Latn-AZ" kern="0" err="1">
                <a:solidFill>
                  <a:srgbClr val="333399"/>
                </a:solidFill>
              </a:rPr>
              <a:t>H</a:t>
            </a:r>
            <a:r>
              <a:rPr lang="en-US" kern="0" smtClean="0">
                <a:solidFill>
                  <a:srgbClr val="333399"/>
                </a:solidFill>
              </a:rPr>
              <a:t>esabatı</a:t>
            </a:r>
            <a:r>
              <a:rPr lang="az-Latn-AZ" kern="0" smtClean="0">
                <a:solidFill>
                  <a:srgbClr val="333399"/>
                </a:solidFill>
              </a:rPr>
              <a:t> (MKH)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Kütlə hesabatı</a:t>
            </a:r>
          </a:p>
        </p:txBody>
      </p:sp>
      <p:sp>
        <p:nvSpPr>
          <p:cNvPr id="10" name="Shape 501"/>
          <p:cNvSpPr txBox="1">
            <a:spLocks/>
          </p:cNvSpPr>
          <p:nvPr/>
        </p:nvSpPr>
        <p:spPr>
          <a:xfrm>
            <a:off x="239150" y="1234440"/>
            <a:ext cx="8676250" cy="475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Hazırlanacaq model üçün aşağıdakı məlumatları təsvir edən cədvəl tələb olunur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elektronik komponentlərin ayrılıqda kütləsi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struktur elementlərinin kütləsi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 hansı mənbələr vasitəsi ilə təyin olunub (məlumat kitabçası, birbaşa ölçmə metodu və s.)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səmaya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buraxılmağa tam hazır vəziyyətdə (enmə sistemi ilə birlikdə) ümumi kütləsi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htiyat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 </a:t>
            </a:r>
            <a:r>
              <a:rPr lang="az-Latn-AZ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az-Latn-AZ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margin) miqdarı (əgər varsa)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4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U</a:t>
            </a:r>
            <a:r>
              <a:rPr lang="az-Latn-AZ" kern="0" smtClean="0">
                <a:solidFill>
                  <a:srgbClr val="333399"/>
                </a:solidFill>
              </a:rPr>
              <a:t>çuş </a:t>
            </a:r>
            <a:r>
              <a:rPr lang="en-US" kern="0">
                <a:solidFill>
                  <a:srgbClr val="333399"/>
                </a:solidFill>
              </a:rPr>
              <a:t>P</a:t>
            </a:r>
            <a:r>
              <a:rPr lang="az-Latn-AZ" kern="0" smtClean="0">
                <a:solidFill>
                  <a:srgbClr val="333399"/>
                </a:solidFill>
              </a:rPr>
              <a:t>roqramının</a:t>
            </a:r>
            <a:r>
              <a:rPr lang="en-US" kern="0" smtClean="0">
                <a:solidFill>
                  <a:srgbClr val="333399"/>
                </a:solidFill>
              </a:rPr>
              <a:t> (UP) 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D</a:t>
            </a:r>
            <a:r>
              <a:rPr lang="az-Latn-AZ" kern="0" smtClean="0">
                <a:solidFill>
                  <a:srgbClr val="333399"/>
                </a:solidFill>
              </a:rPr>
              <a:t>izaynı </a:t>
            </a:r>
            <a:r>
              <a:rPr lang="en-US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(İD 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bölməyə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UP – na ümumi baxış</a:t>
            </a:r>
          </a:p>
        </p:txBody>
      </p:sp>
      <p:sp>
        <p:nvSpPr>
          <p:cNvPr id="7" name="Shape 665"/>
          <p:cNvSpPr txBox="1">
            <a:spLocks/>
          </p:cNvSpPr>
          <p:nvPr/>
        </p:nvSpPr>
        <p:spPr>
          <a:xfrm>
            <a:off x="239150" y="1234440"/>
            <a:ext cx="8676250" cy="27861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000000"/>
              </a:buClr>
            </a:pPr>
            <a:r>
              <a:rPr lang="az-Latn-AZ" sz="2000" kern="0">
                <a:solidFill>
                  <a:srgbClr val="000000"/>
                </a:solidFill>
              </a:rPr>
              <a:t>Aşağıdakı </a:t>
            </a:r>
            <a:r>
              <a:rPr lang="az-Latn-AZ" sz="2000" kern="0" smtClean="0">
                <a:solidFill>
                  <a:srgbClr val="000000"/>
                </a:solidFill>
              </a:rPr>
              <a:t>qeyd </a:t>
            </a:r>
            <a:r>
              <a:rPr lang="az-Latn-AZ" sz="2000" kern="0" dirty="0">
                <a:solidFill>
                  <a:srgbClr val="000000"/>
                </a:solidFill>
              </a:rPr>
              <a:t>edilməlidir</a:t>
            </a:r>
            <a:r>
              <a:rPr lang="en-US" sz="2000" kern="0" dirty="0">
                <a:solidFill>
                  <a:srgbClr val="000000"/>
                </a:solidFill>
              </a:rPr>
              <a:t>:</a:t>
            </a:r>
            <a:endParaRPr lang="az-Latn-AZ" sz="20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Əsas arxitektura, proqramın alqoritminin bloklarlar təsviri</a:t>
            </a:r>
            <a:endParaRPr lang="en-US" sz="20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Proqramlaşdırma dilləri</a:t>
            </a:r>
            <a:endParaRPr lang="en-US" sz="20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Proqramlaşdırma mühitləri</a:t>
            </a:r>
            <a:endParaRPr lang="en-US" sz="20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UP-nı yerinə yetirdiyi tapşırıqlarla bağlı qısa məlumat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noProof="1">
                <a:solidFill>
                  <a:srgbClr val="333399"/>
                </a:solidFill>
              </a:rPr>
              <a:t>UP</a:t>
            </a:r>
            <a:r>
              <a:rPr lang="az-Latn-AZ" sz="2400" b="1" kern="0">
                <a:solidFill>
                  <a:srgbClr val="333399"/>
                </a:solidFill>
              </a:rPr>
              <a:t> – </a:t>
            </a:r>
            <a:r>
              <a:rPr lang="az-Latn-AZ" sz="2400" b="1" kern="0" noProof="1">
                <a:solidFill>
                  <a:srgbClr val="333399"/>
                </a:solidFill>
              </a:rPr>
              <a:t>nın hal diaqramı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7" name="Shape 665"/>
          <p:cNvSpPr txBox="1">
            <a:spLocks/>
          </p:cNvSpPr>
          <p:nvPr/>
        </p:nvSpPr>
        <p:spPr>
          <a:xfrm>
            <a:off x="239151" y="1234440"/>
            <a:ext cx="8676250" cy="4353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noProof="1">
                <a:solidFill>
                  <a:srgbClr val="000000"/>
                </a:solidFill>
              </a:rPr>
              <a:t>UP</a:t>
            </a:r>
            <a:r>
              <a:rPr lang="az-Latn-AZ" sz="2000" kern="0" dirty="0">
                <a:solidFill>
                  <a:srgbClr val="333399"/>
                </a:solidFill>
              </a:rPr>
              <a:t> </a:t>
            </a:r>
            <a:r>
              <a:rPr lang="az-Latn-AZ" sz="2000" kern="0" dirty="0">
                <a:solidFill>
                  <a:schemeClr val="tx1"/>
                </a:solidFill>
              </a:rPr>
              <a:t>–</a:t>
            </a:r>
            <a:r>
              <a:rPr lang="az-Latn-AZ" sz="2000" kern="0" dirty="0">
                <a:solidFill>
                  <a:srgbClr val="333399"/>
                </a:solidFill>
              </a:rPr>
              <a:t> </a:t>
            </a:r>
            <a:r>
              <a:rPr lang="az-Latn-AZ" sz="2000" kern="0" noProof="1">
                <a:solidFill>
                  <a:srgbClr val="000000"/>
                </a:solidFill>
              </a:rPr>
              <a:t>nın daxilində missiya boyunca </a:t>
            </a:r>
            <a:r>
              <a:rPr lang="az-Latn-AZ" sz="2000" kern="0" dirty="0">
                <a:solidFill>
                  <a:srgbClr val="000000"/>
                </a:solidFill>
              </a:rPr>
              <a:t>alqoritmik cəhətdən baş verən bütün keçid </a:t>
            </a:r>
            <a:r>
              <a:rPr lang="az-Latn-AZ" sz="2000" kern="0">
                <a:solidFill>
                  <a:srgbClr val="000000"/>
                </a:solidFill>
              </a:rPr>
              <a:t>hallarından </a:t>
            </a:r>
            <a:r>
              <a:rPr lang="az-Latn-AZ" sz="2000" kern="0" smtClean="0">
                <a:solidFill>
                  <a:srgbClr val="000000"/>
                </a:solidFill>
              </a:rPr>
              <a:t>bəhs </a:t>
            </a:r>
            <a:r>
              <a:rPr lang="az-Latn-AZ" sz="2000" kern="0" dirty="0">
                <a:solidFill>
                  <a:srgbClr val="000000"/>
                </a:solidFill>
              </a:rPr>
              <a:t>edin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Aşağıdakı sadalanlar barəsində yazın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noProof="1">
                <a:solidFill>
                  <a:srgbClr val="000000"/>
                </a:solidFill>
              </a:rPr>
              <a:t>Xəbərləşmələr (komandalar </a:t>
            </a:r>
            <a:r>
              <a:rPr lang="az-Latn-AZ" sz="2000" kern="0" dirty="0">
                <a:solidFill>
                  <a:srgbClr val="000000"/>
                </a:solidFill>
              </a:rPr>
              <a:t>və telemetriya)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smtClean="0">
                <a:solidFill>
                  <a:srgbClr val="000000"/>
                </a:solidFill>
              </a:rPr>
              <a:t>Mexanizm </a:t>
            </a:r>
            <a:r>
              <a:rPr lang="az-Latn-AZ" sz="2000" kern="0" dirty="0">
                <a:solidFill>
                  <a:srgbClr val="000000"/>
                </a:solidFill>
              </a:rPr>
              <a:t>aktivləşdirmələri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Gücün idarə edilməsi və s.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noProof="1">
                <a:solidFill>
                  <a:srgbClr val="000000"/>
                </a:solidFill>
              </a:rPr>
              <a:t>UP</a:t>
            </a:r>
            <a:r>
              <a:rPr lang="az-Latn-AZ" sz="2000" kern="0" dirty="0">
                <a:solidFill>
                  <a:srgbClr val="333399"/>
                </a:solidFill>
              </a:rPr>
              <a:t> </a:t>
            </a:r>
            <a:r>
              <a:rPr lang="az-Latn-AZ" sz="2000" kern="0" dirty="0">
                <a:solidFill>
                  <a:schemeClr val="tx1"/>
                </a:solidFill>
              </a:rPr>
              <a:t>–</a:t>
            </a:r>
            <a:r>
              <a:rPr lang="az-Latn-AZ" sz="2000" kern="0" dirty="0">
                <a:solidFill>
                  <a:srgbClr val="333399"/>
                </a:solidFill>
              </a:rPr>
              <a:t> </a:t>
            </a:r>
            <a:r>
              <a:rPr lang="az-Latn-AZ" sz="2000" kern="0" noProof="1">
                <a:solidFill>
                  <a:srgbClr val="000000"/>
                </a:solidFill>
              </a:rPr>
              <a:t>da uçuş </a:t>
            </a:r>
            <a:r>
              <a:rPr lang="az-Latn-AZ" sz="2000" kern="0" dirty="0">
                <a:solidFill>
                  <a:srgbClr val="000000"/>
                </a:solidFill>
              </a:rPr>
              <a:t>zamanı hər hansı bir səbəbdən sıfırlanma olarsa </a:t>
            </a:r>
            <a:r>
              <a:rPr lang="en-US" sz="2000" kern="0" dirty="0">
                <a:solidFill>
                  <a:srgbClr val="000000"/>
                </a:solidFill>
              </a:rPr>
              <a:t>(soft reset)</a:t>
            </a:r>
            <a:r>
              <a:rPr lang="az-Latn-AZ" sz="2000" kern="0" dirty="0">
                <a:solidFill>
                  <a:srgbClr val="000000"/>
                </a:solidFill>
              </a:rPr>
              <a:t>, onun doğru vəziyyətə necə gətiriləcəyini qeyd edin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Hansı verilənlərin yaddaşda saxlanması və sonradan bərpası həyata keçirilir?</a:t>
            </a:r>
            <a:endParaRPr lang="en-US" sz="2000" kern="0" dirty="0">
              <a:solidFill>
                <a:srgbClr val="000000"/>
              </a:solidFill>
            </a:endParaRPr>
          </a:p>
          <a:p>
            <a:pPr lvl="1" indent="-342900">
              <a:buClr>
                <a:srgbClr val="000000"/>
              </a:buClr>
              <a:buFont typeface="Arial"/>
              <a:buChar char="•"/>
            </a:pPr>
            <a:endParaRPr lang="en-US" sz="2000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b="0" kern="0" dirty="0">
              <a:solidFill>
                <a:srgbClr val="000000"/>
              </a:solidFill>
            </a:endParaRPr>
          </a:p>
        </p:txBody>
      </p:sp>
      <p:sp>
        <p:nvSpPr>
          <p:cNvPr id="10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3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Ye</a:t>
            </a:r>
            <a:r>
              <a:rPr lang="az-Latn-AZ" kern="0">
                <a:solidFill>
                  <a:srgbClr val="333399"/>
                </a:solidFill>
              </a:rPr>
              <a:t>rüstü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darəetmə </a:t>
            </a:r>
            <a:r>
              <a:rPr lang="az-Latn-AZ" kern="0" dirty="0">
                <a:solidFill>
                  <a:srgbClr val="333399"/>
                </a:solidFill>
              </a:rPr>
              <a:t>S</a:t>
            </a:r>
            <a:r>
              <a:rPr lang="az-Latn-AZ" kern="0" smtClean="0">
                <a:solidFill>
                  <a:srgbClr val="333399"/>
                </a:solidFill>
              </a:rPr>
              <a:t>isteminin</a:t>
            </a:r>
            <a:r>
              <a:rPr lang="en-US" kern="0" smtClean="0">
                <a:solidFill>
                  <a:srgbClr val="333399"/>
                </a:solidFill>
              </a:rPr>
              <a:t> (Y</a:t>
            </a:r>
            <a:r>
              <a:rPr lang="az-Latn-AZ" kern="0" smtClean="0">
                <a:solidFill>
                  <a:srgbClr val="333399"/>
                </a:solidFill>
              </a:rPr>
              <a:t>İ</a:t>
            </a:r>
            <a:r>
              <a:rPr lang="en-US" kern="0" smtClean="0">
                <a:solidFill>
                  <a:srgbClr val="333399"/>
                </a:solidFill>
              </a:rPr>
              <a:t>S)</a:t>
            </a:r>
            <a:r>
              <a:rPr lang="az-Latn-AZ" kern="0" smtClean="0">
                <a:solidFill>
                  <a:srgbClr val="333399"/>
                </a:solidFill>
              </a:rPr>
              <a:t> Dizaynı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alt bölməyə 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YİS – </a:t>
            </a:r>
            <a:r>
              <a:rPr lang="az-Latn-AZ" sz="2400" b="1" kern="0" noProof="1">
                <a:solidFill>
                  <a:srgbClr val="333399"/>
                </a:solidFill>
              </a:rPr>
              <a:t>nin </a:t>
            </a:r>
            <a:r>
              <a:rPr lang="az-Latn-AZ" sz="2400" b="1" kern="0">
                <a:solidFill>
                  <a:srgbClr val="333399"/>
                </a:solidFill>
              </a:rPr>
              <a:t>dizaynı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6698"/>
            <a:ext cx="8676250" cy="4398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Yerüstü stansiyanın diaqramını göstərin</a:t>
            </a:r>
          </a:p>
          <a:p>
            <a:pPr lvl="1" indent="-2794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Komponentləri və onların necə qoşulduğunu təsvir edin (kompüterlər, antena, birləşdiricilər və s.)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Aşağıdakı sadalanlar barəsində yazın: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Yerüstü stansiya elektrik qida mənbəyi olmadan nə qədər müddətdə fəaliyyət göstərə bilər?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İfrat isinməyə qarşı tədbirlər (nəzər alın ki, final mərhələsi açıq ərazidə və yayda baş tutacaq)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kern="0" dirty="0">
                <a:solidFill>
                  <a:srgbClr val="000000"/>
                </a:solidFill>
              </a:rPr>
              <a:t>Yarana biləcək nasazlıqların aradan qaldırılması (məsələn, YİS-</a:t>
            </a:r>
            <a:r>
              <a:rPr lang="az-Latn-AZ" sz="2000" kern="0" noProof="1">
                <a:solidFill>
                  <a:srgbClr val="000000"/>
                </a:solidFill>
              </a:rPr>
              <a:t>nin </a:t>
            </a:r>
            <a:r>
              <a:rPr lang="az-Latn-AZ" sz="2000" kern="0" dirty="0">
                <a:solidFill>
                  <a:srgbClr val="000000"/>
                </a:solidFill>
              </a:rPr>
              <a:t>kompüteri avto yenilənmə edə bilər və s.)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38375" y="3676147"/>
            <a:ext cx="520534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476229" y="3676147"/>
            <a:ext cx="51422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 olaraq göstərilən diaqrama bənzər şəkildə hazırlanmalıdır: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407777" y="3676147"/>
            <a:ext cx="514228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2971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2971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2971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767570" y="4759939"/>
            <a:ext cx="0" cy="92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765816" y="5493012"/>
            <a:ext cx="1754" cy="101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699118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699118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121055" y="1929384"/>
            <a:ext cx="7218270" cy="430894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2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4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4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4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63066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63066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767569" y="3996187"/>
            <a:ext cx="1" cy="12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699117" y="3996187"/>
            <a:ext cx="1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63066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YİS – n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in </a:t>
            </a:r>
            <a:r>
              <a:rPr lang="az-Latn-AZ" sz="2400" b="1" kern="0" noProof="1">
                <a:solidFill>
                  <a:srgbClr val="333399"/>
                </a:solidFill>
              </a:rPr>
              <a:t>antenası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530"/>
          <p:cNvSpPr txBox="1">
            <a:spLocks/>
          </p:cNvSpPr>
          <p:nvPr/>
        </p:nvSpPr>
        <p:spPr>
          <a:xfrm>
            <a:off x="239150" y="1234440"/>
            <a:ext cx="8676250" cy="287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Antena üçün aşağıdakılar qeyd edilməlidir: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Seçilmiş antenanın əsas parametrləri (kommunikasiya məsafəsi, üfüqi və şaquli istiqamətdə şüalanma (radiation pattern) diaqramları və s.)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Antenanın YİS – </a:t>
            </a:r>
            <a:r>
              <a:rPr lang="az-Latn-AZ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 </a:t>
            </a:r>
            <a:r>
              <a:rPr lang="az-Latn-AZ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dizaynı (sabit </a:t>
            </a:r>
            <a:r>
              <a:rPr lang="az-Latn-AZ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yerləşdirilməsi/əllə </a:t>
            </a:r>
            <a:r>
              <a:rPr lang="az-Latn-AZ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tutulması)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5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YİS </a:t>
            </a:r>
            <a:r>
              <a:rPr lang="az-Latn-AZ" sz="2400" b="1" kern="0">
                <a:solidFill>
                  <a:srgbClr val="333399"/>
                </a:solidFill>
              </a:rPr>
              <a:t>– </a:t>
            </a:r>
            <a:r>
              <a:rPr lang="az-Latn-AZ" sz="2400" b="1" kern="0" smtClean="0">
                <a:solidFill>
                  <a:srgbClr val="333399"/>
                </a:solidFill>
              </a:rPr>
              <a:t>n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in </a:t>
            </a:r>
            <a:r>
              <a:rPr lang="az-Latn-AZ" sz="2400" b="1" kern="0" noProof="1">
                <a:solidFill>
                  <a:srgbClr val="333399"/>
                </a:solidFill>
              </a:rPr>
              <a:t>proqramı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9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4440"/>
            <a:ext cx="8676250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Telemetriyanın təsvirinə dair proqramdan şəkillər daxil edin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Telemetriyanın necə real zaman anında göstəriləcəyi və necə saxlanılacağı barəsində qeydləri daxil edin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Real zaman ərzində telemetriyaya uyğun qrafiki çəkən proqramın dizaynını verin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kern="0" dirty="0">
                <a:solidFill>
                  <a:srgbClr val="000000"/>
                </a:solidFill>
              </a:rPr>
              <a:t>Əmr (command) proqram interfeysini göstərin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kern="0" smtClean="0">
                <a:solidFill>
                  <a:srgbClr val="000000"/>
                </a:solidFill>
              </a:rPr>
              <a:t>QEYD</a:t>
            </a:r>
            <a:r>
              <a:rPr lang="en-US" sz="2000" i="1" kern="0" smtClean="0">
                <a:solidFill>
                  <a:srgbClr val="000000"/>
                </a:solidFill>
              </a:rPr>
              <a:t>:</a:t>
            </a:r>
            <a:r>
              <a:rPr lang="az-Latn-AZ" sz="2000" i="1" kern="0" smtClean="0">
                <a:solidFill>
                  <a:srgbClr val="000000"/>
                </a:solidFill>
              </a:rPr>
              <a:t> </a:t>
            </a:r>
            <a:r>
              <a:rPr lang="az-Latn-AZ" sz="2000" b="0" i="1" kern="0" dirty="0">
                <a:solidFill>
                  <a:srgbClr val="000000"/>
                </a:solidFill>
              </a:rPr>
              <a:t>Kommersiya tərkibli kitabxana, modul </a:t>
            </a:r>
            <a:r>
              <a:rPr lang="az-Latn-AZ" sz="2000" b="0" i="1" kern="0">
                <a:solidFill>
                  <a:srgbClr val="000000"/>
                </a:solidFill>
              </a:rPr>
              <a:t>və </a:t>
            </a:r>
            <a:r>
              <a:rPr lang="az-Latn-AZ" sz="2000" b="0" i="1" kern="0" smtClean="0">
                <a:solidFill>
                  <a:srgbClr val="000000"/>
                </a:solidFill>
              </a:rPr>
              <a:t>proqram paketlərindən </a:t>
            </a:r>
            <a:r>
              <a:rPr lang="az-Latn-AZ" sz="2000" b="0" i="1" kern="0">
                <a:solidFill>
                  <a:srgbClr val="000000"/>
                </a:solidFill>
              </a:rPr>
              <a:t>istifadə </a:t>
            </a:r>
            <a:r>
              <a:rPr lang="az-Latn-AZ" sz="2000" b="0" i="1" kern="0" smtClean="0">
                <a:solidFill>
                  <a:srgbClr val="000000"/>
                </a:solidFill>
              </a:rPr>
              <a:t>edilməməlidir.</a:t>
            </a:r>
            <a:endParaRPr lang="az-Latn-AZ" sz="2000" b="0" i="1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en-US" sz="2000" b="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Əlavə </a:t>
            </a:r>
            <a:r>
              <a:rPr lang="az-Latn-AZ" kern="0" smtClean="0">
                <a:solidFill>
                  <a:srgbClr val="333399"/>
                </a:solidFill>
              </a:rPr>
              <a:t>Tapşırıq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6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150" y="1234440"/>
            <a:ext cx="8575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/>
                <a:ea typeface="Arial"/>
                <a:cs typeface="Arial"/>
              </a:rPr>
              <a:t>Əlavə tapşırığın necə həyata keçiriləcəyini və əsas tapşırığa təsirinin (həm müsbət, həm də mənfi tərəfdən) olub – olmadığı haqqında detallı məlumat verin</a:t>
            </a:r>
            <a:endParaRPr lang="az-Latn-AZ" sz="2000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43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25308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Əlavə tapşırığın izahı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</p:spTree>
    <p:extLst>
      <p:ext uri="{BB962C8B-B14F-4D97-AF65-F5344CB8AC3E}">
        <p14:creationId xmlns:p14="http://schemas.microsoft.com/office/powerpoint/2010/main" val="2114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Planlaşdırma və </a:t>
            </a:r>
            <a:r>
              <a:rPr lang="az-Latn-AZ" kern="0" smtClean="0">
                <a:solidFill>
                  <a:srgbClr val="333399"/>
                </a:solidFill>
              </a:rPr>
              <a:t>Maliyyə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 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6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Planlaşdırma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hape 665"/>
          <p:cNvSpPr txBox="1">
            <a:spLocks/>
          </p:cNvSpPr>
          <p:nvPr/>
        </p:nvSpPr>
        <p:spPr>
          <a:xfrm>
            <a:off x="239150" y="1197864"/>
            <a:ext cx="8676250" cy="34856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</a:pPr>
            <a:r>
              <a:rPr lang="az-Latn-AZ" sz="2000" dirty="0">
                <a:solidFill>
                  <a:prstClr val="black"/>
                </a:solidFill>
              </a:rPr>
              <a:t>Bütün mərhələlər üzrə görülmüş və görüləcək işlər barədə detallı məlumat: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>
                <a:solidFill>
                  <a:prstClr val="black"/>
                </a:solidFill>
              </a:rPr>
              <a:t>Məlumatları mərhələr üzrə qruplaşdırın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>
                <a:solidFill>
                  <a:prstClr val="black"/>
                </a:solidFill>
              </a:rPr>
              <a:t>Mərhələr üzrə alt sistemlər də edilmiş və ediləcək işləri plan şəklində təsvir edin </a:t>
            </a: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1" dirty="0">
                <a:solidFill>
                  <a:prstClr val="black"/>
                </a:solidFill>
              </a:rPr>
              <a:t>Komanda üzvləri arasında işlərin necə bölüşdürüldüyünü göstərin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45</a:t>
            </a:fld>
            <a:endParaRPr lang="en-US"/>
          </a:p>
        </p:txBody>
      </p:sp>
      <p:sp>
        <p:nvSpPr>
          <p:cNvPr id="13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</p:spTree>
    <p:extLst>
      <p:ext uri="{BB962C8B-B14F-4D97-AF65-F5344CB8AC3E}">
        <p14:creationId xmlns:p14="http://schemas.microsoft.com/office/powerpoint/2010/main" val="40311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Maliyyə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</a:rPr>
              <a:t>Ümumilikdə </a:t>
            </a:r>
            <a:r>
              <a:rPr lang="en-US" sz="2000" dirty="0">
                <a:solidFill>
                  <a:prstClr val="black"/>
                </a:solidFill>
              </a:rPr>
              <a:t>“</a:t>
            </a:r>
            <a:r>
              <a:rPr lang="en-US" sz="2000" dirty="0" err="1">
                <a:solidFill>
                  <a:prstClr val="black"/>
                </a:solidFill>
              </a:rPr>
              <a:t>CanSat</a:t>
            </a:r>
            <a:r>
              <a:rPr lang="en-US" sz="2000" dirty="0">
                <a:solidFill>
                  <a:prstClr val="black"/>
                </a:solidFill>
              </a:rPr>
              <a:t>” – a </a:t>
            </a:r>
            <a:r>
              <a:rPr lang="az-Latn-AZ" sz="2000" dirty="0">
                <a:solidFill>
                  <a:prstClr val="black"/>
                </a:solidFill>
              </a:rPr>
              <a:t>çəkilən xərclər: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b="0" dirty="0">
                <a:solidFill>
                  <a:prstClr val="black"/>
                </a:solidFill>
              </a:rPr>
              <a:t>Alt sistem olaraq xərclərin təyin olunması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b="0" dirty="0">
                <a:solidFill>
                  <a:prstClr val="black"/>
                </a:solidFill>
              </a:rPr>
              <a:t>Sonda ümumi xərcləri təyin olunması və şərtlərlə uyğunluğun yoxlanılması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“</a:t>
            </a:r>
            <a:r>
              <a:rPr lang="az-Latn-AZ" sz="2000" dirty="0">
                <a:solidFill>
                  <a:prstClr val="black"/>
                </a:solidFill>
              </a:rPr>
              <a:t>CanSat</a:t>
            </a:r>
            <a:r>
              <a:rPr lang="en-US" sz="2000" dirty="0">
                <a:solidFill>
                  <a:prstClr val="black"/>
                </a:solidFill>
              </a:rPr>
              <a:t>”</a:t>
            </a:r>
            <a:r>
              <a:rPr lang="az-Latn-AZ" sz="2000" b="0" dirty="0">
                <a:solidFill>
                  <a:prstClr val="black"/>
                </a:solidFill>
              </a:rPr>
              <a:t> üçün nəzərdə tutulmuş büdcənin idarə olunması haqqında məlumat</a:t>
            </a:r>
          </a:p>
          <a:p>
            <a:pPr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0" dirty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1" dirty="0">
                <a:solidFill>
                  <a:prstClr val="black"/>
                </a:solidFill>
              </a:rPr>
              <a:t>Mövcud maliyyə dəstəyi haqqında məlumat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b="1" i="1" dirty="0">
                <a:solidFill>
                  <a:prstClr val="black"/>
                </a:solidFill>
              </a:rPr>
              <a:t>QEYD: </a:t>
            </a:r>
            <a:r>
              <a:rPr lang="az-Latn-AZ" sz="2000" i="1" dirty="0">
                <a:solidFill>
                  <a:prstClr val="black"/>
                </a:solidFill>
              </a:rPr>
              <a:t>Qiymətlər yerli valuta ilə göstərilməlidir (əgər ehtiyac varsa digər valyuta növləri də əlavə oluna bilər).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46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</p:spTree>
    <p:extLst>
      <p:ext uri="{BB962C8B-B14F-4D97-AF65-F5344CB8AC3E}">
        <p14:creationId xmlns:p14="http://schemas.microsoft.com/office/powerpoint/2010/main" val="2928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en-US" kern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dirty="0">
                <a:solidFill>
                  <a:srgbClr val="0000FF"/>
                </a:solidFill>
              </a:rPr>
              <a:t>Layihələndirmə Sənədinin sonu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Abreviaturalar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slaydda sənəddə </a:t>
            </a:r>
            <a:r>
              <a:rPr lang="en-US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az-Latn-AZ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miş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az-Latn-AZ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 abreviaturalar və onların mənası qeyd edilməlidir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err="1">
                <a:solidFill>
                  <a:srgbClr val="333399"/>
                </a:solidFill>
              </a:rPr>
              <a:t>Texniki</a:t>
            </a:r>
            <a:r>
              <a:rPr lang="en-US" kern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T</a:t>
            </a:r>
            <a:r>
              <a:rPr lang="en-US" kern="0" err="1">
                <a:solidFill>
                  <a:srgbClr val="333399"/>
                </a:solidFill>
              </a:rPr>
              <a:t>apşırığın</a:t>
            </a:r>
            <a:r>
              <a:rPr lang="en-US" kern="0">
                <a:solidFill>
                  <a:srgbClr val="333399"/>
                </a:solidFill>
              </a:rPr>
              <a:t> </a:t>
            </a:r>
            <a:r>
              <a:rPr lang="az-Latn-AZ" kern="0" err="1">
                <a:solidFill>
                  <a:srgbClr val="333399"/>
                </a:solidFill>
              </a:rPr>
              <a:t>Ü</a:t>
            </a:r>
            <a:r>
              <a:rPr lang="en-US" kern="0" err="1">
                <a:solidFill>
                  <a:srgbClr val="333399"/>
                </a:solidFill>
              </a:rPr>
              <a:t>mumi</a:t>
            </a:r>
            <a:r>
              <a:rPr lang="en-US" kern="0">
                <a:solidFill>
                  <a:srgbClr val="333399"/>
                </a:solidFill>
              </a:rPr>
              <a:t> </a:t>
            </a:r>
            <a:r>
              <a:rPr lang="az-Latn-AZ" kern="0" err="1">
                <a:solidFill>
                  <a:srgbClr val="333399"/>
                </a:solidFill>
              </a:rPr>
              <a:t>T</a:t>
            </a:r>
            <a:r>
              <a:rPr lang="en-US" kern="0" smtClean="0">
                <a:solidFill>
                  <a:srgbClr val="333399"/>
                </a:solidFill>
              </a:rPr>
              <a:t>əsviri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en-US" kern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Missiyanın ümumi təsviri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50" y="1234440"/>
            <a:ext cx="8676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</a:rPr>
              <a:t>Missiyaya ümumi baxış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>
                <a:latin typeface="Arial" panose="020B0604020202020204" pitchFamily="34" charset="0"/>
                <a:cs typeface="Arial" panose="020B0604020202020204" pitchFamily="34" charset="0"/>
              </a:rPr>
              <a:t>Vizual qaydada missiyanın bütün fazalarını göstərilməsi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sz="2000">
                <a:latin typeface="Arial" panose="020B0604020202020204" pitchFamily="34" charset="0"/>
                <a:cs typeface="Arial" panose="020B0604020202020204" pitchFamily="34" charset="0"/>
              </a:rPr>
              <a:t>Uçuşdan öncəki, uçuş ərzindəki və sonrakı əməliyyatların təsviri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z-Latn-A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>
                <a:solidFill>
                  <a:srgbClr val="333399"/>
                </a:solidFill>
              </a:rPr>
              <a:t>Struktur </a:t>
            </a:r>
            <a:r>
              <a:rPr lang="en-US" kern="0" dirty="0">
                <a:solidFill>
                  <a:srgbClr val="333399"/>
                </a:solidFill>
              </a:rPr>
              <a:t>D</a:t>
            </a:r>
            <a:r>
              <a:rPr lang="en-US" kern="0" smtClean="0">
                <a:solidFill>
                  <a:srgbClr val="333399"/>
                </a:solidFill>
              </a:rPr>
              <a:t>i</a:t>
            </a:r>
            <a:r>
              <a:rPr lang="az-Latn-AZ" kern="0" smtClean="0">
                <a:solidFill>
                  <a:srgbClr val="333399"/>
                </a:solidFill>
              </a:rPr>
              <a:t>zaynı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>
                <a:solidFill>
                  <a:prstClr val="black"/>
                </a:solidFill>
              </a:rPr>
              <a:t>“CanSat Azerbaijan 2019” LS: Komanda İD və Adı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3874" y="1232451"/>
            <a:ext cx="8681525" cy="4427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Yarışmanın əsas texniki şərtlərini oxuyaraq bu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bölməyə aid olan şərtlərlə tanış olun və nəzərə alın ki, slaydın əsas məqsədi komandanın bu bölməyə aid olan texniki şərtləri haqqında anlayışını münsiflərə ifadə etməkdir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az-Latn-AZ" sz="20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bu bölməyə aid olan texniki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şərtləri 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dəyişdirilməməklə) cədvəl şəklində təsvir edin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u alt bölməyə aid olan hər hansı törəmə və əlavə şərtləri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endParaRPr lang="az-Latn-A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33399"/>
              </a:buClr>
              <a:buSzPct val="25000"/>
              <a:defRPr/>
            </a:pPr>
            <a:r>
              <a:rPr lang="az-Latn-AZ" sz="2400" kern="0">
                <a:solidFill>
                  <a:srgbClr val="333399"/>
                </a:solidFill>
              </a:rPr>
              <a:t>Texniki şərtlər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2834</Words>
  <Application>Microsoft Office PowerPoint</Application>
  <PresentationFormat>On-screen Show (4:3)</PresentationFormat>
  <Paragraphs>436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 Light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İlkin Naghiyev; Shamo Humbatli</dc:creator>
  <cp:lastModifiedBy>Tarlan Mammadzada</cp:lastModifiedBy>
  <cp:revision>343</cp:revision>
  <dcterms:created xsi:type="dcterms:W3CDTF">2018-05-08T06:43:56Z</dcterms:created>
  <dcterms:modified xsi:type="dcterms:W3CDTF">2018-11-23T11:07:05Z</dcterms:modified>
</cp:coreProperties>
</file>