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322" r:id="rId3"/>
    <p:sldId id="257" r:id="rId4"/>
    <p:sldId id="259" r:id="rId5"/>
    <p:sldId id="260" r:id="rId6"/>
    <p:sldId id="312" r:id="rId7"/>
    <p:sldId id="417" r:id="rId8"/>
    <p:sldId id="359" r:id="rId9"/>
    <p:sldId id="404" r:id="rId10"/>
    <p:sldId id="416" r:id="rId11"/>
    <p:sldId id="278" r:id="rId12"/>
    <p:sldId id="415" r:id="rId13"/>
    <p:sldId id="329" r:id="rId14"/>
    <p:sldId id="414" r:id="rId15"/>
    <p:sldId id="406" r:id="rId16"/>
    <p:sldId id="413" r:id="rId17"/>
    <p:sldId id="408" r:id="rId18"/>
    <p:sldId id="396" r:id="rId19"/>
    <p:sldId id="397" r:id="rId20"/>
    <p:sldId id="297" r:id="rId21"/>
    <p:sldId id="412" r:id="rId22"/>
    <p:sldId id="303" r:id="rId23"/>
    <p:sldId id="411" r:id="rId24"/>
    <p:sldId id="323" r:id="rId25"/>
    <p:sldId id="409" r:id="rId26"/>
    <p:sldId id="403" r:id="rId27"/>
    <p:sldId id="401" r:id="rId28"/>
    <p:sldId id="402" r:id="rId29"/>
    <p:sldId id="398" r:id="rId30"/>
    <p:sldId id="399" r:id="rId31"/>
    <p:sldId id="400" r:id="rId32"/>
    <p:sldId id="325" r:id="rId33"/>
    <p:sldId id="395" r:id="rId34"/>
    <p:sldId id="327" r:id="rId35"/>
    <p:sldId id="365" r:id="rId36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39"/>
      <p: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5" userDrawn="1">
          <p15:clr>
            <a:srgbClr val="A4A3A4"/>
          </p15:clr>
        </p15:guide>
        <p15:guide id="2" pos="1224" userDrawn="1">
          <p15:clr>
            <a:srgbClr val="A4A3A4"/>
          </p15:clr>
        </p15:guide>
        <p15:guide id="3" pos="4704" userDrawn="1">
          <p15:clr>
            <a:srgbClr val="A4A3A4"/>
          </p15:clr>
        </p15:guide>
        <p15:guide id="4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stam" initials="R" lastIdx="3" clrIdx="0">
    <p:extLst>
      <p:ext uri="{19B8F6BF-5375-455C-9EA6-DF929625EA0E}">
        <p15:presenceInfo xmlns:p15="http://schemas.microsoft.com/office/powerpoint/2012/main" userId="Rust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282828"/>
    <a:srgbClr val="FFC0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8" autoAdjust="0"/>
    <p:restoredTop sz="94434" autoAdjust="0"/>
  </p:normalViewPr>
  <p:slideViewPr>
    <p:cSldViewPr>
      <p:cViewPr varScale="1">
        <p:scale>
          <a:sx n="50" d="100"/>
          <a:sy n="50" d="100"/>
        </p:scale>
        <p:origin x="398" y="48"/>
      </p:cViewPr>
      <p:guideLst>
        <p:guide orient="horz" pos="755"/>
        <p:guide pos="1224"/>
        <p:guide pos="4704"/>
        <p:guide orient="horz" pos="3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062" y="48"/>
      </p:cViewPr>
      <p:guideLst/>
    </p:cSldViewPr>
  </p:notesViewPr>
  <p:gridSpacing cx="36576" cy="3657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DFVD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63B0D-1CD3-412E-9741-B71FAC4190EA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B99DB-118B-4074-8E82-032217B21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50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DFVD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F98F7-C4F1-423C-8761-C047219759C7}" type="datetimeFigureOut">
              <a:rPr lang="en-US" smtClean="0"/>
              <a:t>11/23/2018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860AF-826C-485D-81D8-581F5C8C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3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06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8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z-Latn-AZ" dirty="0" smtClean="0"/>
          </a:p>
          <a:p>
            <a:endParaRPr lang="az-Latn-AZ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860AF-826C-485D-81D8-581F5C8CAFB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5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0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2019”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9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150" y="6431509"/>
            <a:ext cx="2184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6431509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“CanSat Azerbaijan 2019” </a:t>
            </a:r>
            <a:r>
              <a:rPr lang="az-Latn-AZ" smtClean="0"/>
              <a:t>R</a:t>
            </a:r>
            <a:r>
              <a:rPr lang="en-US" smtClean="0"/>
              <a:t>S</a:t>
            </a:r>
            <a:r>
              <a:rPr lang="en-US"/>
              <a:t>: Komanda İD və Adı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31508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C4AC09-9D9D-494F-A4B8-C8674B1CF2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l="18550" t="23497" r="20928" b="16198"/>
          <a:stretch/>
        </p:blipFill>
        <p:spPr>
          <a:xfrm>
            <a:off x="7422930" y="30595"/>
            <a:ext cx="1492470" cy="10527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28600" y="1109339"/>
            <a:ext cx="86868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228600" y="6359770"/>
            <a:ext cx="8686800" cy="45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239150" y="115977"/>
            <a:ext cx="1695157" cy="9779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600">
                <a:latin typeface="Arial" panose="020B0604020202020204" pitchFamily="34" charset="0"/>
                <a:cs typeface="Arial" panose="020B0604020202020204" pitchFamily="34" charset="0"/>
              </a:rPr>
              <a:t>Komandanın loqosu</a:t>
            </a:r>
          </a:p>
        </p:txBody>
      </p:sp>
    </p:spTree>
    <p:extLst>
      <p:ext uri="{BB962C8B-B14F-4D97-AF65-F5344CB8AC3E}">
        <p14:creationId xmlns:p14="http://schemas.microsoft.com/office/powerpoint/2010/main" val="1159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333399"/>
        </a:buClr>
        <a:buSzPct val="25000"/>
        <a:buFont typeface="Arial"/>
        <a:buNone/>
        <a:tabLst/>
        <a:defRPr sz="2800" b="1" kern="1200">
          <a:solidFill>
            <a:srgbClr val="FF00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7" y="1934777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kern="0" noProof="0" dirty="0">
                <a:solidFill>
                  <a:srgbClr val="333399"/>
                </a:solidFill>
              </a:rPr>
              <a:t>“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CanSat </a:t>
            </a:r>
            <a:r>
              <a:rPr kumimoji="0" lang="az-Latn-AZ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Azerbaijan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2019</a:t>
            </a:r>
            <a:r>
              <a:rPr lang="en-US" kern="0" dirty="0">
                <a:solidFill>
                  <a:srgbClr val="333399"/>
                </a:solidFill>
              </a:rPr>
              <a:t>"</a:t>
            </a:r>
            <a:r>
              <a:rPr kumimoji="0" lang="az-Latn-AZ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müsabiqəsi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/>
            </a:r>
            <a:b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az-Latn-AZ" sz="32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Reallaşdırma </a:t>
            </a:r>
            <a:r>
              <a:rPr kumimoji="0" lang="az-Latn-AZ" sz="3200" b="1" i="0" u="none" strike="noStrike" kern="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Sənədi 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</a:t>
            </a:r>
            <a:r>
              <a:rPr lang="az-Latn-AZ" kern="0" noProof="0" dirty="0">
                <a:solidFill>
                  <a:srgbClr val="333399"/>
                </a:solidFill>
              </a:rPr>
              <a:t>R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Shape 134"/>
          <p:cNvSpPr txBox="1">
            <a:spLocks/>
          </p:cNvSpPr>
          <p:nvPr/>
        </p:nvSpPr>
        <p:spPr>
          <a:xfrm>
            <a:off x="1444408" y="3753372"/>
            <a:ext cx="6400799" cy="129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>
                <a:solidFill>
                  <a:srgbClr val="000000"/>
                </a:solidFill>
              </a:rPr>
              <a:t>Komanda </a:t>
            </a:r>
            <a:r>
              <a:rPr lang="en-US" kern="0" dirty="0" smtClean="0">
                <a:solidFill>
                  <a:srgbClr val="000000"/>
                </a:solidFill>
              </a:rPr>
              <a:t>I</a:t>
            </a:r>
            <a:r>
              <a:rPr lang="az-Latn-AZ" kern="0" dirty="0" smtClean="0">
                <a:solidFill>
                  <a:srgbClr val="000000"/>
                </a:solidFill>
              </a:rPr>
              <a:t>D</a:t>
            </a:r>
            <a:endParaRPr lang="en-US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dirty="0">
                <a:solidFill>
                  <a:srgbClr val="000000"/>
                </a:solidFill>
              </a:rPr>
              <a:t>Komandanın adı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izahatını verin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b="1" i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b="1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az-Latn-AZ" sz="2000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Dəyişiklik olmasa belə dəyişikliyin olmaması haqqında məlumat daxil edilməlidir.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1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Sensorlar </a:t>
            </a:r>
            <a:endParaRPr lang="az-Latn-AZ" kern="0" smtClean="0">
              <a:solidFill>
                <a:srgbClr val="333399"/>
              </a:solidFill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izahatını verin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b="1" i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b="1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az-Latn-AZ" sz="2000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Dəyişiklik olmasa belə dəyişikliyin olmaması haqqında məlumat daxil edilməlidir.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79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>
                <a:solidFill>
                  <a:srgbClr val="333399"/>
                </a:solidFill>
              </a:rPr>
              <a:t>Kommunikasiya</a:t>
            </a:r>
            <a:r>
              <a:rPr lang="az-Latn-AZ" kern="0" dirty="0">
                <a:solidFill>
                  <a:srgbClr val="333399"/>
                </a:solidFill>
              </a:rPr>
              <a:t> </a:t>
            </a:r>
            <a:r>
              <a:rPr lang="az-Latn-AZ" kern="0">
                <a:solidFill>
                  <a:srgbClr val="333399"/>
                </a:solidFill>
              </a:rPr>
              <a:t>və V</a:t>
            </a:r>
            <a:r>
              <a:rPr lang="az-Latn-AZ" kern="0" smtClean="0">
                <a:solidFill>
                  <a:srgbClr val="333399"/>
                </a:solidFill>
              </a:rPr>
              <a:t>erilənlərin İdarəedilməsi (KVİ) Bölməsi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izahatını verin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b="1" i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b="1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az-Latn-AZ" sz="2000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Dəyişiklik olmasa belə dəyişikliyin olmaması haqqında məlumat daxil edilməlidir.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0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690053" y="2148840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Elektrik-Güc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1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izahatını verin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b="1" i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b="1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az-Latn-AZ" sz="2000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Dəyişiklik olmasa belə dəyişikliyin olmaması haqqında məlumat daxil edilməlidir.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7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Çap lövhəsinin ümumi </a:t>
            </a:r>
            <a:r>
              <a:rPr lang="az-Latn-AZ" sz="2400" b="1" kern="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quruluşu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427" y="1234440"/>
            <a:ext cx="86749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SzPct val="120000"/>
              <a:buFont typeface="Arial" panose="020B0604020202020204" pitchFamily="34" charset="0"/>
              <a:buChar char="•"/>
            </a:pPr>
            <a:r>
              <a:rPr lang="az-Latn-AZ" sz="2000" b="1" smtClean="0">
                <a:latin typeface="Arial" panose="020B0604020202020204" pitchFamily="34" charset="0"/>
                <a:cs typeface="Arial" panose="020B0604020202020204" pitchFamily="34" charset="0"/>
              </a:rPr>
              <a:t>Çap </a:t>
            </a: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lövhəsinin ümumi quruluşunu şəkillər vasitəsi ilə göstərin </a:t>
            </a:r>
          </a:p>
          <a:p>
            <a:pPr marL="800100" lvl="1" indent="-34290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Ölçüləri</a:t>
            </a:r>
          </a:p>
          <a:p>
            <a:pPr marL="800100" lvl="1" indent="-34290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Hazırlanma üsulu (prototip lövhə, çap üsulu ilə və s.) qısa məlumat</a:t>
            </a:r>
          </a:p>
          <a:p>
            <a:pPr marL="800100" lvl="1" indent="-34290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Çap lövhəsini modelin gövdəsinə bərkitmək üçün nəzərdə tutulmuş vasitələr</a:t>
            </a:r>
          </a:p>
          <a:p>
            <a:pPr marL="287338" indent="-287338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Elektronik komponentlərin çap lövhəsi üzərində bərkidilmə üsulu </a:t>
            </a:r>
          </a:p>
          <a:p>
            <a:pPr marL="800100" lvl="1" indent="-34290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Lehim</a:t>
            </a:r>
          </a:p>
          <a:p>
            <a:pPr marL="800100" lvl="1" indent="-34290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Konnektor</a:t>
            </a:r>
          </a:p>
          <a:p>
            <a:pPr marL="800100" lvl="1" indent="-34290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Naqil və s.</a:t>
            </a:r>
          </a:p>
          <a:p>
            <a:pPr>
              <a:buSzPct val="120000"/>
            </a:pPr>
            <a:r>
              <a:rPr lang="az-Latn-AZ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z-Latn-A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SzPct val="120000"/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20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err="1" smtClean="0">
                <a:solidFill>
                  <a:srgbClr val="333399"/>
                </a:solidFill>
              </a:rPr>
              <a:t>Modelin</a:t>
            </a:r>
            <a:r>
              <a:rPr lang="en-US" kern="0" smtClean="0">
                <a:solidFill>
                  <a:srgbClr val="333399"/>
                </a:solidFill>
              </a:rPr>
              <a:t> </a:t>
            </a:r>
            <a:r>
              <a:rPr lang="az-Latn-AZ" kern="0">
                <a:solidFill>
                  <a:srgbClr val="333399"/>
                </a:solidFill>
              </a:rPr>
              <a:t>K</a:t>
            </a:r>
            <a:r>
              <a:rPr lang="en-US" kern="0" smtClean="0">
                <a:solidFill>
                  <a:srgbClr val="333399"/>
                </a:solidFill>
              </a:rPr>
              <a:t>ütlə </a:t>
            </a:r>
            <a:r>
              <a:rPr lang="az-Latn-AZ" kern="0" err="1">
                <a:solidFill>
                  <a:srgbClr val="333399"/>
                </a:solidFill>
              </a:rPr>
              <a:t>H</a:t>
            </a:r>
            <a:r>
              <a:rPr lang="en-US" kern="0" smtClean="0">
                <a:solidFill>
                  <a:srgbClr val="333399"/>
                </a:solidFill>
              </a:rPr>
              <a:t>esabatı</a:t>
            </a:r>
            <a:r>
              <a:rPr lang="az-Latn-AZ" kern="0" smtClean="0">
                <a:solidFill>
                  <a:srgbClr val="333399"/>
                </a:solidFill>
              </a:rPr>
              <a:t> (MKH)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en-US" kern="0" smtClea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en-US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5486400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kern="0" dirty="0">
                <a:solidFill>
                  <a:srgbClr val="333399"/>
                </a:solidFill>
              </a:rPr>
              <a:t>Kütlə hesabatı</a:t>
            </a:r>
          </a:p>
        </p:txBody>
      </p:sp>
      <p:sp>
        <p:nvSpPr>
          <p:cNvPr id="10" name="Shape 501"/>
          <p:cNvSpPr txBox="1">
            <a:spLocks/>
          </p:cNvSpPr>
          <p:nvPr/>
        </p:nvSpPr>
        <p:spPr>
          <a:xfrm>
            <a:off x="239150" y="1234440"/>
            <a:ext cx="8676250" cy="4754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Yekun hazırlanmış model üçün aşağıdakı məlumatları təsvir edən 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cədvəl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Bütün elektronik komponentlərin ayrılıqda kütləsi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Bütün struktur elementlərinin kütləsi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Kütlə hansı mənbələr vasitəsi ilə təyin olunub (məlumat kitabçası, birbaşa ölçmə metodu və s.)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 peykin səmaya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buraxılmağa tam hazır vəziyyətdə (enmə sistemi ilə birlikdə) ümumi kütləsi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</a:t>
            </a:r>
            <a:r>
              <a:rPr lang="az-Latn-AZ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htiyat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kütlə </a:t>
            </a:r>
            <a:r>
              <a:rPr lang="az-Latn-AZ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</a:t>
            </a:r>
            <a:r>
              <a:rPr lang="az-Latn-AZ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margin) miqdarı (əgər varsa)</a:t>
            </a:r>
            <a:endParaRPr lang="az-Latn-AZ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4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9150" y="1234440"/>
            <a:ext cx="86762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  <a:tabLst>
                <a:tab pos="685800" algn="ctr"/>
              </a:tabLst>
            </a:pP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Hesabat sənədinin hazırlanmasında diqqət edilməli məqamlar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Bu şablonda verilmiş başlıqlar və onların ardıcıllığı komandalar tərəfindən dəyişdirilməməlidir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Komanda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ın nömrəsi və adı, təqdimatçının adı və komandanın loqosu tələb edilən bütün slaydlarda qeyd edilməlidir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Sənəddə yazılmış bütün məlumatlar aydın şəkildə olmalıdır,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aydın yazılmayan hissələr münsiflər tərəfindən aşağı balla qiymətləndirilə bilər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Əgər ehtiyac varsa bölmələr üzrə başlıqların eyni saxlanılması şərti ilə əlavə slaydlar daxil edilə bilər</a:t>
            </a:r>
          </a:p>
          <a:p>
            <a:pPr marL="685800" indent="-228600" algn="just"/>
            <a:endParaRPr lang="az-Latn-A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Hesabat sənədinin təqdimatında diqqət edilməli məqamlar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Təqdimat və suallar üçün hər bir komandaya sadəcə 30 dəqiqə ayrılır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Yalnız Təşkilatçılar tərəfindən işarələnmış (bax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loqonun üzərindəki ulduz işarəsi) slaydlar təqdimat zamanı komanda tərəfindən danışılır</a:t>
            </a:r>
          </a:p>
          <a:p>
            <a:pPr marL="742950" lvl="1" indent="-285750">
              <a:buSzPct val="120000"/>
              <a:buFont typeface="Wingdings" panose="05000000000000000000" pitchFamily="2" charset="2"/>
              <a:buChar char="Ø"/>
            </a:pPr>
            <a:r>
              <a:rPr lang="az-Latn-AZ" dirty="0">
                <a:latin typeface="Arial" panose="020B0604020202020204" pitchFamily="34" charset="0"/>
                <a:cs typeface="Arial" panose="020B0604020202020204" pitchFamily="34" charset="0"/>
              </a:rPr>
              <a:t>İşarələnməmiş slaydlarla bağlı suallar münsiflər tərəfindən 30 dəqiqəlik təqdimat müddətinin xaricində verilə bilər</a:t>
            </a:r>
          </a:p>
          <a:p>
            <a:endParaRPr lang="az-Latn-AZ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b="1" i="1" dirty="0">
                <a:latin typeface="Arial" panose="020B0604020202020204" pitchFamily="34" charset="0"/>
                <a:cs typeface="Arial" panose="020B0604020202020204" pitchFamily="34" charset="0"/>
              </a:rPr>
              <a:t>QEYD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i="1" dirty="0">
                <a:latin typeface="Arial" panose="020B0604020202020204" pitchFamily="34" charset="0"/>
                <a:cs typeface="Arial" panose="020B0604020202020204" pitchFamily="34" charset="0"/>
              </a:rPr>
              <a:t>Bu slayd yalnız məlumat xarakterlidir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i="1" dirty="0">
                <a:latin typeface="Arial" panose="020B0604020202020204" pitchFamily="34" charset="0"/>
                <a:cs typeface="Arial" panose="020B0604020202020204" pitchFamily="34" charset="0"/>
              </a:rPr>
              <a:t>sənədin hazırlanmasında silinməlidir.</a:t>
            </a: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en-US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D</a:t>
            </a: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iqqət edilməsi tələb edilən məqamlar</a:t>
            </a:r>
            <a:endParaRPr lang="az-Latn-AZ" sz="2400" b="1" kern="0">
              <a:solidFill>
                <a:srgbClr val="333399"/>
              </a:solidFill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Elbow Connector 10"/>
          <p:cNvCxnSpPr>
            <a:cxnSpLocks/>
          </p:cNvCxnSpPr>
          <p:nvPr/>
        </p:nvCxnSpPr>
        <p:spPr>
          <a:xfrm rot="5400000" flipH="1" flipV="1">
            <a:off x="6393534" y="2424458"/>
            <a:ext cx="4440757" cy="418689"/>
          </a:xfrm>
          <a:prstGeom prst="bentConnector3">
            <a:avLst>
              <a:gd name="adj1" fmla="val -281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ate Placeholder 1"/>
          <p:cNvSpPr>
            <a:spLocks noGrp="1"/>
          </p:cNvSpPr>
          <p:nvPr>
            <p:ph type="dt" sz="half" idx="10"/>
          </p:nvPr>
        </p:nvSpPr>
        <p:spPr>
          <a:xfrm>
            <a:off x="239150" y="6431509"/>
            <a:ext cx="2184009" cy="365125"/>
          </a:xfrm>
        </p:spPr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>
                <a:solidFill>
                  <a:srgbClr val="333399"/>
                </a:solidFill>
              </a:rPr>
              <a:t>U</a:t>
            </a:r>
            <a:r>
              <a:rPr lang="az-Latn-AZ" kern="0">
                <a:solidFill>
                  <a:srgbClr val="333399"/>
                </a:solidFill>
              </a:rPr>
              <a:t>çuş </a:t>
            </a:r>
            <a:r>
              <a:rPr lang="az-Latn-AZ" kern="0" smtClean="0">
                <a:solidFill>
                  <a:srgbClr val="333399"/>
                </a:solidFill>
              </a:rPr>
              <a:t>Proqramının</a:t>
            </a:r>
            <a:r>
              <a:rPr lang="az-Latn-AZ" kern="0">
                <a:solidFill>
                  <a:srgbClr val="333399"/>
                </a:solidFill>
              </a:rPr>
              <a:t> </a:t>
            </a:r>
            <a:r>
              <a:rPr lang="az-Latn-AZ" kern="0" smtClean="0">
                <a:solidFill>
                  <a:srgbClr val="333399"/>
                </a:solidFill>
              </a:rPr>
              <a:t>(UP)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D</a:t>
            </a:r>
            <a:r>
              <a:rPr lang="az-Latn-AZ" kern="0" smtClean="0">
                <a:solidFill>
                  <a:srgbClr val="333399"/>
                </a:solidFill>
              </a:rPr>
              <a:t>izaynı </a:t>
            </a: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izahatını verin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b="1" i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b="1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az-Latn-AZ" sz="2000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Dəyişiklik olmasa belə dəyişikliyin olmaması haqqında məlumat daxil edilməlidir.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73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9" name="Shape 133"/>
          <p:cNvSpPr txBox="1">
            <a:spLocks/>
          </p:cNvSpPr>
          <p:nvPr/>
        </p:nvSpPr>
        <p:spPr>
          <a:xfrm>
            <a:off x="758606" y="2009079"/>
            <a:ext cx="7772400" cy="1831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dirty="0">
                <a:solidFill>
                  <a:srgbClr val="333399"/>
                </a:solidFill>
              </a:rPr>
              <a:t>Ye</a:t>
            </a:r>
            <a:r>
              <a:rPr lang="az-Latn-AZ" kern="0">
                <a:solidFill>
                  <a:srgbClr val="333399"/>
                </a:solidFill>
              </a:rPr>
              <a:t>rüstü </a:t>
            </a:r>
            <a:r>
              <a:rPr lang="az-Latn-AZ" kern="0" err="1">
                <a:solidFill>
                  <a:srgbClr val="333399"/>
                </a:solidFill>
              </a:rPr>
              <a:t>İ</a:t>
            </a:r>
            <a:r>
              <a:rPr lang="az-Latn-AZ" kern="0" smtClean="0">
                <a:solidFill>
                  <a:srgbClr val="333399"/>
                </a:solidFill>
              </a:rPr>
              <a:t>darəetmə </a:t>
            </a:r>
            <a:r>
              <a:rPr lang="az-Latn-AZ" kern="0" dirty="0">
                <a:solidFill>
                  <a:srgbClr val="333399"/>
                </a:solidFill>
              </a:rPr>
              <a:t>S</a:t>
            </a:r>
            <a:r>
              <a:rPr lang="az-Latn-AZ" kern="0" smtClean="0">
                <a:solidFill>
                  <a:srgbClr val="333399"/>
                </a:solidFill>
              </a:rPr>
              <a:t>isteminin</a:t>
            </a:r>
            <a:r>
              <a:rPr lang="en-US" kern="0" smtClean="0">
                <a:solidFill>
                  <a:srgbClr val="333399"/>
                </a:solidFill>
              </a:rPr>
              <a:t> (Y</a:t>
            </a:r>
            <a:r>
              <a:rPr lang="az-Latn-AZ" kern="0" smtClean="0">
                <a:solidFill>
                  <a:srgbClr val="333399"/>
                </a:solidFill>
              </a:rPr>
              <a:t>İ</a:t>
            </a:r>
            <a:r>
              <a:rPr lang="en-US" kern="0" smtClean="0">
                <a:solidFill>
                  <a:srgbClr val="333399"/>
                </a:solidFill>
              </a:rPr>
              <a:t>S)</a:t>
            </a:r>
            <a:r>
              <a:rPr lang="az-Latn-AZ" kern="0" smtClean="0">
                <a:solidFill>
                  <a:srgbClr val="333399"/>
                </a:solidFill>
              </a:rPr>
              <a:t> Dizaynı Bölməsi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izahatını verin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b="1" i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b="1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az-Latn-AZ" sz="2000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Dəyişiklik olmasa belə dəyişikliyin olmaması haqqında məlumat daxil edilməlidir.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3"/>
          <p:cNvSpPr txBox="1">
            <a:spLocks/>
          </p:cNvSpPr>
          <p:nvPr/>
        </p:nvSpPr>
        <p:spPr>
          <a:xfrm>
            <a:off x="1638299" y="2511024"/>
            <a:ext cx="5829300" cy="1102517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Əlavə </a:t>
            </a:r>
            <a:r>
              <a:rPr lang="az-Latn-AZ" kern="0" smtClean="0">
                <a:solidFill>
                  <a:srgbClr val="333399"/>
                </a:solidFill>
              </a:rPr>
              <a:t>Tapşırıq 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2019” RS: Komanda İD və Adı</a:t>
            </a:r>
            <a:endParaRPr lang="en-US"/>
          </a:p>
        </p:txBody>
      </p:sp>
      <p:sp>
        <p:nvSpPr>
          <p:cNvPr id="5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izahatını verin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b="1" i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b="1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az-Latn-AZ" sz="2000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Dəyişiklik olmasa belə dəyişikliyin olmaması haqqında məlumat daxil edilməlidir.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8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3"/>
          <p:cNvSpPr txBox="1">
            <a:spLocks/>
          </p:cNvSpPr>
          <p:nvPr/>
        </p:nvSpPr>
        <p:spPr>
          <a:xfrm>
            <a:off x="1638299" y="2511024"/>
            <a:ext cx="5829300" cy="1102517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en-US" kern="0" smtClean="0">
                <a:solidFill>
                  <a:srgbClr val="333399"/>
                </a:solidFill>
              </a:rPr>
              <a:t>T</a:t>
            </a:r>
            <a:r>
              <a:rPr lang="az-Latn-AZ" kern="0" smtClean="0">
                <a:solidFill>
                  <a:srgbClr val="333399"/>
                </a:solidFill>
              </a:rPr>
              <a:t>ələblərə Uyğunluq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smtClean="0">
                <a:solidFill>
                  <a:srgbClr val="333399"/>
                </a:solidFill>
              </a:rPr>
              <a:t>Bölməsi</a:t>
            </a:r>
            <a:endParaRPr lang="en-US" kern="0" smtClean="0">
              <a:solidFill>
                <a:srgbClr val="333399"/>
              </a:solidFill>
            </a:endParaRPr>
          </a:p>
        </p:txBody>
      </p:sp>
      <p:sp>
        <p:nvSpPr>
          <p:cNvPr id="13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2019” RS: Komanda İD və Adı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811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kern="0" dirty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Tələblərə uyğunluğa ümumi baxış</a:t>
            </a:r>
            <a:endParaRPr lang="en-US" kern="0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665"/>
          <p:cNvSpPr txBox="1">
            <a:spLocks/>
          </p:cNvSpPr>
          <p:nvPr/>
        </p:nvSpPr>
        <p:spPr>
          <a:xfrm>
            <a:off x="237744" y="1234440"/>
            <a:ext cx="8677656" cy="5084064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dirty="0" smtClean="0">
                <a:solidFill>
                  <a:prstClr val="black"/>
                </a:solidFill>
              </a:rPr>
              <a:t>Texniki tapşırıqdan irəli gələn tələblərə uyğunluğun hansı vəziyyətdə olduğunu ümumi olaraq təsvir edin</a:t>
            </a:r>
          </a:p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dirty="0">
                <a:solidFill>
                  <a:prstClr val="black"/>
                </a:solidFill>
              </a:rPr>
              <a:t>Əgər hansısa </a:t>
            </a:r>
            <a:r>
              <a:rPr lang="az-Latn-AZ" sz="2000" dirty="0" smtClean="0">
                <a:solidFill>
                  <a:prstClr val="black"/>
                </a:solidFill>
              </a:rPr>
              <a:t>texniki </a:t>
            </a:r>
            <a:r>
              <a:rPr lang="az-Latn-AZ" sz="2000" dirty="0">
                <a:solidFill>
                  <a:prstClr val="black"/>
                </a:solidFill>
              </a:rPr>
              <a:t>tapşırıqdan irəli gələn </a:t>
            </a:r>
            <a:r>
              <a:rPr lang="az-Latn-AZ" sz="2000" dirty="0" smtClean="0">
                <a:solidFill>
                  <a:prstClr val="black"/>
                </a:solidFill>
              </a:rPr>
              <a:t>tələbə uyğunluq pozulmuşsa bu barədə izah verin:</a:t>
            </a:r>
            <a:endParaRPr lang="az-Latn-AZ" sz="2000" dirty="0">
              <a:solidFill>
                <a:prstClr val="black"/>
              </a:solidFill>
            </a:endParaRP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b="0" dirty="0" smtClean="0">
                <a:solidFill>
                  <a:prstClr val="black"/>
                </a:solidFill>
              </a:rPr>
              <a:t>Uyğunluğun pozulması ümumi işin gedişinə nə dərəcədə təsir göstərir?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dirty="0" smtClean="0">
                <a:solidFill>
                  <a:prstClr val="black"/>
                </a:solidFill>
              </a:rPr>
              <a:t>Problemin həll olunması yönümündə işlər görülürmü?</a:t>
            </a:r>
            <a:endParaRPr lang="az-Latn-AZ" sz="2000" b="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27</a:t>
            </a:fld>
            <a:endParaRPr lang="en-US"/>
          </a:p>
        </p:txBody>
      </p:sp>
      <p:sp>
        <p:nvSpPr>
          <p:cNvPr id="14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2019” RS: Komanda İD və Adı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811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kern="0" dirty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Tələblərə uyğunluğun təqdimatı</a:t>
            </a:r>
            <a:endParaRPr lang="en-US" kern="0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665"/>
          <p:cNvSpPr txBox="1">
            <a:spLocks/>
          </p:cNvSpPr>
          <p:nvPr/>
        </p:nvSpPr>
        <p:spPr>
          <a:xfrm>
            <a:off x="237744" y="1234440"/>
            <a:ext cx="8677656" cy="370080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dirty="0" smtClean="0">
                <a:solidFill>
                  <a:prstClr val="black"/>
                </a:solidFill>
              </a:rPr>
              <a:t>Texniki tapşırıqdan irəli gələn bütün tələblərə uyğunluğun hansı vəziyyətdə olduğunu detallı olaraq </a:t>
            </a:r>
            <a:r>
              <a:rPr lang="az-Latn-AZ" sz="2000" smtClean="0">
                <a:solidFill>
                  <a:prstClr val="black"/>
                </a:solidFill>
              </a:rPr>
              <a:t>təsvir edin (sıra nömrəsinin uyğunluğu vacibdir)</a:t>
            </a:r>
            <a:endParaRPr lang="az-Latn-AZ" sz="2000" dirty="0" smtClean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dirty="0" smtClean="0">
                <a:solidFill>
                  <a:prstClr val="black"/>
                </a:solidFill>
              </a:rPr>
              <a:t>Aşağıdakı cədvəl formasından istifadə edin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dirty="0" smtClean="0">
                <a:solidFill>
                  <a:prstClr val="black"/>
                </a:solidFill>
              </a:rPr>
              <a:t>Ehtiyac olduqda əlavə slaydlar </a:t>
            </a:r>
            <a:r>
              <a:rPr lang="az-Latn-AZ" sz="2000" smtClean="0">
                <a:solidFill>
                  <a:prstClr val="black"/>
                </a:solidFill>
              </a:rPr>
              <a:t>daxil edin</a:t>
            </a:r>
            <a:endParaRPr lang="az-Latn-AZ" sz="2000" dirty="0" smtClean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 smtClean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 smtClean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 smtClean="0">
              <a:solidFill>
                <a:prstClr val="black"/>
              </a:solidFill>
            </a:endParaRPr>
          </a:p>
          <a:p>
            <a:pPr marL="46355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az-Latn-AZ" sz="2000" dirty="0" smtClean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28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2019” RS: Komanda İD və Adı</a:t>
            </a:r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44559"/>
              </p:ext>
            </p:extLst>
          </p:nvPr>
        </p:nvGraphicFramePr>
        <p:xfrm>
          <a:off x="233171" y="2788485"/>
          <a:ext cx="8677655" cy="2138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71501"/>
                <a:gridCol w="4242815"/>
                <a:gridCol w="731520"/>
                <a:gridCol w="987552"/>
                <a:gridCol w="21442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</a:t>
                      </a:r>
                      <a:r>
                        <a:rPr lang="en-US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az-Latn-AZ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ələb</a:t>
                      </a: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4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Cari Status</a:t>
                      </a:r>
                      <a:endParaRPr 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Slayd</a:t>
                      </a:r>
                      <a:r>
                        <a:rPr lang="az-Latn-AZ" sz="14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</a:t>
                      </a: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Qeyd</a:t>
                      </a: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Modelin və konteynerin ümumi kütləsi</a:t>
                      </a:r>
                      <a:r>
                        <a:rPr lang="az-Latn-AZ" sz="1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maksimum 500 qrama</a:t>
                      </a:r>
                      <a:r>
                        <a:rPr lang="az-Latn-AZ" sz="1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qədər ola bilər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4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</a:t>
                      </a:r>
                      <a:r>
                        <a:rPr lang="en-US" sz="1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18, …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r>
                        <a:rPr lang="az-Latn-AZ" sz="1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qram ehtiyatımız belə var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 66</a:t>
                      </a:r>
                      <a:r>
                        <a:rPr lang="az-Latn-AZ" sz="1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mm diametri və 200 mm hündürlüyü olan </a:t>
                      </a:r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silindr formalı konteynerə yerləşə bilən formada olmalıdır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400" b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YY</a:t>
                      </a:r>
                      <a:endParaRPr lang="en-US"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Nə qədər çalışdıq</a:t>
                      </a:r>
                      <a:r>
                        <a:rPr lang="az-Latn-AZ" sz="14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alındıra bilmədik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14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z-Latn-AZ" sz="14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Shape 665"/>
          <p:cNvSpPr txBox="1">
            <a:spLocks/>
          </p:cNvSpPr>
          <p:nvPr/>
        </p:nvSpPr>
        <p:spPr>
          <a:xfrm>
            <a:off x="233171" y="4935240"/>
            <a:ext cx="8677656" cy="13766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000" i="1" dirty="0">
                <a:solidFill>
                  <a:schemeClr val="tx1"/>
                </a:solidFill>
              </a:rPr>
              <a:t>Cədvəldə </a:t>
            </a:r>
            <a:r>
              <a:rPr lang="en-US" sz="2000" i="1" dirty="0">
                <a:solidFill>
                  <a:schemeClr val="tx1"/>
                </a:solidFill>
              </a:rPr>
              <a:t>“</a:t>
            </a:r>
            <a:r>
              <a:rPr lang="az-Latn-AZ" sz="2000" i="1" dirty="0">
                <a:solidFill>
                  <a:schemeClr val="tx1"/>
                </a:solidFill>
              </a:rPr>
              <a:t>Cari Status</a:t>
            </a:r>
            <a:r>
              <a:rPr lang="en-US" sz="2000" i="1" dirty="0">
                <a:solidFill>
                  <a:schemeClr val="tx1"/>
                </a:solidFill>
              </a:rPr>
              <a:t>”</a:t>
            </a:r>
            <a:r>
              <a:rPr lang="az-Latn-AZ" sz="2000" i="1" dirty="0">
                <a:solidFill>
                  <a:schemeClr val="tx1"/>
                </a:solidFill>
              </a:rPr>
              <a:t> üçün TM, NT, YY kimi </a:t>
            </a:r>
            <a:r>
              <a:rPr lang="az-Latn-AZ" sz="2000" i="1" dirty="0" smtClean="0">
                <a:solidFill>
                  <a:schemeClr val="tx1"/>
                </a:solidFill>
              </a:rPr>
              <a:t>qısaltmalardan (TM </a:t>
            </a:r>
            <a:r>
              <a:rPr lang="az-Latn-AZ" sz="2000" i="1" dirty="0">
                <a:solidFill>
                  <a:schemeClr val="tx1"/>
                </a:solidFill>
              </a:rPr>
              <a:t>– Tamam, NT – Natamam, YY – </a:t>
            </a:r>
            <a:r>
              <a:rPr lang="az-Latn-AZ" sz="2000" i="1">
                <a:solidFill>
                  <a:schemeClr val="tx1"/>
                </a:solidFill>
              </a:rPr>
              <a:t>Yerinə </a:t>
            </a:r>
            <a:r>
              <a:rPr lang="az-Latn-AZ" sz="2000" i="1" smtClean="0">
                <a:solidFill>
                  <a:schemeClr val="tx1"/>
                </a:solidFill>
              </a:rPr>
              <a:t>Yetirilmədi), fon </a:t>
            </a:r>
            <a:r>
              <a:rPr lang="az-Latn-AZ" sz="2000" i="1" dirty="0">
                <a:solidFill>
                  <a:schemeClr val="tx1"/>
                </a:solidFill>
              </a:rPr>
              <a:t>rəngi </a:t>
            </a:r>
            <a:r>
              <a:rPr lang="az-Latn-AZ" sz="2000" i="1" dirty="0" smtClean="0">
                <a:solidFill>
                  <a:schemeClr val="tx1"/>
                </a:solidFill>
              </a:rPr>
              <a:t>olaraq </a:t>
            </a:r>
            <a:r>
              <a:rPr lang="az-Latn-AZ" sz="2000" i="1" dirty="0">
                <a:solidFill>
                  <a:schemeClr val="tx1"/>
                </a:solidFill>
              </a:rPr>
              <a:t>isə </a:t>
            </a:r>
            <a:r>
              <a:rPr lang="az-Latn-AZ" sz="2000" i="1" dirty="0">
                <a:solidFill>
                  <a:srgbClr val="00FF00"/>
                </a:solidFill>
              </a:rPr>
              <a:t>TM üçün yaşıl</a:t>
            </a:r>
            <a:r>
              <a:rPr lang="az-Latn-AZ" sz="2000" i="1" dirty="0">
                <a:solidFill>
                  <a:prstClr val="black"/>
                </a:solidFill>
              </a:rPr>
              <a:t>, </a:t>
            </a:r>
            <a:r>
              <a:rPr lang="az-Latn-AZ" sz="2000" i="1" dirty="0">
                <a:solidFill>
                  <a:srgbClr val="FF0000"/>
                </a:solidFill>
              </a:rPr>
              <a:t>YY üçün </a:t>
            </a:r>
            <a:r>
              <a:rPr lang="az-Latn-AZ" sz="2000" i="1" dirty="0" smtClean="0">
                <a:solidFill>
                  <a:srgbClr val="FF0000"/>
                </a:solidFill>
              </a:rPr>
              <a:t>qırmızı</a:t>
            </a:r>
            <a:r>
              <a:rPr lang="az-Latn-AZ" sz="2000" i="1" dirty="0">
                <a:solidFill>
                  <a:schemeClr val="tx1"/>
                </a:solidFill>
              </a:rPr>
              <a:t> </a:t>
            </a:r>
            <a:r>
              <a:rPr lang="az-Latn-AZ" sz="2000" i="1" dirty="0" smtClean="0">
                <a:solidFill>
                  <a:schemeClr val="tx1"/>
                </a:solidFill>
              </a:rPr>
              <a:t>və </a:t>
            </a:r>
            <a:r>
              <a:rPr lang="az-Latn-AZ" sz="2000" i="1" dirty="0" smtClean="0">
                <a:solidFill>
                  <a:srgbClr val="0000FF"/>
                </a:solidFill>
              </a:rPr>
              <a:t>NT </a:t>
            </a:r>
            <a:r>
              <a:rPr lang="az-Latn-AZ" sz="2000" i="1" dirty="0">
                <a:solidFill>
                  <a:srgbClr val="0000FF"/>
                </a:solidFill>
              </a:rPr>
              <a:t>üçün çəhrayı </a:t>
            </a:r>
            <a:r>
              <a:rPr lang="az-Latn-AZ" sz="2000" i="1" dirty="0">
                <a:solidFill>
                  <a:schemeClr val="tx1"/>
                </a:solidFill>
              </a:rPr>
              <a:t>rəngdən istifadə </a:t>
            </a:r>
            <a:r>
              <a:rPr lang="az-Latn-AZ" sz="2000" i="1" dirty="0" smtClean="0">
                <a:solidFill>
                  <a:schemeClr val="tx1"/>
                </a:solidFill>
              </a:rPr>
              <a:t>edin</a:t>
            </a:r>
            <a:r>
              <a:rPr lang="az-Latn-AZ" sz="2000" i="1" smtClean="0">
                <a:solidFill>
                  <a:schemeClr val="tx1"/>
                </a:solidFill>
              </a:rPr>
              <a:t>. </a:t>
            </a:r>
            <a:r>
              <a:rPr lang="en-US" sz="2000" i="1" smtClean="0">
                <a:solidFill>
                  <a:schemeClr val="tx1"/>
                </a:solidFill>
              </a:rPr>
              <a:t>“</a:t>
            </a:r>
            <a:r>
              <a:rPr lang="az-Latn-AZ" sz="2000" i="1" smtClean="0">
                <a:solidFill>
                  <a:schemeClr val="tx1"/>
                </a:solidFill>
              </a:rPr>
              <a:t>İ</a:t>
            </a:r>
            <a:r>
              <a:rPr lang="en-US" sz="2000" i="1" smtClean="0">
                <a:solidFill>
                  <a:schemeClr val="tx1"/>
                </a:solidFill>
              </a:rPr>
              <a:t>D”</a:t>
            </a:r>
            <a:r>
              <a:rPr lang="az-Latn-AZ" sz="2000" i="1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“</a:t>
            </a:r>
            <a:r>
              <a:rPr lang="az-Latn-AZ" sz="2000" i="1" dirty="0" smtClean="0">
                <a:solidFill>
                  <a:schemeClr val="tx1"/>
                </a:solidFill>
              </a:rPr>
              <a:t>Tələb</a:t>
            </a:r>
            <a:r>
              <a:rPr lang="en-US" sz="2000" i="1" dirty="0" smtClean="0">
                <a:solidFill>
                  <a:schemeClr val="tx1"/>
                </a:solidFill>
              </a:rPr>
              <a:t>”</a:t>
            </a:r>
            <a:r>
              <a:rPr lang="az-Latn-AZ" sz="2000" i="1" dirty="0" smtClean="0">
                <a:solidFill>
                  <a:schemeClr val="tx1"/>
                </a:solidFill>
              </a:rPr>
              <a:t> və </a:t>
            </a:r>
            <a:r>
              <a:rPr lang="en-US" sz="2000" i="1" dirty="0" smtClean="0">
                <a:solidFill>
                  <a:schemeClr val="tx1"/>
                </a:solidFill>
              </a:rPr>
              <a:t>“</a:t>
            </a:r>
            <a:r>
              <a:rPr lang="az-Latn-AZ" sz="2000" i="1" dirty="0" smtClean="0">
                <a:solidFill>
                  <a:schemeClr val="tx1"/>
                </a:solidFill>
              </a:rPr>
              <a:t>Qeyd</a:t>
            </a:r>
            <a:r>
              <a:rPr lang="en-US" sz="2000" i="1" dirty="0" smtClean="0">
                <a:solidFill>
                  <a:schemeClr val="tx1"/>
                </a:solidFill>
              </a:rPr>
              <a:t>”</a:t>
            </a:r>
            <a:r>
              <a:rPr lang="az-Latn-AZ" sz="2000" i="1" dirty="0" smtClean="0">
                <a:solidFill>
                  <a:schemeClr val="tx1"/>
                </a:solidFill>
              </a:rPr>
              <a:t> sütunlarını rəngləməyə ehtiyac yoxdur.</a:t>
            </a:r>
            <a:endParaRPr lang="az-Latn-AZ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4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3"/>
          <p:cNvSpPr txBox="1">
            <a:spLocks/>
          </p:cNvSpPr>
          <p:nvPr/>
        </p:nvSpPr>
        <p:spPr>
          <a:xfrm>
            <a:off x="1638299" y="2514600"/>
            <a:ext cx="5829300" cy="1102517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 smtClean="0">
                <a:solidFill>
                  <a:srgbClr val="333399"/>
                </a:solidFill>
              </a:rPr>
              <a:t>Testlər və Alınmış Nəticələr </a:t>
            </a:r>
            <a:endParaRPr lang="az-Latn-AZ" kern="0" dirty="0">
              <a:solidFill>
                <a:srgbClr val="333399"/>
              </a:solidFill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 dirty="0">
                <a:solidFill>
                  <a:srgbClr val="333399"/>
                </a:solidFill>
              </a:rPr>
              <a:t>B</a:t>
            </a:r>
            <a:r>
              <a:rPr lang="az-Latn-AZ" kern="0" dirty="0" smtClean="0">
                <a:solidFill>
                  <a:srgbClr val="333399"/>
                </a:solidFill>
              </a:rPr>
              <a:t>ölməsi</a:t>
            </a:r>
          </a:p>
        </p:txBody>
      </p:sp>
      <p:sp>
        <p:nvSpPr>
          <p:cNvPr id="13" name="Shape 174"/>
          <p:cNvSpPr txBox="1">
            <a:spLocks/>
          </p:cNvSpPr>
          <p:nvPr/>
        </p:nvSpPr>
        <p:spPr>
          <a:xfrm>
            <a:off x="2152650" y="3737610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>
                <a:solidFill>
                  <a:srgbClr val="000000"/>
                </a:solidFill>
              </a:rPr>
              <a:t>Təqdimatçının </a:t>
            </a:r>
            <a:r>
              <a:rPr lang="az-Latn-AZ" kern="0" smtClean="0">
                <a:solidFill>
                  <a:srgbClr val="000000"/>
                </a:solidFill>
              </a:rPr>
              <a:t>Adı</a:t>
            </a:r>
            <a:r>
              <a:rPr lang="en-US" kern="0" smtClean="0">
                <a:solidFill>
                  <a:srgbClr val="000000"/>
                </a:solidFill>
              </a:rPr>
              <a:t> </a:t>
            </a:r>
            <a:r>
              <a:rPr lang="az-Latn-AZ" kern="0" smtClean="0">
                <a:solidFill>
                  <a:srgbClr val="000000"/>
                </a:solidFill>
              </a:rPr>
              <a:t>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29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2019” RS: Komanda İD və Adı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2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Təqdimatın mündəricatı</a:t>
            </a:r>
            <a:endParaRPr lang="az-Latn-AZ" sz="2400" b="1" kern="0">
              <a:solidFill>
                <a:srgbClr val="3333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149" y="1234440"/>
            <a:ext cx="86762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Sənədin mündəricatı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7713" lvl="1" indent="-290513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Bölmələrin başlıqları onlara uyğun olan səhifə nömrələrinə əsasən yazılmalıdır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7713" lvl="1" indent="-290513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Bölmələr üzrə təqdimatçılar göstərilməlidir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QEYD: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az-Latn-AZ" sz="2000" i="1" dirty="0">
                <a:latin typeface="Arial" panose="020B0604020202020204" pitchFamily="34" charset="0"/>
                <a:cs typeface="Arial" panose="020B0604020202020204" pitchFamily="34" charset="0"/>
              </a:rPr>
              <a:t>ündəricat komanda tərəfindən hazırlanan təqdimata uyğun olmalıdır. Əsas başlıqlar bu sənəddə olduğu kimidir və onlar dəyişdirilməməlidir. Əgər əlavə tapşırıq varsa, o halda ona uyğun başlıqlar əlavə edilməlidir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az-Latn-AZ" sz="2000" i="1" dirty="0">
                <a:latin typeface="Arial" panose="020B0604020202020204" pitchFamily="34" charset="0"/>
                <a:cs typeface="Arial" panose="020B0604020202020204" pitchFamily="34" charset="0"/>
              </a:rPr>
              <a:t>yoxdursa ona aid başlıqlar mündəricatda və sənəddə göstərilməməlidir</a:t>
            </a: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30</a:t>
            </a:fld>
            <a:endParaRPr lang="en-US"/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 dirty="0" smtClean="0">
                <a:solidFill>
                  <a:srgbClr val="333399"/>
                </a:solidFill>
              </a:rPr>
              <a:t>Testlərin həyata keçirilməsi</a:t>
            </a:r>
            <a:endParaRPr lang="en-US" sz="2400" b="1" kern="0" dirty="0">
              <a:solidFill>
                <a:srgbClr val="333399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2019” RS: Komanda İD və Adı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9150" y="1234440"/>
            <a:ext cx="85756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 algn="just">
              <a:buSzPct val="120000"/>
              <a:buFont typeface="Arial" panose="020B0604020202020204" pitchFamily="34" charset="0"/>
              <a:buChar char="•"/>
            </a:pPr>
            <a:r>
              <a:rPr lang="az-Latn-AZ" sz="2000" b="1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Aşağıda sadalananlara uyğun testləri təsvir edin</a:t>
            </a:r>
            <a:r>
              <a:rPr lang="en-US" sz="2000" b="1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:</a:t>
            </a:r>
            <a:r>
              <a:rPr lang="az-Latn-AZ" sz="2000" b="1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 Texniki şərtlərdən testlərin </a:t>
            </a: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həyata keçirilmə ardıcıllığı, məqsədi, üsulu, hansı tələblərdən irəli gəldiyini </a:t>
            </a:r>
            <a:r>
              <a:rPr lang="az-Latn-AZ" sz="2000" b="1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(adlı hissədə tələb edilən) </a:t>
            </a: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və digər vacib hesab etdiyiniz məqamlar haqqında n</a:t>
            </a:r>
            <a:r>
              <a:rPr lang="az-Latn-AZ" sz="2000" b="1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övbəti slaydda göstərilmiş </a:t>
            </a:r>
            <a:r>
              <a:rPr lang="az-Latn-AZ" sz="2000" b="1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cədvəl formasından istifadə edərək məlumat </a:t>
            </a:r>
            <a:r>
              <a:rPr lang="az-Latn-AZ" sz="2000" b="1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verin</a:t>
            </a:r>
            <a:endParaRPr lang="az-Latn-AZ" sz="2000" dirty="0" smtClean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800100" lvl="1" indent="-342900">
              <a:buSzPct val="120000"/>
              <a:buFont typeface="Wingdings" panose="05000000000000000000" pitchFamily="2" charset="2"/>
              <a:buChar char="§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Bütün bölmələr üzrə </a:t>
            </a: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ayrılıqda</a:t>
            </a: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800100" lvl="1" indent="-342900">
              <a:buSzPct val="120000"/>
              <a:buFont typeface="Wingdings" panose="05000000000000000000" pitchFamily="2" charset="2"/>
              <a:buChar char="§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Sistem səviyyəsində</a:t>
            </a:r>
            <a:r>
              <a:rPr lang="en-US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:</a:t>
            </a: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1257300" lvl="2" indent="-342900">
              <a:buSzPct val="120000"/>
              <a:buFont typeface="Wingdings" panose="05000000000000000000" pitchFamily="2" charset="2"/>
              <a:buChar char="§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Qarşılıqlı xəbərləşmə</a:t>
            </a:r>
          </a:p>
          <a:p>
            <a:pPr marL="1257300" lvl="2" indent="-342900">
              <a:buSzPct val="120000"/>
              <a:buFont typeface="Wingdings" panose="05000000000000000000" pitchFamily="2" charset="2"/>
              <a:buChar char="§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Telemetriya qəbulu və emalı</a:t>
            </a:r>
          </a:p>
          <a:p>
            <a:pPr marL="1257300" lvl="2" indent="-342900">
              <a:buSzPct val="120000"/>
              <a:buFont typeface="Wingdings" panose="05000000000000000000" pitchFamily="2" charset="2"/>
              <a:buChar char="§"/>
            </a:pPr>
            <a:r>
              <a:rPr lang="az-Latn-AZ" sz="20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Mexanizmlər</a:t>
            </a:r>
            <a:endParaRPr lang="az-Latn-AZ" sz="20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marL="1257300" lvl="3" indent="-342900">
              <a:buSzPct val="120000"/>
              <a:buFont typeface="Wingdings" panose="05000000000000000000" pitchFamily="2" charset="2"/>
              <a:buChar char="§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Ölçü və çəki</a:t>
            </a:r>
          </a:p>
          <a:p>
            <a:pPr marL="800100" lvl="2" indent="-342900">
              <a:buSzPct val="120000"/>
              <a:buFont typeface="Wingdings" panose="05000000000000000000" pitchFamily="2" charset="2"/>
              <a:buChar char="§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Xüsusi testlər</a:t>
            </a:r>
          </a:p>
          <a:p>
            <a:pPr marL="1257300" lvl="3" indent="-342900">
              <a:buSzPct val="120000"/>
              <a:buFont typeface="Wingdings" panose="05000000000000000000" pitchFamily="2" charset="2"/>
              <a:buChar char="§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Vibrasiya</a:t>
            </a:r>
          </a:p>
          <a:p>
            <a:pPr marL="1257300" lvl="3" indent="-342900">
              <a:buSzPct val="120000"/>
              <a:buFont typeface="Wingdings" panose="05000000000000000000" pitchFamily="2" charset="2"/>
              <a:buChar char="§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Düşmə</a:t>
            </a:r>
          </a:p>
          <a:p>
            <a:pPr marL="1257300" lvl="3" indent="-342900">
              <a:buSzPct val="120000"/>
              <a:buFont typeface="Wingdings" panose="05000000000000000000" pitchFamily="2" charset="2"/>
              <a:buChar char="§"/>
            </a:pPr>
            <a:r>
              <a:rPr lang="az-Latn-AZ" sz="20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İstilik</a:t>
            </a:r>
          </a:p>
        </p:txBody>
      </p:sp>
    </p:spTree>
    <p:extLst>
      <p:ext uri="{BB962C8B-B14F-4D97-AF65-F5344CB8AC3E}">
        <p14:creationId xmlns:p14="http://schemas.microsoft.com/office/powerpoint/2010/main" val="345996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31</a:t>
            </a:fld>
            <a:endParaRPr lang="en-US"/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sz="2400" b="1" kern="0" dirty="0" smtClean="0">
                <a:solidFill>
                  <a:srgbClr val="333399"/>
                </a:solidFill>
              </a:rPr>
              <a:t>Testlərin həyata keçirilməsi</a:t>
            </a:r>
            <a:endParaRPr lang="en-US" sz="2400" b="1" kern="0" dirty="0">
              <a:solidFill>
                <a:srgbClr val="333399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2019” RS: Komanda İD və Adı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172168"/>
              </p:ext>
            </p:extLst>
          </p:nvPr>
        </p:nvGraphicFramePr>
        <p:xfrm>
          <a:off x="233172" y="2202468"/>
          <a:ext cx="8677656" cy="177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484"/>
                <a:gridCol w="4627876"/>
                <a:gridCol w="2351260"/>
                <a:gridCol w="1120036"/>
              </a:tblGrid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 Təsviri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Tələb</a:t>
                      </a:r>
                      <a:r>
                        <a:rPr lang="az-Latn-AZ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İD</a:t>
                      </a:r>
                      <a:endParaRPr lang="en-US" sz="14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Nəticə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az-Latn-AZ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</a:t>
                      </a:r>
                      <a:r>
                        <a:rPr lang="az-Latn-AZ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başa düşülən formada izahı və onun məqsədi</a:t>
                      </a:r>
                      <a:r>
                        <a:rPr lang="az-Latn-AZ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en-US" sz="14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 həyata keçirilmə üsulu</a:t>
                      </a:r>
                      <a:r>
                        <a:rPr lang="az-Latn-AZ" sz="14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və 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..., 1</a:t>
                      </a:r>
                      <a:r>
                        <a:rPr lang="az-Latn-AZ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az-Latn-AZ" sz="14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r>
                        <a:rPr lang="en-US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2, ...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UĞURLU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az-Latn-AZ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z-Latn-AZ" sz="14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 başa düşülən formada izahı və onun məqsədi;</a:t>
                      </a:r>
                    </a:p>
                    <a:p>
                      <a:pPr algn="l"/>
                      <a:r>
                        <a:rPr lang="az-Latn-AZ" sz="140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Testin həyata keçirilmə üsulu və 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..., </a:t>
                      </a:r>
                      <a:r>
                        <a:rPr lang="az-Latn-AZ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az-Latn-AZ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US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...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UĞUR</a:t>
                      </a:r>
                      <a:r>
                        <a:rPr lang="az-Latn-AZ" sz="14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SUZ</a:t>
                      </a:r>
                      <a:endParaRPr lang="en-US" sz="1400" b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ctr"/>
                      <a:r>
                        <a:rPr lang="az-Latn-AZ" sz="14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1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z-Latn-AZ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z-Latn-AZ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3172" y="1181229"/>
            <a:ext cx="8677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Font typeface="Arial" panose="020B0604020202020204" pitchFamily="34" charset="0"/>
              <a:buChar char="•"/>
            </a:pPr>
            <a:r>
              <a:rPr lang="az-Latn-AZ" b="1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Həyata keçirilmiş testlər üçün </a:t>
            </a:r>
            <a:r>
              <a:rPr lang="en-US" b="1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“</a:t>
            </a:r>
            <a:r>
              <a:rPr lang="az-Latn-AZ" b="1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Nəticə</a:t>
            </a:r>
            <a:r>
              <a:rPr lang="en-US" b="1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”</a:t>
            </a:r>
            <a:r>
              <a:rPr lang="az-Latn-AZ" b="1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 sütunun cədvəldə göstərilən formada </a:t>
            </a:r>
            <a:r>
              <a:rPr lang="az-Latn-AZ" b="1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doldurun.</a:t>
            </a:r>
            <a:endParaRPr lang="az-Latn-AZ" b="1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1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73"/>
          <p:cNvSpPr txBox="1">
            <a:spLocks/>
          </p:cNvSpPr>
          <p:nvPr/>
        </p:nvSpPr>
        <p:spPr>
          <a:xfrm>
            <a:off x="1638299" y="2511024"/>
            <a:ext cx="5829300" cy="1102517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Planlaşdırma və </a:t>
            </a:r>
            <a:r>
              <a:rPr lang="az-Latn-AZ" kern="0" smtClean="0">
                <a:solidFill>
                  <a:srgbClr val="333399"/>
                </a:solidFill>
              </a:rPr>
              <a:t>Maliyyə</a:t>
            </a: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 </a:t>
            </a:r>
            <a:endParaRPr lang="az-Latn-AZ" kern="0">
              <a:solidFill>
                <a:srgbClr val="3333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2019” RS: Komanda İD və Adı</a:t>
            </a:r>
            <a:endParaRPr lang="en-US"/>
          </a:p>
        </p:txBody>
      </p:sp>
      <p:sp>
        <p:nvSpPr>
          <p:cNvPr id="5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izahatını verin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b="1" i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b="1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az-Latn-AZ" sz="2000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Dəyişiklik olmasa belə dəyişikliyin olmaması haqqında məlumat daxil edilməlidir.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0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811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33399"/>
              </a:buClr>
            </a:pPr>
            <a:r>
              <a:rPr lang="az-Latn-AZ" ker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Maliyyə</a:t>
            </a:r>
            <a:endParaRPr lang="en-US" kern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665"/>
          <p:cNvSpPr txBox="1">
            <a:spLocks/>
          </p:cNvSpPr>
          <p:nvPr/>
        </p:nvSpPr>
        <p:spPr>
          <a:xfrm>
            <a:off x="237744" y="1234440"/>
            <a:ext cx="8677656" cy="5084064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smtClean="0">
                <a:solidFill>
                  <a:prstClr val="black"/>
                </a:solidFill>
              </a:rPr>
              <a:t>Yekun olaraq hazırlanmış modelə çəkilən </a:t>
            </a:r>
            <a:r>
              <a:rPr lang="az-Latn-AZ" sz="2000" dirty="0">
                <a:solidFill>
                  <a:prstClr val="black"/>
                </a:solidFill>
              </a:rPr>
              <a:t>xərclər: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b="0" smtClean="0">
                <a:solidFill>
                  <a:prstClr val="black"/>
                </a:solidFill>
              </a:rPr>
              <a:t>Bölmələr üzrə xərclərin </a:t>
            </a:r>
            <a:r>
              <a:rPr lang="az-Latn-AZ" sz="2000" b="0" dirty="0">
                <a:solidFill>
                  <a:prstClr val="black"/>
                </a:solidFill>
              </a:rPr>
              <a:t>təyin olunması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az-Latn-AZ" sz="2000" b="0" dirty="0">
                <a:solidFill>
                  <a:prstClr val="black"/>
                </a:solidFill>
              </a:rPr>
              <a:t>Sonda ümumi xərcləri təyin olunması və şərtlərlə </a:t>
            </a:r>
            <a:r>
              <a:rPr lang="az-Latn-AZ" sz="2000" b="0">
                <a:solidFill>
                  <a:prstClr val="black"/>
                </a:solidFill>
              </a:rPr>
              <a:t>uyğunluğun </a:t>
            </a:r>
            <a:r>
              <a:rPr lang="az-Latn-AZ" sz="2000" b="0" smtClean="0">
                <a:solidFill>
                  <a:prstClr val="black"/>
                </a:solidFill>
              </a:rPr>
              <a:t>qeyd olunması</a:t>
            </a: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0" dirty="0">
              <a:solidFill>
                <a:prstClr val="black"/>
              </a:solidFill>
            </a:endParaRPr>
          </a:p>
          <a:p>
            <a:pPr marL="280988" lvl="1" indent="-280988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az-Latn-AZ" sz="2000" b="1" dirty="0">
                <a:solidFill>
                  <a:prstClr val="black"/>
                </a:solidFill>
              </a:rPr>
              <a:t>Mövcud maliyyə dəstəyi haqqında məlumat</a:t>
            </a:r>
          </a:p>
          <a:p>
            <a:pPr lvl="1" indent="-285750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0" dirty="0">
              <a:solidFill>
                <a:prstClr val="black"/>
              </a:solidFill>
            </a:endParaRPr>
          </a:p>
          <a:p>
            <a:pPr marL="45720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0" dirty="0">
              <a:solidFill>
                <a:prstClr val="black"/>
              </a:solidFill>
            </a:endParaRPr>
          </a:p>
          <a:p>
            <a:pPr marL="0" lvl="1" indent="0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000" b="1" i="1" dirty="0">
                <a:solidFill>
                  <a:prstClr val="black"/>
                </a:solidFill>
              </a:rPr>
              <a:t>QEYD: </a:t>
            </a:r>
            <a:r>
              <a:rPr lang="az-Latn-AZ" sz="2000" i="1" dirty="0">
                <a:solidFill>
                  <a:prstClr val="black"/>
                </a:solidFill>
              </a:rPr>
              <a:t>Qiymətlər yerli valuta ilə göstərilməlidir (əgər ehtiyac varsa digər valyuta növləri də əlavə oluna bilər).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34</a:t>
            </a:fld>
            <a:endParaRPr lang="en-US"/>
          </a:p>
        </p:txBody>
      </p:sp>
      <p:sp>
        <p:nvSpPr>
          <p:cNvPr id="14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2019” RS: Komanda İD və Adı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664"/>
          <p:cNvSpPr txBox="1">
            <a:spLocks/>
          </p:cNvSpPr>
          <p:nvPr/>
        </p:nvSpPr>
        <p:spPr>
          <a:xfrm>
            <a:off x="1938528" y="118872"/>
            <a:ext cx="5486400" cy="968119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33399"/>
              </a:buClr>
            </a:pPr>
            <a:r>
              <a:rPr lang="az-Latn-AZ" kern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 </a:t>
            </a:r>
            <a:endParaRPr lang="en-US" kern="0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hape 665"/>
          <p:cNvSpPr txBox="1">
            <a:spLocks/>
          </p:cNvSpPr>
          <p:nvPr/>
        </p:nvSpPr>
        <p:spPr>
          <a:xfrm>
            <a:off x="237744" y="1813032"/>
            <a:ext cx="8677656" cy="3700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marR="0" lvl="0" indent="-38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800" b="1" smtClean="0">
                <a:solidFill>
                  <a:srgbClr val="0000FF"/>
                </a:solidFill>
              </a:rPr>
              <a:t>Reallaşdırma </a:t>
            </a:r>
            <a:r>
              <a:rPr lang="az-Latn-AZ" sz="2800" b="1" dirty="0">
                <a:solidFill>
                  <a:srgbClr val="0000FF"/>
                </a:solidFill>
              </a:rPr>
              <a:t>Sənədinin sonu</a:t>
            </a: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b="1" dirty="0">
                <a:solidFill>
                  <a:prstClr val="black"/>
                </a:solidFill>
              </a:rPr>
              <a:t>Diqqətiniz üçün təşəkkürlər</a:t>
            </a: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 algn="ctr">
              <a:spcBef>
                <a:spcPts val="0"/>
              </a:spcBef>
              <a:buClr>
                <a:srgbClr val="000000"/>
              </a:buClr>
              <a:buNone/>
            </a:pPr>
            <a:r>
              <a:rPr lang="az-Latn-AZ" sz="2000" i="1" dirty="0">
                <a:solidFill>
                  <a:prstClr val="black"/>
                </a:solidFill>
              </a:rPr>
              <a:t>(bu slayd komandanın öz istəyinə uyğun hazırlana bilər)</a:t>
            </a: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744538" lvl="1" indent="-280988"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endParaRPr lang="az-Latn-AZ" sz="2000" b="1" dirty="0">
              <a:solidFill>
                <a:prstClr val="black"/>
              </a:solidFill>
            </a:endParaRPr>
          </a:p>
          <a:p>
            <a:pPr marL="463550" lvl="1" indent="0">
              <a:spcBef>
                <a:spcPts val="0"/>
              </a:spcBef>
              <a:buClr>
                <a:srgbClr val="000000"/>
              </a:buClr>
              <a:buNone/>
            </a:pPr>
            <a:endParaRPr lang="az-Latn-AZ" sz="2000" b="1" dirty="0">
              <a:solidFill>
                <a:prstClr val="black"/>
              </a:solidFill>
            </a:endParaRPr>
          </a:p>
          <a:p>
            <a:pPr marL="285750" indent="-28575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az-Latn-AZ" sz="20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A8DC-2C19-4624-B6C2-CB92A968E07B}" type="slidenum">
              <a:rPr lang="en-US" smtClean="0"/>
              <a:t>35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“CanSat Azerbaijan 2019” RS: Komanda İD və Adı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8528" y="118872"/>
            <a:ext cx="5486400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33399"/>
              </a:buClr>
              <a:buSzPct val="25000"/>
              <a:defRPr/>
            </a:pPr>
            <a:endParaRPr lang="az-Latn-AZ" sz="2400" b="1" kern="0">
              <a:solidFill>
                <a:srgbClr val="333399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  <a:latin typeface="Arial"/>
                <a:cs typeface="Arial"/>
                <a:sym typeface="Arial"/>
              </a:rPr>
              <a:t>Komandanın strukturu haqqında məlumat</a:t>
            </a:r>
            <a:endParaRPr lang="en-US" sz="2400" b="1" kern="0">
              <a:solidFill>
                <a:srgbClr val="333399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>
              <a:solidFill>
                <a:srgbClr val="333399"/>
              </a:solidFill>
            </a:endParaRPr>
          </a:p>
        </p:txBody>
      </p:sp>
      <p:cxnSp>
        <p:nvCxnSpPr>
          <p:cNvPr id="14" name="Straight Connector 13"/>
          <p:cNvCxnSpPr>
            <a:stCxn id="10" idx="3"/>
            <a:endCxn id="8" idx="1"/>
          </p:cNvCxnSpPr>
          <p:nvPr/>
        </p:nvCxnSpPr>
        <p:spPr>
          <a:xfrm>
            <a:off x="2538375" y="3676147"/>
            <a:ext cx="520534" cy="0"/>
          </a:xfrm>
          <a:prstGeom prst="line">
            <a:avLst/>
          </a:prstGeom>
          <a:noFill/>
          <a:ln w="63500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15" name="Straight Connector 14"/>
          <p:cNvCxnSpPr>
            <a:stCxn id="8" idx="3"/>
            <a:endCxn id="11" idx="1"/>
          </p:cNvCxnSpPr>
          <p:nvPr/>
        </p:nvCxnSpPr>
        <p:spPr>
          <a:xfrm>
            <a:off x="4476229" y="3676147"/>
            <a:ext cx="514228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7745" y="1234440"/>
            <a:ext cx="867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sz="2000" b="1">
                <a:latin typeface="Arial" panose="020B0604020202020204" pitchFamily="34" charset="0"/>
                <a:cs typeface="Arial" panose="020B0604020202020204" pitchFamily="34" charset="0"/>
              </a:rPr>
              <a:t>Komandanın strukturu aşağıda nümunə olaraq göstərilən diaqrama bənzər şəkildə hazırlanmalıdır:</a:t>
            </a:r>
          </a:p>
        </p:txBody>
      </p:sp>
      <p:cxnSp>
        <p:nvCxnSpPr>
          <p:cNvPr id="51" name="Straight Connector 50"/>
          <p:cNvCxnSpPr>
            <a:stCxn id="11" idx="3"/>
            <a:endCxn id="39" idx="1"/>
          </p:cNvCxnSpPr>
          <p:nvPr/>
        </p:nvCxnSpPr>
        <p:spPr>
          <a:xfrm>
            <a:off x="6407777" y="3676147"/>
            <a:ext cx="514228" cy="0"/>
          </a:xfrm>
          <a:prstGeom prst="line">
            <a:avLst/>
          </a:prstGeom>
          <a:ln w="635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85" idx="0"/>
            <a:endCxn id="10" idx="2"/>
          </p:cNvCxnSpPr>
          <p:nvPr/>
        </p:nvCxnSpPr>
        <p:spPr>
          <a:xfrm flipV="1">
            <a:off x="1829715" y="3996187"/>
            <a:ext cx="0" cy="111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86" idx="0"/>
            <a:endCxn id="85" idx="2"/>
          </p:cNvCxnSpPr>
          <p:nvPr/>
        </p:nvCxnSpPr>
        <p:spPr>
          <a:xfrm flipV="1">
            <a:off x="1829715" y="4747700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93" idx="0"/>
            <a:endCxn id="86" idx="2"/>
          </p:cNvCxnSpPr>
          <p:nvPr/>
        </p:nvCxnSpPr>
        <p:spPr>
          <a:xfrm flipV="1">
            <a:off x="1829715" y="5493012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1" idx="0"/>
            <a:endCxn id="120" idx="2"/>
          </p:cNvCxnSpPr>
          <p:nvPr/>
        </p:nvCxnSpPr>
        <p:spPr>
          <a:xfrm flipV="1">
            <a:off x="3767570" y="4759939"/>
            <a:ext cx="0" cy="929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22" idx="0"/>
            <a:endCxn id="121" idx="2"/>
          </p:cNvCxnSpPr>
          <p:nvPr/>
        </p:nvCxnSpPr>
        <p:spPr>
          <a:xfrm flipV="1">
            <a:off x="3765816" y="5493012"/>
            <a:ext cx="1754" cy="1016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8" idx="0"/>
            <a:endCxn id="127" idx="2"/>
          </p:cNvCxnSpPr>
          <p:nvPr/>
        </p:nvCxnSpPr>
        <p:spPr>
          <a:xfrm flipV="1">
            <a:off x="5699118" y="4747700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9" idx="0"/>
            <a:endCxn id="128" idx="2"/>
          </p:cNvCxnSpPr>
          <p:nvPr/>
        </p:nvCxnSpPr>
        <p:spPr>
          <a:xfrm flipV="1">
            <a:off x="5699118" y="5493012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0" name="Group 169"/>
          <p:cNvGrpSpPr/>
          <p:nvPr/>
        </p:nvGrpSpPr>
        <p:grpSpPr>
          <a:xfrm>
            <a:off x="1121055" y="1929384"/>
            <a:ext cx="7218270" cy="4308940"/>
            <a:chOff x="1121055" y="1929384"/>
            <a:chExt cx="7218270" cy="4308940"/>
          </a:xfrm>
        </p:grpSpPr>
        <p:sp>
          <p:nvSpPr>
            <p:cNvPr id="7" name="Rectangle 6"/>
            <p:cNvSpPr/>
            <p:nvPr/>
          </p:nvSpPr>
          <p:spPr>
            <a:xfrm>
              <a:off x="3867792" y="1929384"/>
              <a:ext cx="1731102" cy="800633"/>
            </a:xfrm>
            <a:prstGeom prst="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Komandanın kapitanı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Ad,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Soyad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oxudu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ğ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u </a:t>
              </a: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kurs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8909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2</a:t>
              </a:r>
            </a:p>
            <a:p>
              <a:pPr algn="ctr">
                <a:defRPr/>
              </a:pPr>
              <a:r>
                <a:rPr lang="az-Latn-AZ" sz="1400" b="1" kern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lang="en-US" sz="1400" b="1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359621" y="2221992"/>
              <a:ext cx="1979703" cy="755076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Təhsil müəssisəsi tərəfindən təyin olunan nümayəndə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Ad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, </a:t>
              </a:r>
              <a:r>
                <a:rPr lang="az-Latn-AZ" sz="1200" kern="0" dirty="0">
                  <a:solidFill>
                    <a:srgbClr val="000000"/>
                  </a:solidFill>
                  <a:latin typeface="Arial"/>
                  <a:sym typeface="Arial"/>
                </a:rPr>
                <a:t>s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oyad və</a:t>
              </a:r>
              <a:r>
                <a:rPr kumimoji="0" lang="en-US" sz="12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v</a:t>
              </a:r>
              <a:r>
                <a:rPr kumimoji="0" lang="az-Latn-AZ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əzifə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21055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b="1" kern="0" dirty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990457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b="1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751057" y="2734056"/>
              <a:ext cx="4308" cy="914400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tailEnd type="triangle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9" name="Rectangle 38"/>
            <p:cNvSpPr/>
            <p:nvPr/>
          </p:nvSpPr>
          <p:spPr>
            <a:xfrm>
              <a:off x="6922005" y="3356107"/>
              <a:ext cx="1417320" cy="64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</a:t>
              </a:r>
              <a:r>
                <a:rPr kumimoji="0" lang="az-Latn-AZ" sz="14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</a:t>
              </a:r>
              <a:r>
                <a:rPr lang="en-US" sz="1400" b="1" kern="0" noProof="0" dirty="0">
                  <a:solidFill>
                    <a:srgbClr val="000000"/>
                  </a:solidFill>
                  <a:latin typeface="Arial"/>
                  <a:sym typeface="Arial"/>
                </a:rPr>
                <a:t>m</a:t>
              </a:r>
              <a:endParaRPr kumimoji="0" lang="az-Latn-AZ" sz="1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  <a:p>
              <a:pPr algn="ctr">
                <a:defRPr/>
              </a:pPr>
              <a:r>
                <a:rPr lang="az-Latn-AZ" sz="1400" b="1" kern="0" dirty="0">
                  <a:solidFill>
                    <a:srgbClr val="000000"/>
                  </a:solidFill>
                  <a:latin typeface="Arial"/>
                  <a:sym typeface="Arial"/>
                </a:rPr>
                <a:t>(qrupun adı)</a:t>
              </a:r>
              <a:endParaRPr lang="en-US" sz="1400" b="1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121055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kern="0" noProof="0" smtClea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o</a:t>
              </a:r>
              <a:r>
                <a:rPr kumimoji="0" lang="az-Latn-AZ" sz="1400" b="0" i="0" u="none" strike="noStrike" kern="0" cap="none" spc="0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xuduğu</a:t>
              </a:r>
              <a:r>
                <a:rPr kumimoji="0" lang="az-Latn-AZ" sz="1400" b="0" i="0" u="none" strike="noStrike" kern="0" cap="none" spc="0" normalizeH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 kurs</a:t>
              </a: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121055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4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121055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sym typeface="Arial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058910" y="4119859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3058910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4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057156" y="5594668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4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90458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990458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2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990458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4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6922005" y="4107620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z-Latn-AZ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sym typeface="Arial"/>
                </a:rPr>
                <a:t>Qrup üzvü 1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6922005" y="4852932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Qrup üzvü </a:t>
              </a:r>
              <a:r>
                <a:rPr lang="az-Latn-AZ" sz="1400" kern="0" smtClean="0">
                  <a:solidFill>
                    <a:srgbClr val="000000"/>
                  </a:solidFill>
                  <a:latin typeface="Arial"/>
                  <a:sym typeface="Arial"/>
                </a:rPr>
                <a:t>2</a:t>
              </a:r>
              <a:endParaRPr lang="az-Latn-AZ" sz="1400" kern="0">
                <a:solidFill>
                  <a:srgbClr val="000000"/>
                </a:solidFill>
                <a:latin typeface="Arial"/>
                <a:sym typeface="Arial"/>
              </a:endParaRP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Ad, Soyad</a:t>
              </a:r>
            </a:p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oxuduğu kurs</a:t>
              </a:r>
              <a:endParaRPr lang="en-US" sz="1400" kern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922005" y="5598244"/>
              <a:ext cx="1417319" cy="6400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az-Latn-AZ" sz="1400" kern="0">
                  <a:solidFill>
                    <a:srgbClr val="000000"/>
                  </a:solidFill>
                  <a:latin typeface="Arial"/>
                  <a:sym typeface="Arial"/>
                </a:rPr>
                <a:t>...</a:t>
              </a:r>
              <a:endParaRPr lang="en-US" sz="1400" kern="0" dirty="0">
                <a:solidFill>
                  <a:srgbClr val="000000"/>
                </a:solidFill>
                <a:latin typeface="Arial"/>
                <a:sym typeface="Arial"/>
              </a:endParaRPr>
            </a:p>
          </p:txBody>
        </p:sp>
      </p:grpSp>
      <p:cxnSp>
        <p:nvCxnSpPr>
          <p:cNvPr id="152" name="Straight Connector 151"/>
          <p:cNvCxnSpPr>
            <a:stCxn id="149" idx="0"/>
            <a:endCxn id="148" idx="2"/>
          </p:cNvCxnSpPr>
          <p:nvPr/>
        </p:nvCxnSpPr>
        <p:spPr>
          <a:xfrm flipV="1">
            <a:off x="7630665" y="4747700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50" idx="0"/>
            <a:endCxn id="149" idx="2"/>
          </p:cNvCxnSpPr>
          <p:nvPr/>
        </p:nvCxnSpPr>
        <p:spPr>
          <a:xfrm flipV="1">
            <a:off x="7630665" y="5493012"/>
            <a:ext cx="0" cy="1052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120" idx="0"/>
            <a:endCxn id="8" idx="2"/>
          </p:cNvCxnSpPr>
          <p:nvPr/>
        </p:nvCxnSpPr>
        <p:spPr>
          <a:xfrm flipH="1" flipV="1">
            <a:off x="3767569" y="3996187"/>
            <a:ext cx="1" cy="1236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27" idx="0"/>
            <a:endCxn id="11" idx="2"/>
          </p:cNvCxnSpPr>
          <p:nvPr/>
        </p:nvCxnSpPr>
        <p:spPr>
          <a:xfrm flipH="1" flipV="1">
            <a:off x="5699117" y="3996187"/>
            <a:ext cx="1" cy="111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48" idx="0"/>
            <a:endCxn id="39" idx="2"/>
          </p:cNvCxnSpPr>
          <p:nvPr/>
        </p:nvCxnSpPr>
        <p:spPr>
          <a:xfrm flipV="1">
            <a:off x="7630665" y="3996187"/>
            <a:ext cx="0" cy="1114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endParaRPr lang="az-Latn-AZ" sz="2400" b="1" kern="0">
              <a:solidFill>
                <a:srgbClr val="333399"/>
              </a:solidFill>
            </a:endParaRPr>
          </a:p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sz="2400" b="1" kern="0">
                <a:solidFill>
                  <a:srgbClr val="333399"/>
                </a:solidFill>
              </a:rPr>
              <a:t>Abreviaturalar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endParaRPr lang="az-Latn-AZ" sz="2400" b="1" kern="0">
              <a:solidFill>
                <a:srgbClr val="33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744" y="1234440"/>
            <a:ext cx="8677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Font typeface="Arial" panose="020B0604020202020204" pitchFamily="34" charset="0"/>
              <a:buChar char="•"/>
            </a:pPr>
            <a:r>
              <a:rPr lang="az-Latn-AZ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Layihələndirmə sənədində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2000" b="1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</a:t>
            </a:r>
            <a:r>
              <a:rPr lang="az-Latn-AZ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miş</a:t>
            </a:r>
            <a:r>
              <a:rPr 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az-Latn-AZ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ütün abreviaturalar və onların mənası qeyd edilməlidir</a:t>
            </a:r>
            <a:endParaRPr lang="az-Latn-A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2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Shape 173"/>
          <p:cNvSpPr txBox="1">
            <a:spLocks/>
          </p:cNvSpPr>
          <p:nvPr/>
        </p:nvSpPr>
        <p:spPr>
          <a:xfrm>
            <a:off x="619195" y="2389099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kern="0">
                <a:solidFill>
                  <a:srgbClr val="333399"/>
                </a:solidFill>
              </a:rPr>
              <a:t>Struktur </a:t>
            </a:r>
            <a:r>
              <a:rPr lang="az-Latn-AZ" kern="0" smtClean="0">
                <a:solidFill>
                  <a:srgbClr val="333399"/>
                </a:solidFill>
              </a:rPr>
              <a:t>D</a:t>
            </a:r>
            <a:r>
              <a:rPr lang="en-US" kern="0" smtClean="0">
                <a:solidFill>
                  <a:srgbClr val="333399"/>
                </a:solidFill>
              </a:rPr>
              <a:t>i</a:t>
            </a:r>
            <a:r>
              <a:rPr lang="az-Latn-AZ" kern="0" smtClean="0">
                <a:solidFill>
                  <a:srgbClr val="333399"/>
                </a:solidFill>
              </a:rPr>
              <a:t>zaynı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 dirty="0">
              <a:solidFill>
                <a:srgbClr val="333399"/>
              </a:solidFill>
            </a:endParaRPr>
          </a:p>
        </p:txBody>
      </p:sp>
      <p:sp>
        <p:nvSpPr>
          <p:cNvPr id="7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1934307" y="115977"/>
            <a:ext cx="5488623" cy="967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az-Latn-AZ" sz="2400" b="1" kern="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 – dən sonrakı dəyişikliklər</a:t>
            </a:r>
            <a:endParaRPr lang="az-Latn-AZ" sz="2400" b="1" kern="0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530"/>
          <p:cNvSpPr txBox="1">
            <a:spLocks/>
          </p:cNvSpPr>
          <p:nvPr/>
        </p:nvSpPr>
        <p:spPr>
          <a:xfrm>
            <a:off x="239150" y="1234440"/>
            <a:ext cx="8676250" cy="5010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r>
              <a:rPr lang="az-Latn-AZ" sz="2000" b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LS – dən sonra bu bölmədə baş vermiş bütün dəyişiklikləri səbəbləri göstərilməklə aydın şəkildə qeyd edin və izahatını verin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  <a:buFont typeface="Arial"/>
              <a:buChar char="•"/>
            </a:pPr>
            <a:endParaRPr lang="az-Latn-AZ" sz="2000" b="1" smtClean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prstClr val="black"/>
              </a:buClr>
              <a:buSzPts val="2400"/>
            </a:pPr>
            <a:r>
              <a:rPr lang="az-Latn-AZ" sz="2000" b="1" i="1" smtClean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QEYD</a:t>
            </a:r>
            <a:r>
              <a:rPr lang="az-Latn-AZ" sz="2000" b="1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az-Latn-AZ" sz="2000" i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Dəyişiklik olmasa belə dəyişikliyin olmaması haqqında məlumat daxil edilməlidir.</a:t>
            </a: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SzPts val="2400"/>
              <a:buFont typeface="Wingdings" panose="05000000000000000000" pitchFamily="2" charset="2"/>
              <a:buChar char="Ø"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>
              <a:lnSpc>
                <a:spcPct val="100000"/>
              </a:lnSpc>
              <a:spcBef>
                <a:spcPts val="480"/>
              </a:spcBef>
              <a:buClr>
                <a:prstClr val="black"/>
              </a:buClr>
              <a:buFont typeface="Arial"/>
              <a:buNone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9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Shape 173"/>
          <p:cNvSpPr txBox="1">
            <a:spLocks/>
          </p:cNvSpPr>
          <p:nvPr/>
        </p:nvSpPr>
        <p:spPr>
          <a:xfrm>
            <a:off x="1938528" y="118872"/>
            <a:ext cx="4995081" cy="9692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25000"/>
              <a:buFont typeface="Arial"/>
              <a:buNone/>
              <a:tabLst/>
              <a:defRPr/>
            </a:pPr>
            <a:r>
              <a:rPr lang="en-US" sz="2400" kern="0" dirty="0">
                <a:solidFill>
                  <a:srgbClr val="333399"/>
                </a:solidFill>
              </a:rPr>
              <a:t>M</a:t>
            </a:r>
            <a:r>
              <a:rPr lang="az-Latn-AZ" sz="2400" kern="0" dirty="0">
                <a:solidFill>
                  <a:srgbClr val="333399"/>
                </a:solidFill>
              </a:rPr>
              <a:t>odelin mexaniki tərtibatı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744" y="1234440"/>
            <a:ext cx="8676250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80"/>
              </a:spcBef>
              <a:buClr>
                <a:schemeClr val="dk1"/>
              </a:buClr>
              <a:buSzPct val="120000"/>
              <a:buFont typeface="Arial" panose="020B0604020202020204" pitchFamily="34" charset="0"/>
              <a:buChar char="•"/>
            </a:pPr>
            <a:r>
              <a:rPr lang="az-Latn-AZ" sz="2000" b="1" smtClean="0">
                <a:latin typeface="Arial" panose="020B0604020202020204" pitchFamily="34" charset="0"/>
                <a:cs typeface="Arial" panose="020B0604020202020204" pitchFamily="34" charset="0"/>
              </a:rPr>
              <a:t>Hazırlanmış modelin </a:t>
            </a: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aşağıdakı məlumatları </a:t>
            </a:r>
            <a:r>
              <a:rPr lang="az-Latn-AZ" sz="2000" b="1" smtClean="0">
                <a:latin typeface="Arial" panose="020B0604020202020204" pitchFamily="34" charset="0"/>
                <a:cs typeface="Arial" panose="020B0604020202020204" pitchFamily="34" charset="0"/>
              </a:rPr>
              <a:t>əks etdirən şəkilləri tələb </a:t>
            </a:r>
            <a:r>
              <a:rPr lang="az-Latn-A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olunur:</a:t>
            </a:r>
          </a:p>
          <a:p>
            <a:pPr marL="800100" lvl="1" indent="-342900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Modelin ümumi görünüşü (əgər missiya ərzində modelin ümumi görünüşündə dəyişikliklər olacaqsa sözügedən bütün hallar üçün modelin təsviri təmin olunmalıdır)</a:t>
            </a:r>
          </a:p>
          <a:p>
            <a:pPr marL="800100" lvl="1" indent="-342900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Modelin </a:t>
            </a:r>
            <a:r>
              <a:rPr lang="az-Latn-AZ" sz="200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həndəsi ölçüləri və seçilmiş material</a:t>
            </a:r>
            <a:endParaRPr lang="az-Latn-AZ" sz="2000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800100" lvl="1" indent="-342900">
              <a:spcBef>
                <a:spcPts val="480"/>
              </a:spcBef>
              <a:buClr>
                <a:schemeClr val="dk1"/>
              </a:buClr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Modelin mexanizmləri (əgər varsa)</a:t>
            </a:r>
          </a:p>
          <a:p>
            <a:pPr marL="800100" lvl="1" indent="-342900">
              <a:buSzPct val="120000"/>
              <a:buFont typeface="Wingdings" panose="05000000000000000000" pitchFamily="2" charset="2"/>
              <a:buChar char="Ø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Elektronika üçün ayrılmış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hissə: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SzPct val="120000"/>
              <a:buFont typeface="Wingdings" panose="05000000000000000000" pitchFamily="2" charset="2"/>
              <a:buChar char="§"/>
            </a:pPr>
            <a:r>
              <a:rPr lang="az-Latn-AZ" sz="2000" dirty="0">
                <a:latin typeface="Arial" panose="020B0604020202020204" pitchFamily="34" charset="0"/>
                <a:cs typeface="Arial" panose="020B0604020202020204" pitchFamily="34" charset="0"/>
              </a:rPr>
              <a:t>Kameranın </a:t>
            </a: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yerləşməsi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SzPct val="120000"/>
              <a:buFont typeface="Wingdings" panose="05000000000000000000" pitchFamily="2" charset="2"/>
              <a:buChar char="§"/>
            </a:pPr>
            <a:r>
              <a:rPr lang="az-Latn-AZ" sz="2000" dirty="0" smtClean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Sensorlar və digər elektronik komponentlərin yerləşməsi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Shape 646"/>
          <p:cNvSpPr/>
          <p:nvPr/>
        </p:nvSpPr>
        <p:spPr>
          <a:xfrm>
            <a:off x="8613913" y="115977"/>
            <a:ext cx="301487" cy="30148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1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z-Latn-AZ" smtClean="0"/>
              <a:t>“CanSat Azerbaijan 2019” RS: Komanda İD və Adı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4AC09-9D9D-494F-A4B8-C8674B1CF26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Shape 173"/>
          <p:cNvSpPr txBox="1">
            <a:spLocks/>
          </p:cNvSpPr>
          <p:nvPr/>
        </p:nvSpPr>
        <p:spPr>
          <a:xfrm>
            <a:off x="619195" y="2389099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Enməyə Nəzarət </a:t>
            </a:r>
            <a:endParaRPr lang="az-Latn-AZ" kern="0" smtClean="0">
              <a:solidFill>
                <a:srgbClr val="333399"/>
              </a:solidFill>
            </a:endParaRPr>
          </a:p>
          <a:p>
            <a:pPr lvl="0">
              <a:buClr>
                <a:srgbClr val="333399"/>
              </a:buClr>
              <a:buSzPct val="25000"/>
              <a:defRPr/>
            </a:pPr>
            <a:r>
              <a:rPr lang="az-Latn-AZ" kern="0">
                <a:solidFill>
                  <a:srgbClr val="333399"/>
                </a:solidFill>
              </a:rPr>
              <a:t>B</a:t>
            </a:r>
            <a:r>
              <a:rPr lang="az-Latn-AZ" kern="0" smtClean="0">
                <a:solidFill>
                  <a:srgbClr val="333399"/>
                </a:solidFill>
              </a:rPr>
              <a:t>ölməsi</a:t>
            </a:r>
            <a:endParaRPr lang="az-Latn-AZ" kern="0">
              <a:solidFill>
                <a:srgbClr val="333399"/>
              </a:solidFill>
            </a:endParaRPr>
          </a:p>
        </p:txBody>
      </p:sp>
      <p:sp>
        <p:nvSpPr>
          <p:cNvPr id="7" name="Shape 174"/>
          <p:cNvSpPr txBox="1">
            <a:spLocks/>
          </p:cNvSpPr>
          <p:nvPr/>
        </p:nvSpPr>
        <p:spPr>
          <a:xfrm>
            <a:off x="2152650" y="3733789"/>
            <a:ext cx="4800599" cy="97155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19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  <a:defRPr/>
            </a:pPr>
            <a:r>
              <a:rPr lang="az-Latn-AZ" kern="0" smtClean="0">
                <a:solidFill>
                  <a:srgbClr val="000000"/>
                </a:solidFill>
              </a:rPr>
              <a:t>Təqdimatçı</a:t>
            </a:r>
            <a:r>
              <a:rPr lang="en-US" kern="0" smtClean="0">
                <a:solidFill>
                  <a:srgbClr val="000000"/>
                </a:solidFill>
              </a:rPr>
              <a:t>lar</a:t>
            </a:r>
            <a:r>
              <a:rPr lang="az-Latn-AZ" kern="0" smtClean="0">
                <a:solidFill>
                  <a:srgbClr val="000000"/>
                </a:solidFill>
              </a:rPr>
              <a:t>ın Adı və </a:t>
            </a:r>
            <a:r>
              <a:rPr lang="az-Latn-AZ" kern="0">
                <a:solidFill>
                  <a:srgbClr val="000000"/>
                </a:solidFill>
              </a:rPr>
              <a:t>Soyadı</a:t>
            </a:r>
            <a:endParaRPr lang="en-US" kern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Təqdimatçı: Ad və Soyad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3095</TotalTime>
  <Words>1991</Words>
  <Application>Microsoft Office PowerPoint</Application>
  <PresentationFormat>On-screen Show (4:3)</PresentationFormat>
  <Paragraphs>472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 Light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Ilkin Naghiyev; Shamo Humbatli</dc:creator>
  <cp:lastModifiedBy>Tarlan Mammadzada</cp:lastModifiedBy>
  <cp:revision>412</cp:revision>
  <dcterms:created xsi:type="dcterms:W3CDTF">2018-05-08T06:43:56Z</dcterms:created>
  <dcterms:modified xsi:type="dcterms:W3CDTF">2018-11-23T12:45:08Z</dcterms:modified>
</cp:coreProperties>
</file>