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56" r:id="rId2"/>
    <p:sldId id="322" r:id="rId3"/>
    <p:sldId id="257" r:id="rId4"/>
    <p:sldId id="383" r:id="rId5"/>
    <p:sldId id="260" r:id="rId6"/>
    <p:sldId id="277" r:id="rId7"/>
    <p:sldId id="275" r:id="rId8"/>
    <p:sldId id="312" r:id="rId9"/>
    <p:sldId id="359" r:id="rId10"/>
    <p:sldId id="377" r:id="rId11"/>
    <p:sldId id="379" r:id="rId12"/>
    <p:sldId id="380" r:id="rId13"/>
    <p:sldId id="278" r:id="rId14"/>
    <p:sldId id="280" r:id="rId15"/>
    <p:sldId id="385" r:id="rId16"/>
    <p:sldId id="386" r:id="rId17"/>
    <p:sldId id="286" r:id="rId18"/>
    <p:sldId id="287" r:id="rId19"/>
    <p:sldId id="329" r:id="rId20"/>
    <p:sldId id="290" r:id="rId21"/>
    <p:sldId id="293" r:id="rId22"/>
    <p:sldId id="294" r:id="rId23"/>
    <p:sldId id="295" r:id="rId24"/>
    <p:sldId id="296" r:id="rId25"/>
    <p:sldId id="318" r:id="rId26"/>
    <p:sldId id="274" r:id="rId27"/>
    <p:sldId id="370" r:id="rId28"/>
    <p:sldId id="381" r:id="rId29"/>
    <p:sldId id="382" r:id="rId30"/>
    <p:sldId id="297" r:id="rId31"/>
    <p:sldId id="298" r:id="rId32"/>
    <p:sldId id="303" r:id="rId33"/>
    <p:sldId id="307" r:id="rId34"/>
    <p:sldId id="308" r:id="rId35"/>
    <p:sldId id="309" r:id="rId36"/>
    <p:sldId id="323" r:id="rId37"/>
    <p:sldId id="324" r:id="rId38"/>
    <p:sldId id="325" r:id="rId39"/>
    <p:sldId id="326" r:id="rId40"/>
    <p:sldId id="327" r:id="rId41"/>
    <p:sldId id="365" r:id="rId4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Calibri Light" panose="020F0302020204030204" pitchFamily="34" charset="0"/>
      <p:regular r:id="rId49"/>
      <p:italic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5" userDrawn="1">
          <p15:clr>
            <a:srgbClr val="A4A3A4"/>
          </p15:clr>
        </p15:guide>
        <p15:guide id="2" pos="1224" userDrawn="1">
          <p15:clr>
            <a:srgbClr val="A4A3A4"/>
          </p15:clr>
        </p15:guide>
        <p15:guide id="3" pos="4704" userDrawn="1">
          <p15:clr>
            <a:srgbClr val="A4A3A4"/>
          </p15:clr>
        </p15:guide>
        <p15:guide id="4" orient="horz" pos="3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stam" initials="R" lastIdx="3" clrIdx="0">
    <p:extLst>
      <p:ext uri="{19B8F6BF-5375-455C-9EA6-DF929625EA0E}">
        <p15:presenceInfo xmlns:p15="http://schemas.microsoft.com/office/powerpoint/2012/main" userId="Rusta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FF00"/>
    <a:srgbClr val="282828"/>
    <a:srgbClr val="FFC0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75583" autoAdjust="0"/>
  </p:normalViewPr>
  <p:slideViewPr>
    <p:cSldViewPr>
      <p:cViewPr varScale="1">
        <p:scale>
          <a:sx n="57" d="100"/>
          <a:sy n="57" d="100"/>
        </p:scale>
        <p:origin x="1998" y="72"/>
      </p:cViewPr>
      <p:guideLst>
        <p:guide orient="horz" pos="755"/>
        <p:guide pos="1224"/>
        <p:guide pos="4704"/>
        <p:guide orient="horz" pos="39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4" d="100"/>
        <a:sy n="144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062" y="48"/>
      </p:cViewPr>
      <p:guideLst/>
    </p:cSldViewPr>
  </p:notesViewPr>
  <p:gridSpacing cx="36576" cy="36576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DFVD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63B0D-1CD3-412E-9741-B71FAC4190EA}" type="datetimeFigureOut">
              <a:rPr lang="en-US" smtClean="0"/>
              <a:t>18-Dec-19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B99DB-118B-4074-8E82-032217B21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502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DFVD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F98F7-C4F1-423C-8761-C047219759C7}" type="datetimeFigureOut">
              <a:rPr lang="en-US" smtClean="0"/>
              <a:t>18-Dec-19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860AF-826C-485D-81D8-581F5C8C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352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860AF-826C-485D-81D8-581F5C8CAF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06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860AF-826C-485D-81D8-581F5C8CAFB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41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860AF-826C-485D-81D8-581F5C8CAFB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21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860AF-826C-485D-81D8-581F5C8CAFB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0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860AF-826C-485D-81D8-581F5C8CAF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74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860AF-826C-485D-81D8-581F5C8CAF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99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kern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860AF-826C-485D-81D8-581F5C8CAF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52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860AF-826C-485D-81D8-581F5C8CAFB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3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860AF-826C-485D-81D8-581F5C8CAFB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37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860AF-826C-485D-81D8-581F5C8CAFB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97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z-Latn-AZ" sz="1800" dirty="0" smtClean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860AF-826C-485D-81D8-581F5C8CAFB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85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860AF-826C-485D-81D8-581F5C8CAFB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09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/>
              <a:t>“CanSat Azerbaijan 2019” LS: Komanda İD və Adı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00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“CanSat Azerbaijan 2019” LS: Komanda İD və Adı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A8DC-2C19-4624-B6C2-CB92A968E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92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9150" y="6431509"/>
            <a:ext cx="2184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6431509"/>
            <a:ext cx="4297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“CanSat Azerbaijan 2019” LS: Komanda İD və Adı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431508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C4AC09-9D9D-494F-A4B8-C8674B1CF26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/>
          <a:srcRect l="18550" t="23497" r="20928" b="16198"/>
          <a:stretch/>
        </p:blipFill>
        <p:spPr>
          <a:xfrm>
            <a:off x="7422930" y="30595"/>
            <a:ext cx="1492470" cy="105272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28600" y="1109339"/>
            <a:ext cx="8686800" cy="45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228600" y="6359770"/>
            <a:ext cx="8686800" cy="45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239150" y="115977"/>
            <a:ext cx="1695157" cy="9779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z-Latn-AZ" sz="1600">
                <a:latin typeface="Arial" panose="020B0604020202020204" pitchFamily="34" charset="0"/>
                <a:cs typeface="Arial" panose="020B0604020202020204" pitchFamily="34" charset="0"/>
              </a:rPr>
              <a:t>Komandanın loqosu</a:t>
            </a:r>
          </a:p>
        </p:txBody>
      </p:sp>
    </p:spTree>
    <p:extLst>
      <p:ext uri="{BB962C8B-B14F-4D97-AF65-F5344CB8AC3E}">
        <p14:creationId xmlns:p14="http://schemas.microsoft.com/office/powerpoint/2010/main" val="1159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ct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333399"/>
        </a:buClr>
        <a:buSzPct val="25000"/>
        <a:buFont typeface="Arial"/>
        <a:buNone/>
        <a:tabLst/>
        <a:defRPr sz="2800" b="1" kern="1200">
          <a:solidFill>
            <a:srgbClr val="FF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20</a:t>
            </a:r>
            <a:r>
              <a:rPr lang="az-Latn-AZ" dirty="0" smtClean="0"/>
              <a:t>” </a:t>
            </a:r>
            <a:r>
              <a:rPr lang="az-Latn-AZ" dirty="0"/>
              <a:t>LS: Komanda İD və Adı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Shape 133"/>
          <p:cNvSpPr txBox="1">
            <a:spLocks/>
          </p:cNvSpPr>
          <p:nvPr/>
        </p:nvSpPr>
        <p:spPr>
          <a:xfrm>
            <a:off x="758607" y="1934777"/>
            <a:ext cx="7772400" cy="1831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en-US" kern="0" noProof="0" dirty="0">
                <a:solidFill>
                  <a:srgbClr val="333399"/>
                </a:solidFill>
              </a:rPr>
              <a:t>“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CanSat </a:t>
            </a:r>
            <a:r>
              <a:rPr kumimoji="0" lang="az-Latn-AZ" sz="32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Azerbaijan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</a:t>
            </a:r>
            <a:r>
              <a:rPr kumimoji="0" lang="az-Latn-AZ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</a:t>
            </a:r>
            <a:r>
              <a:rPr lang="en-US" kern="0" dirty="0" smtClean="0">
                <a:solidFill>
                  <a:srgbClr val="333399"/>
                </a:solidFill>
              </a:rPr>
              <a:t>"</a:t>
            </a:r>
            <a:r>
              <a:rPr kumimoji="0" lang="az-Latn-AZ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az-Latn-AZ" sz="32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müsabiqəsi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az-Latn-AZ" sz="32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Layihələndirmə Sənədi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</a:t>
            </a:r>
            <a:r>
              <a:rPr lang="az-Latn-AZ" kern="0" dirty="0">
                <a:solidFill>
                  <a:srgbClr val="333399"/>
                </a:solidFill>
              </a:rPr>
              <a:t>L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S)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Shape 134"/>
          <p:cNvSpPr txBox="1">
            <a:spLocks/>
          </p:cNvSpPr>
          <p:nvPr/>
        </p:nvSpPr>
        <p:spPr>
          <a:xfrm>
            <a:off x="1444408" y="3753372"/>
            <a:ext cx="6400799" cy="129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dirty="0">
                <a:solidFill>
                  <a:srgbClr val="000000"/>
                </a:solidFill>
              </a:rPr>
              <a:t>Komanda </a:t>
            </a:r>
            <a:r>
              <a:rPr lang="en-US" kern="0" dirty="0" smtClean="0">
                <a:solidFill>
                  <a:srgbClr val="000000"/>
                </a:solidFill>
              </a:rPr>
              <a:t>I</a:t>
            </a:r>
            <a:r>
              <a:rPr lang="az-Latn-AZ" kern="0" dirty="0" smtClean="0">
                <a:solidFill>
                  <a:srgbClr val="000000"/>
                </a:solidFill>
              </a:rPr>
              <a:t>D</a:t>
            </a:r>
            <a:endParaRPr lang="en-US" kern="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dirty="0">
                <a:solidFill>
                  <a:srgbClr val="000000"/>
                </a:solidFill>
              </a:rPr>
              <a:t>Komandanın adı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488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Shape 133"/>
          <p:cNvSpPr txBox="1">
            <a:spLocks/>
          </p:cNvSpPr>
          <p:nvPr/>
        </p:nvSpPr>
        <p:spPr>
          <a:xfrm>
            <a:off x="685800" y="2221992"/>
            <a:ext cx="7772400" cy="1831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 dirty="0">
                <a:solidFill>
                  <a:srgbClr val="333399"/>
                </a:solidFill>
              </a:rPr>
              <a:t>Enməyə </a:t>
            </a:r>
            <a:r>
              <a:rPr lang="en-US" kern="0" dirty="0">
                <a:solidFill>
                  <a:srgbClr val="333399"/>
                </a:solidFill>
              </a:rPr>
              <a:t>N</a:t>
            </a:r>
            <a:r>
              <a:rPr lang="az-Latn-AZ" kern="0" dirty="0" smtClean="0">
                <a:solidFill>
                  <a:srgbClr val="333399"/>
                </a:solidFill>
              </a:rPr>
              <a:t>əzarət </a:t>
            </a:r>
          </a:p>
          <a:p>
            <a:pPr>
              <a:buClr>
                <a:srgbClr val="333399"/>
              </a:buClr>
              <a:buSzPct val="25000"/>
              <a:defRPr/>
            </a:pPr>
            <a:r>
              <a:rPr lang="en-US" kern="0" dirty="0" smtClean="0">
                <a:solidFill>
                  <a:srgbClr val="333399"/>
                </a:solidFill>
              </a:rPr>
              <a:t>B</a:t>
            </a:r>
            <a:r>
              <a:rPr lang="az-Latn-AZ" kern="0" dirty="0" smtClean="0">
                <a:solidFill>
                  <a:srgbClr val="333399"/>
                </a:solidFill>
              </a:rPr>
              <a:t>ölməsi</a:t>
            </a:r>
            <a:endParaRPr lang="az-Latn-AZ" kern="0" dirty="0">
              <a:solidFill>
                <a:srgbClr val="333399"/>
              </a:solidFill>
            </a:endParaRPr>
          </a:p>
        </p:txBody>
      </p:sp>
      <p:sp>
        <p:nvSpPr>
          <p:cNvPr id="8" name="Shape 174"/>
          <p:cNvSpPr txBox="1">
            <a:spLocks/>
          </p:cNvSpPr>
          <p:nvPr/>
        </p:nvSpPr>
        <p:spPr>
          <a:xfrm>
            <a:off x="2152650" y="3733789"/>
            <a:ext cx="4800599" cy="971550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smtClean="0">
                <a:solidFill>
                  <a:srgbClr val="000000"/>
                </a:solidFill>
              </a:rPr>
              <a:t>Təqdimatçı</a:t>
            </a:r>
            <a:r>
              <a:rPr lang="en-US" kern="0" smtClean="0">
                <a:solidFill>
                  <a:srgbClr val="000000"/>
                </a:solidFill>
              </a:rPr>
              <a:t>lar</a:t>
            </a:r>
            <a:r>
              <a:rPr lang="az-Latn-AZ" kern="0" smtClean="0">
                <a:solidFill>
                  <a:srgbClr val="000000"/>
                </a:solidFill>
              </a:rPr>
              <a:t>ın Adı və </a:t>
            </a:r>
            <a:r>
              <a:rPr lang="az-Latn-AZ" kern="0">
                <a:solidFill>
                  <a:srgbClr val="000000"/>
                </a:solidFill>
              </a:rPr>
              <a:t>Soyadı</a:t>
            </a: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20</a:t>
            </a:r>
            <a:r>
              <a:rPr lang="az-Latn-AZ" dirty="0" smtClean="0"/>
              <a:t>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94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Shape 173"/>
          <p:cNvSpPr txBox="1">
            <a:spLocks/>
          </p:cNvSpPr>
          <p:nvPr/>
        </p:nvSpPr>
        <p:spPr>
          <a:xfrm>
            <a:off x="1938528" y="118872"/>
            <a:ext cx="5888736" cy="9692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l">
              <a:buClr>
                <a:srgbClr val="333399"/>
              </a:buClr>
              <a:buSzPct val="25000"/>
              <a:defRPr/>
            </a:pPr>
            <a:r>
              <a:rPr lang="az-Latn-AZ" sz="2400" kern="0" dirty="0">
                <a:solidFill>
                  <a:srgbClr val="333399"/>
                </a:solidFill>
              </a:rPr>
              <a:t>Enməyə nəzarət sisteminin konfiqurasiyası</a:t>
            </a:r>
          </a:p>
        </p:txBody>
      </p:sp>
      <p:sp>
        <p:nvSpPr>
          <p:cNvPr id="10" name="Shape 360"/>
          <p:cNvSpPr txBox="1">
            <a:spLocks/>
          </p:cNvSpPr>
          <p:nvPr/>
        </p:nvSpPr>
        <p:spPr>
          <a:xfrm>
            <a:off x="239150" y="1234440"/>
            <a:ext cx="8676250" cy="4305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0000"/>
              <a:buFont typeface="Arial" panose="020B0604020202020204" pitchFamily="34" charset="0"/>
              <a:buChar char="•"/>
            </a:pP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Bu slaydda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model peykin 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daşıyıcıdan ayrıl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ıqdan sonra sürətinin azaldılma metodu göstərilməlidir:</a:t>
            </a:r>
          </a:p>
          <a:p>
            <a:pPr marL="1257300" lvl="2" indent="-342900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0000"/>
              <a:buFont typeface="Wingdings" panose="05000000000000000000" pitchFamily="2" charset="2"/>
              <a:buChar char="Ø"/>
            </a:pP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Proses CAD model və ya diaqramlar vasitəsilə </a:t>
            </a: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təsvir </a:t>
            </a: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olunmalıdır</a:t>
            </a:r>
          </a:p>
          <a:p>
            <a:pPr marL="1257300" lvl="2" indent="-342900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0000"/>
              <a:buFont typeface="Wingdings" panose="05000000000000000000" pitchFamily="2" charset="2"/>
              <a:buChar char="Ø"/>
            </a:pP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Prosesdə istifadə olunacaq mexanizimlər təsvir olunmalıdır</a:t>
            </a:r>
          </a:p>
          <a:p>
            <a:pPr lvl="2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0000"/>
            </a:pPr>
            <a:endParaRPr lang="az-Latn-AZ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20</a:t>
            </a:r>
            <a:r>
              <a:rPr lang="az-Latn-AZ" dirty="0" smtClean="0"/>
              <a:t>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52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Shape 173"/>
          <p:cNvSpPr txBox="1">
            <a:spLocks/>
          </p:cNvSpPr>
          <p:nvPr/>
        </p:nvSpPr>
        <p:spPr>
          <a:xfrm>
            <a:off x="1938528" y="118872"/>
            <a:ext cx="5486400" cy="9692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az-Latn-AZ" sz="2400" kern="0" dirty="0">
                <a:solidFill>
                  <a:srgbClr val="333399"/>
                </a:solidFill>
              </a:rPr>
              <a:t>Enmə prosesinin hesabatı</a:t>
            </a:r>
          </a:p>
        </p:txBody>
      </p:sp>
      <p:sp>
        <p:nvSpPr>
          <p:cNvPr id="9" name="Shape 360"/>
          <p:cNvSpPr txBox="1">
            <a:spLocks/>
          </p:cNvSpPr>
          <p:nvPr/>
        </p:nvSpPr>
        <p:spPr>
          <a:xfrm>
            <a:off x="237744" y="1234440"/>
            <a:ext cx="8677656" cy="4305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0000"/>
              <a:buFont typeface="Arial" panose="020B0604020202020204" pitchFamily="34" charset="0"/>
              <a:buChar char="•"/>
            </a:pP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Modelin müsabiqənin texniki şərtlərinə uyğun şəkildə nəzərdə tutulmuş enmə sürətinin və bunu təmin edəcək lazımi komponentlərin hesabatını təqdim edin (hesabatın ardıcıllığına və aydın şəkildə olmasına xüsusi diqqət yetirilməlidir)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0000"/>
              <a:buFont typeface="Arial" panose="020B0604020202020204" pitchFamily="34" charset="0"/>
              <a:buChar char="•"/>
            </a:pPr>
            <a:endParaRPr lang="az-Latn-AZ" sz="20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0000"/>
              <a:buFont typeface="Arial" panose="020B0604020202020204" pitchFamily="34" charset="0"/>
              <a:buChar char="•"/>
            </a:pP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İstifadə olunmuş düsturların mənbələrini qısa şəkildə göstərin</a:t>
            </a:r>
          </a:p>
        </p:txBody>
      </p:sp>
      <p:sp>
        <p:nvSpPr>
          <p:cNvPr id="11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20</a:t>
            </a:r>
            <a:r>
              <a:rPr lang="az-Latn-AZ" dirty="0" smtClean="0"/>
              <a:t>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39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Shape 133"/>
          <p:cNvSpPr txBox="1">
            <a:spLocks/>
          </p:cNvSpPr>
          <p:nvPr/>
        </p:nvSpPr>
        <p:spPr>
          <a:xfrm>
            <a:off x="758606" y="2009079"/>
            <a:ext cx="7772400" cy="1831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 smtClean="0">
                <a:solidFill>
                  <a:srgbClr val="333399"/>
                </a:solidFill>
              </a:rPr>
              <a:t>Sensorlar </a:t>
            </a:r>
            <a:r>
              <a:rPr lang="en-US" kern="0" smtClean="0">
                <a:solidFill>
                  <a:srgbClr val="333399"/>
                </a:solidFill>
              </a:rPr>
              <a:t>B</a:t>
            </a:r>
            <a:r>
              <a:rPr lang="az-Latn-AZ" kern="0" smtClean="0">
                <a:solidFill>
                  <a:srgbClr val="333399"/>
                </a:solidFill>
              </a:rPr>
              <a:t>ölməsi</a:t>
            </a:r>
            <a:endParaRPr lang="az-Latn-AZ" kern="0" dirty="0">
              <a:solidFill>
                <a:srgbClr val="333399"/>
              </a:solidFill>
            </a:endParaRPr>
          </a:p>
        </p:txBody>
      </p:sp>
      <p:sp>
        <p:nvSpPr>
          <p:cNvPr id="8" name="Shape 174"/>
          <p:cNvSpPr txBox="1">
            <a:spLocks/>
          </p:cNvSpPr>
          <p:nvPr/>
        </p:nvSpPr>
        <p:spPr>
          <a:xfrm>
            <a:off x="2152650" y="3733789"/>
            <a:ext cx="4800599" cy="971550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smtClean="0">
                <a:solidFill>
                  <a:srgbClr val="000000"/>
                </a:solidFill>
              </a:rPr>
              <a:t>Təqdimatçı</a:t>
            </a:r>
            <a:r>
              <a:rPr lang="en-US" kern="0" smtClean="0">
                <a:solidFill>
                  <a:srgbClr val="000000"/>
                </a:solidFill>
              </a:rPr>
              <a:t>lar</a:t>
            </a:r>
            <a:r>
              <a:rPr lang="az-Latn-AZ" kern="0" smtClean="0">
                <a:solidFill>
                  <a:srgbClr val="000000"/>
                </a:solidFill>
              </a:rPr>
              <a:t>ın Adı və </a:t>
            </a:r>
            <a:r>
              <a:rPr lang="az-Latn-AZ" kern="0">
                <a:solidFill>
                  <a:srgbClr val="000000"/>
                </a:solidFill>
              </a:rPr>
              <a:t>Soyadı</a:t>
            </a: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20</a:t>
            </a:r>
            <a:r>
              <a:rPr lang="az-Latn-AZ" dirty="0" smtClean="0"/>
              <a:t>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07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333399"/>
              </a:buClr>
              <a:buSzPct val="25000"/>
              <a:defRPr/>
            </a:pPr>
            <a:r>
              <a:rPr lang="az-Latn-AZ" sz="2400" b="1" kern="0" dirty="0">
                <a:solidFill>
                  <a:srgbClr val="333399"/>
                </a:solidFill>
              </a:rPr>
              <a:t>Hündürlük sensoru</a:t>
            </a:r>
            <a:endParaRPr lang="az-Latn-AZ" sz="2800" b="1" kern="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9150" y="1234440"/>
            <a:ext cx="8676250" cy="167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fontAlgn="base">
              <a:spcBef>
                <a:spcPct val="20000"/>
              </a:spcBef>
              <a:spcAft>
                <a:spcPct val="0"/>
              </a:spcAft>
              <a:buSzPct val="120000"/>
              <a:buFontTx/>
              <a:buChar char="•"/>
            </a:pPr>
            <a:r>
              <a:rPr lang="az-Latn-AZ" sz="2000" kern="0" dirty="0">
                <a:solidFill>
                  <a:srgbClr val="000000"/>
                </a:solidFill>
                <a:latin typeface="Arial"/>
              </a:rPr>
              <a:t>Hündürlük sensorunun texniki </a:t>
            </a:r>
            <a:r>
              <a:rPr lang="az-Latn-AZ" sz="2000" kern="0" dirty="0" smtClean="0">
                <a:solidFill>
                  <a:srgbClr val="000000"/>
                </a:solidFill>
                <a:latin typeface="Arial"/>
              </a:rPr>
              <a:t>xarakteristikalarını göstərin 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:</a:t>
            </a: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pPr marL="742950" lvl="1" indent="-285750" algn="just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anose="05000000000000000000" pitchFamily="2" charset="2"/>
              <a:buChar char="Ø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Sensor</a:t>
            </a:r>
            <a:r>
              <a:rPr lang="az-Latn-AZ" kern="0" dirty="0">
                <a:solidFill>
                  <a:srgbClr val="000000"/>
                </a:solidFill>
                <a:latin typeface="Arial"/>
              </a:rPr>
              <a:t>un adı, dəqiqliyi və ölçmə aralığı, ölçüləri, istifadə etdiyi gərginlik və cərəyanın qiymətləri, </a:t>
            </a:r>
            <a:endParaRPr lang="az-Latn-AZ" kern="0" dirty="0" smtClean="0">
              <a:solidFill>
                <a:srgbClr val="000000"/>
              </a:solidFill>
              <a:latin typeface="Arial"/>
            </a:endParaRPr>
          </a:p>
          <a:p>
            <a:pPr marL="742950" lvl="1" indent="-285750" algn="just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anose="05000000000000000000" pitchFamily="2" charset="2"/>
              <a:buChar char="Ø"/>
            </a:pPr>
            <a:r>
              <a:rPr lang="az-Latn-AZ" kern="0" dirty="0" smtClean="0">
                <a:solidFill>
                  <a:srgbClr val="000000"/>
                </a:solidFill>
                <a:latin typeface="Arial"/>
              </a:rPr>
              <a:t>Ölçülən </a:t>
            </a:r>
            <a:r>
              <a:rPr lang="az-Latn-AZ" kern="0" dirty="0">
                <a:solidFill>
                  <a:srgbClr val="000000"/>
                </a:solidFill>
                <a:latin typeface="Arial"/>
              </a:rPr>
              <a:t>məlumatın </a:t>
            </a:r>
            <a:r>
              <a:rPr lang="az-Latn-AZ" kern="0" dirty="0" smtClean="0">
                <a:solidFill>
                  <a:srgbClr val="000000"/>
                </a:solidFill>
                <a:latin typeface="Arial"/>
              </a:rPr>
              <a:t>emalı </a:t>
            </a:r>
            <a:r>
              <a:rPr lang="en-US" kern="0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lang="az-Latn-AZ" kern="0" dirty="0">
                <a:solidFill>
                  <a:srgbClr val="000000"/>
                </a:solidFill>
                <a:latin typeface="Arial"/>
              </a:rPr>
              <a:t>əgər istifadə edilən düsturlar </a:t>
            </a:r>
            <a:r>
              <a:rPr lang="az-Latn-AZ" kern="0" dirty="0" smtClean="0">
                <a:solidFill>
                  <a:srgbClr val="000000"/>
                </a:solidFill>
                <a:latin typeface="Arial"/>
              </a:rPr>
              <a:t>varsa</a:t>
            </a:r>
            <a:r>
              <a:rPr lang="en-US" kern="0" dirty="0" smtClean="0">
                <a:solidFill>
                  <a:srgbClr val="000000"/>
                </a:solidFill>
                <a:latin typeface="Arial"/>
              </a:rPr>
              <a:t>)</a:t>
            </a:r>
            <a:endParaRPr lang="az-Latn-AZ" kern="0" dirty="0">
              <a:solidFill>
                <a:srgbClr val="000000"/>
              </a:solidFill>
              <a:latin typeface="Arial"/>
            </a:endParaRPr>
          </a:p>
          <a:p>
            <a:pPr marL="742950" lvl="1" indent="-285750" algn="just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anose="05000000000000000000" pitchFamily="2" charset="2"/>
              <a:buChar char="Ø"/>
            </a:pPr>
            <a:r>
              <a:rPr lang="az-Latn-AZ" kern="0" dirty="0">
                <a:solidFill>
                  <a:srgbClr val="000000"/>
                </a:solidFill>
                <a:latin typeface="Arial"/>
              </a:rPr>
              <a:t>Sensorun ümumi qurluşunu göstərən ən az bir şəkildən istifadə edilməlidir</a:t>
            </a: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20</a:t>
            </a:r>
            <a:r>
              <a:rPr lang="az-Latn-AZ" dirty="0" smtClean="0"/>
              <a:t>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27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333399"/>
              </a:buClr>
              <a:buSzPct val="25000"/>
              <a:defRPr/>
            </a:pPr>
            <a:r>
              <a:rPr lang="az-Latn-AZ" sz="2400" b="1" kern="0" dirty="0" smtClean="0">
                <a:solidFill>
                  <a:srgbClr val="333399"/>
                </a:solidFill>
              </a:rPr>
              <a:t>Sürət </a:t>
            </a:r>
            <a:r>
              <a:rPr lang="az-Latn-AZ" sz="2400" b="1" kern="0" dirty="0">
                <a:solidFill>
                  <a:srgbClr val="333399"/>
                </a:solidFill>
              </a:rPr>
              <a:t>sensoru</a:t>
            </a:r>
            <a:endParaRPr lang="az-Latn-AZ" sz="2800" b="1" kern="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9150" y="1234440"/>
            <a:ext cx="867625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fontAlgn="base">
              <a:spcBef>
                <a:spcPct val="20000"/>
              </a:spcBef>
              <a:spcAft>
                <a:spcPct val="0"/>
              </a:spcAft>
              <a:buSzPct val="120000"/>
              <a:buFontTx/>
              <a:buChar char="•"/>
            </a:pPr>
            <a:r>
              <a:rPr lang="az-Latn-AZ" sz="2000" kern="0" dirty="0" smtClean="0">
                <a:solidFill>
                  <a:srgbClr val="000000"/>
                </a:solidFill>
                <a:latin typeface="Arial"/>
              </a:rPr>
              <a:t>Enmə sürətini ölçən sensorun </a:t>
            </a:r>
            <a:r>
              <a:rPr lang="az-Latn-AZ" sz="2000" kern="0" dirty="0">
                <a:solidFill>
                  <a:srgbClr val="000000"/>
                </a:solidFill>
                <a:latin typeface="Arial"/>
              </a:rPr>
              <a:t>texniki </a:t>
            </a:r>
            <a:r>
              <a:rPr lang="az-Latn-AZ" sz="2000" kern="0" dirty="0" smtClean="0">
                <a:solidFill>
                  <a:srgbClr val="000000"/>
                </a:solidFill>
                <a:latin typeface="Arial"/>
              </a:rPr>
              <a:t>xarakteristikalarını göstərin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:</a:t>
            </a: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pPr marL="742950" lvl="1" indent="-285750" algn="just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anose="05000000000000000000" pitchFamily="2" charset="2"/>
              <a:buChar char="Ø"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Sensor</a:t>
            </a:r>
            <a:r>
              <a:rPr lang="az-Latn-AZ" sz="2000" kern="0" dirty="0">
                <a:solidFill>
                  <a:srgbClr val="000000"/>
                </a:solidFill>
                <a:latin typeface="Arial"/>
              </a:rPr>
              <a:t>un adı, dəqiqliyi və ölçmə aralığı, ölçüləri, istifadə etdiyi gərginlik və cərəyanın </a:t>
            </a:r>
            <a:r>
              <a:rPr lang="az-Latn-AZ" sz="2000" kern="0" dirty="0" smtClean="0">
                <a:solidFill>
                  <a:srgbClr val="000000"/>
                </a:solidFill>
                <a:latin typeface="Arial"/>
              </a:rPr>
              <a:t>qiymətləri</a:t>
            </a:r>
          </a:p>
          <a:p>
            <a:pPr marL="742950" lvl="1" indent="-285750" algn="just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anose="05000000000000000000" pitchFamily="2" charset="2"/>
              <a:buChar char="Ø"/>
            </a:pPr>
            <a:r>
              <a:rPr lang="az-Latn-AZ" sz="2000" kern="0" dirty="0" smtClean="0">
                <a:solidFill>
                  <a:srgbClr val="000000"/>
                </a:solidFill>
                <a:latin typeface="Arial"/>
              </a:rPr>
              <a:t>Ölçülən </a:t>
            </a:r>
            <a:r>
              <a:rPr lang="az-Latn-AZ" sz="2000" kern="0" dirty="0">
                <a:solidFill>
                  <a:srgbClr val="000000"/>
                </a:solidFill>
                <a:latin typeface="Arial"/>
              </a:rPr>
              <a:t>məlumatın </a:t>
            </a:r>
            <a:r>
              <a:rPr lang="az-Latn-AZ" sz="2000" kern="0" dirty="0" smtClean="0">
                <a:solidFill>
                  <a:srgbClr val="000000"/>
                </a:solidFill>
                <a:latin typeface="Arial"/>
              </a:rPr>
              <a:t>emalı 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lang="az-Latn-AZ" sz="2000" kern="0" dirty="0">
                <a:solidFill>
                  <a:srgbClr val="000000"/>
                </a:solidFill>
                <a:latin typeface="Arial"/>
              </a:rPr>
              <a:t>əgər istifadə edilən düsturlar </a:t>
            </a:r>
            <a:r>
              <a:rPr lang="az-Latn-AZ" sz="2000" kern="0" dirty="0" smtClean="0">
                <a:solidFill>
                  <a:srgbClr val="000000"/>
                </a:solidFill>
                <a:latin typeface="Arial"/>
              </a:rPr>
              <a:t>varsa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)</a:t>
            </a:r>
            <a:endParaRPr lang="az-Latn-AZ" sz="2000" kern="0" dirty="0">
              <a:solidFill>
                <a:srgbClr val="000000"/>
              </a:solidFill>
              <a:latin typeface="Arial"/>
            </a:endParaRPr>
          </a:p>
          <a:p>
            <a:pPr marL="742950" lvl="1" indent="-285750" algn="just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anose="05000000000000000000" pitchFamily="2" charset="2"/>
              <a:buChar char="Ø"/>
            </a:pPr>
            <a:r>
              <a:rPr lang="az-Latn-AZ" sz="2000" kern="0" dirty="0">
                <a:solidFill>
                  <a:srgbClr val="000000"/>
                </a:solidFill>
                <a:latin typeface="Arial"/>
              </a:rPr>
              <a:t>Sensorun ümumi qurluşunu göstərən ən az bir şəkildən istifadə edilməlidir</a:t>
            </a:r>
            <a:endParaRPr lang="en-US" sz="20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20</a:t>
            </a:r>
            <a:r>
              <a:rPr lang="az-Latn-AZ" dirty="0" smtClean="0"/>
              <a:t>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46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333399"/>
              </a:buClr>
              <a:buSzPct val="25000"/>
              <a:defRPr/>
            </a:pPr>
            <a:r>
              <a:rPr lang="az-Latn-AZ" sz="2400" b="1" kern="0" dirty="0">
                <a:solidFill>
                  <a:srgbClr val="333399"/>
                </a:solidFill>
              </a:rPr>
              <a:t>Pərlərin dövr sayını ölçən sensor</a:t>
            </a:r>
            <a:endParaRPr lang="az-Latn-AZ" sz="2800" b="1" kern="0" dirty="0">
              <a:solidFill>
                <a:srgbClr val="333399"/>
              </a:solidFill>
            </a:endParaRPr>
          </a:p>
        </p:txBody>
      </p:sp>
      <p:sp>
        <p:nvSpPr>
          <p:cNvPr id="6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9150" y="1234440"/>
            <a:ext cx="8676250" cy="167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spcBef>
                <a:spcPct val="20000"/>
              </a:spcBef>
              <a:spcAft>
                <a:spcPct val="0"/>
              </a:spcAft>
              <a:buSzPct val="120000"/>
              <a:buFontTx/>
              <a:buChar char="•"/>
            </a:pPr>
            <a:r>
              <a:rPr lang="az-Latn-AZ" sz="2000" kern="0" dirty="0">
                <a:solidFill>
                  <a:srgbClr val="000000"/>
                </a:solidFill>
                <a:latin typeface="Arial"/>
              </a:rPr>
              <a:t>Pərlərin dövr sayını ölçən sensorun texniki xarakteristikalarını </a:t>
            </a:r>
            <a:r>
              <a:rPr lang="az-Latn-AZ" sz="2000" kern="0" dirty="0" smtClean="0">
                <a:solidFill>
                  <a:srgbClr val="000000"/>
                </a:solidFill>
                <a:latin typeface="Arial"/>
              </a:rPr>
              <a:t>göstərin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:</a:t>
            </a: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pPr marL="742950" lvl="1" indent="-285750" algn="just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anose="05000000000000000000" pitchFamily="2" charset="2"/>
              <a:buChar char="Ø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Sensor</a:t>
            </a:r>
            <a:r>
              <a:rPr lang="az-Latn-AZ" kern="0" dirty="0">
                <a:solidFill>
                  <a:srgbClr val="000000"/>
                </a:solidFill>
                <a:latin typeface="Arial"/>
              </a:rPr>
              <a:t>un adı, dəqiqliyi və ölçmə aralığı, ölçüləri, istifadə etdiyi gərginlik və cərəyanın </a:t>
            </a:r>
            <a:r>
              <a:rPr lang="az-Latn-AZ" kern="0" dirty="0" smtClean="0">
                <a:solidFill>
                  <a:srgbClr val="000000"/>
                </a:solidFill>
                <a:latin typeface="Arial"/>
              </a:rPr>
              <a:t>qiymətləri</a:t>
            </a:r>
          </a:p>
          <a:p>
            <a:pPr marL="742950" lvl="1" indent="-285750" algn="just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anose="05000000000000000000" pitchFamily="2" charset="2"/>
              <a:buChar char="Ø"/>
            </a:pPr>
            <a:r>
              <a:rPr lang="az-Latn-AZ" kern="0" dirty="0" smtClean="0">
                <a:solidFill>
                  <a:srgbClr val="000000"/>
                </a:solidFill>
                <a:latin typeface="Arial"/>
              </a:rPr>
              <a:t>Ölçülən </a:t>
            </a:r>
            <a:r>
              <a:rPr lang="az-Latn-AZ" kern="0" dirty="0">
                <a:solidFill>
                  <a:srgbClr val="000000"/>
                </a:solidFill>
                <a:latin typeface="Arial"/>
              </a:rPr>
              <a:t>məlumatın emalı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(</a:t>
            </a:r>
            <a:r>
              <a:rPr lang="az-Latn-AZ" kern="0" dirty="0">
                <a:solidFill>
                  <a:srgbClr val="000000"/>
                </a:solidFill>
                <a:latin typeface="Arial"/>
              </a:rPr>
              <a:t>əgər istifadə edilən düsturlar </a:t>
            </a:r>
            <a:r>
              <a:rPr lang="az-Latn-AZ" kern="0" dirty="0" smtClean="0">
                <a:solidFill>
                  <a:srgbClr val="000000"/>
                </a:solidFill>
                <a:latin typeface="Arial"/>
              </a:rPr>
              <a:t>varsa</a:t>
            </a:r>
            <a:r>
              <a:rPr lang="en-US" kern="0" dirty="0" smtClean="0">
                <a:solidFill>
                  <a:srgbClr val="000000"/>
                </a:solidFill>
                <a:latin typeface="Arial"/>
              </a:rPr>
              <a:t>)</a:t>
            </a:r>
            <a:endParaRPr lang="az-Latn-AZ" kern="0" dirty="0">
              <a:solidFill>
                <a:srgbClr val="000000"/>
              </a:solidFill>
              <a:latin typeface="Arial"/>
            </a:endParaRPr>
          </a:p>
          <a:p>
            <a:pPr marL="742950" lvl="1" indent="-285750" algn="just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anose="05000000000000000000" pitchFamily="2" charset="2"/>
              <a:buChar char="Ø"/>
            </a:pPr>
            <a:r>
              <a:rPr lang="az-Latn-AZ" kern="0" dirty="0">
                <a:solidFill>
                  <a:srgbClr val="000000"/>
                </a:solidFill>
                <a:latin typeface="Arial"/>
              </a:rPr>
              <a:t>Sensorun ümumi qurluşunu göstərən ən az bir şəkildən istifadə edilməlidir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20</a:t>
            </a:r>
            <a:r>
              <a:rPr lang="az-Latn-AZ" dirty="0" smtClean="0"/>
              <a:t>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99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333399"/>
              </a:buClr>
              <a:buSzPct val="25000"/>
              <a:defRPr/>
            </a:pPr>
            <a:r>
              <a:rPr lang="az-Latn-AZ" sz="2400" b="1" kern="0" dirty="0">
                <a:solidFill>
                  <a:srgbClr val="333399"/>
                </a:solidFill>
              </a:rPr>
              <a:t>GPS qəbuledici</a:t>
            </a:r>
            <a:endParaRPr lang="az-Latn-AZ" sz="2800" b="1" kern="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9150" y="1234440"/>
            <a:ext cx="8676250" cy="167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fontAlgn="base">
              <a:spcBef>
                <a:spcPct val="20000"/>
              </a:spcBef>
              <a:spcAft>
                <a:spcPct val="0"/>
              </a:spcAft>
              <a:buSzPct val="120000"/>
              <a:buFontTx/>
              <a:buChar char="•"/>
            </a:pPr>
            <a:r>
              <a:rPr lang="az-Latn-AZ" sz="2000" kern="0" dirty="0">
                <a:solidFill>
                  <a:srgbClr val="000000"/>
                </a:solidFill>
                <a:latin typeface="Arial"/>
              </a:rPr>
              <a:t>GPS qəbuledicinin texniki xarakteristikalarını </a:t>
            </a:r>
            <a:r>
              <a:rPr lang="az-Latn-AZ" sz="2000" kern="0" dirty="0" smtClean="0">
                <a:solidFill>
                  <a:srgbClr val="000000"/>
                </a:solidFill>
                <a:latin typeface="Arial"/>
              </a:rPr>
              <a:t>göstərin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:</a:t>
            </a: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pPr marL="742950" lvl="1" indent="-285750" algn="just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anose="05000000000000000000" pitchFamily="2" charset="2"/>
              <a:buChar char="Ø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Sensor</a:t>
            </a:r>
            <a:r>
              <a:rPr lang="az-Latn-AZ" kern="0" dirty="0">
                <a:solidFill>
                  <a:srgbClr val="000000"/>
                </a:solidFill>
                <a:latin typeface="Arial"/>
              </a:rPr>
              <a:t>un adı, dəqiqliyi və ölçmə aralığı, ölçüləri, istifadə etdiyi gərginlik və cərəyanın </a:t>
            </a:r>
            <a:r>
              <a:rPr lang="az-Latn-AZ" kern="0" dirty="0" smtClean="0">
                <a:solidFill>
                  <a:srgbClr val="000000"/>
                </a:solidFill>
                <a:latin typeface="Arial"/>
              </a:rPr>
              <a:t>qiymətləri</a:t>
            </a:r>
          </a:p>
          <a:p>
            <a:pPr marL="742950" lvl="1" indent="-285750" algn="just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anose="05000000000000000000" pitchFamily="2" charset="2"/>
              <a:buChar char="Ø"/>
            </a:pPr>
            <a:r>
              <a:rPr lang="az-Latn-AZ" kern="0" dirty="0" smtClean="0">
                <a:solidFill>
                  <a:srgbClr val="000000"/>
                </a:solidFill>
                <a:latin typeface="Arial"/>
              </a:rPr>
              <a:t>Ölçülən </a:t>
            </a:r>
            <a:r>
              <a:rPr lang="az-Latn-AZ" kern="0" dirty="0">
                <a:solidFill>
                  <a:srgbClr val="000000"/>
                </a:solidFill>
                <a:latin typeface="Arial"/>
              </a:rPr>
              <a:t>məlumatın </a:t>
            </a:r>
            <a:r>
              <a:rPr lang="az-Latn-AZ" kern="0" dirty="0" smtClean="0">
                <a:solidFill>
                  <a:srgbClr val="000000"/>
                </a:solidFill>
                <a:latin typeface="Arial"/>
              </a:rPr>
              <a:t>emalı </a:t>
            </a:r>
            <a:r>
              <a:rPr lang="en-US" kern="0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lang="az-Latn-AZ" kern="0" dirty="0">
                <a:solidFill>
                  <a:srgbClr val="000000"/>
                </a:solidFill>
                <a:latin typeface="Arial"/>
              </a:rPr>
              <a:t>əgər istifadə edilən düsturlar </a:t>
            </a:r>
            <a:r>
              <a:rPr lang="az-Latn-AZ" kern="0" dirty="0" smtClean="0">
                <a:solidFill>
                  <a:srgbClr val="000000"/>
                </a:solidFill>
                <a:latin typeface="Arial"/>
              </a:rPr>
              <a:t>varsa</a:t>
            </a:r>
            <a:r>
              <a:rPr lang="az-Latn-AZ" kern="0" dirty="0">
                <a:solidFill>
                  <a:srgbClr val="000000"/>
                </a:solidFill>
                <a:latin typeface="Arial"/>
              </a:rPr>
              <a:t>)</a:t>
            </a:r>
          </a:p>
          <a:p>
            <a:pPr marL="742950" lvl="1" indent="-285750" algn="just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anose="05000000000000000000" pitchFamily="2" charset="2"/>
              <a:buChar char="Ø"/>
            </a:pPr>
            <a:r>
              <a:rPr lang="az-Latn-AZ" kern="0" dirty="0">
                <a:solidFill>
                  <a:srgbClr val="000000"/>
                </a:solidFill>
                <a:latin typeface="Arial"/>
              </a:rPr>
              <a:t>Sensorun ümumi qurluşunu göstərən ən az bir şəkildən istifadə edilməlidir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20</a:t>
            </a:r>
            <a:r>
              <a:rPr lang="az-Latn-AZ" dirty="0" smtClean="0"/>
              <a:t>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55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333399"/>
              </a:buClr>
              <a:buSzPct val="25000"/>
              <a:defRPr/>
            </a:pPr>
            <a:r>
              <a:rPr lang="az-Latn-AZ" sz="2400" b="1" kern="0" dirty="0">
                <a:solidFill>
                  <a:srgbClr val="333399"/>
                </a:solidFill>
              </a:rPr>
              <a:t>Kamera modulu</a:t>
            </a:r>
            <a:endParaRPr lang="az-Latn-AZ" sz="2800" b="1" kern="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9150" y="1234440"/>
            <a:ext cx="8676250" cy="195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fontAlgn="base">
              <a:spcBef>
                <a:spcPct val="20000"/>
              </a:spcBef>
              <a:spcAft>
                <a:spcPct val="0"/>
              </a:spcAft>
              <a:buSzPct val="120000"/>
              <a:buFontTx/>
              <a:buChar char="•"/>
            </a:pPr>
            <a:r>
              <a:rPr lang="az-Latn-AZ" sz="2000" kern="0" dirty="0">
                <a:solidFill>
                  <a:srgbClr val="000000"/>
                </a:solidFill>
                <a:latin typeface="Arial"/>
              </a:rPr>
              <a:t>Kamera modulunun texniki xarakteristikalarını </a:t>
            </a:r>
            <a:r>
              <a:rPr lang="az-Latn-AZ" sz="2000" kern="0" dirty="0" smtClean="0">
                <a:solidFill>
                  <a:srgbClr val="000000"/>
                </a:solidFill>
                <a:latin typeface="Arial"/>
              </a:rPr>
              <a:t>göstərin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:</a:t>
            </a: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pPr marL="742950" lvl="1" indent="-285750" algn="just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anose="05000000000000000000" pitchFamily="2" charset="2"/>
              <a:buChar char="Ø"/>
            </a:pPr>
            <a:r>
              <a:rPr lang="az-Latn-AZ" kern="0" dirty="0">
                <a:solidFill>
                  <a:srgbClr val="000000"/>
                </a:solidFill>
                <a:latin typeface="Arial"/>
              </a:rPr>
              <a:t>Modulun adı, ayırdetmə dəqiqliyi (piksel), ölçüləri, istifadə etdiyi gərginlik və cərəyanın </a:t>
            </a:r>
            <a:r>
              <a:rPr lang="az-Latn-AZ" kern="0" dirty="0" smtClean="0">
                <a:solidFill>
                  <a:srgbClr val="000000"/>
                </a:solidFill>
                <a:latin typeface="Arial"/>
              </a:rPr>
              <a:t>qiymətləri</a:t>
            </a:r>
          </a:p>
          <a:p>
            <a:pPr marL="742950" lvl="1" indent="-285750" algn="just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anose="05000000000000000000" pitchFamily="2" charset="2"/>
              <a:buChar char="Ø"/>
            </a:pPr>
            <a:r>
              <a:rPr lang="az-Latn-AZ" kern="0" dirty="0" smtClean="0">
                <a:solidFill>
                  <a:srgbClr val="000000"/>
                </a:solidFill>
                <a:latin typeface="Arial"/>
              </a:rPr>
              <a:t>Çəkilən </a:t>
            </a:r>
            <a:r>
              <a:rPr lang="az-Latn-AZ" kern="0" dirty="0">
                <a:solidFill>
                  <a:srgbClr val="000000"/>
                </a:solidFill>
                <a:latin typeface="Arial"/>
              </a:rPr>
              <a:t>şəklin emalı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(</a:t>
            </a:r>
            <a:r>
              <a:rPr lang="az-Latn-AZ" kern="0" dirty="0">
                <a:solidFill>
                  <a:srgbClr val="000000"/>
                </a:solidFill>
                <a:latin typeface="Arial"/>
              </a:rPr>
              <a:t>emalın modul üzərində və ya mikrokontrollerdə emal olunacağı haqqında </a:t>
            </a:r>
            <a:r>
              <a:rPr lang="az-Latn-AZ" kern="0" dirty="0" smtClean="0">
                <a:solidFill>
                  <a:srgbClr val="000000"/>
                </a:solidFill>
                <a:latin typeface="Arial"/>
              </a:rPr>
              <a:t>məlumat</a:t>
            </a:r>
            <a:r>
              <a:rPr lang="en-US" kern="0" dirty="0" smtClean="0">
                <a:solidFill>
                  <a:srgbClr val="000000"/>
                </a:solidFill>
                <a:latin typeface="Arial"/>
              </a:rPr>
              <a:t>)</a:t>
            </a:r>
            <a:endParaRPr lang="az-Latn-AZ" kern="0" dirty="0">
              <a:solidFill>
                <a:srgbClr val="000000"/>
              </a:solidFill>
              <a:latin typeface="Arial"/>
            </a:endParaRPr>
          </a:p>
          <a:p>
            <a:pPr marL="742950" lvl="1" indent="-285750" algn="just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anose="05000000000000000000" pitchFamily="2" charset="2"/>
              <a:buChar char="Ø"/>
            </a:pPr>
            <a:r>
              <a:rPr lang="az-Latn-AZ" kern="0" dirty="0">
                <a:solidFill>
                  <a:srgbClr val="000000"/>
                </a:solidFill>
                <a:latin typeface="Arial"/>
              </a:rPr>
              <a:t>Modulun ümumi qurluşunu göstərən ən az bir şəkildən istifadə edilməlidir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20</a:t>
            </a:r>
            <a:r>
              <a:rPr lang="az-Latn-AZ" dirty="0" smtClean="0"/>
              <a:t>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01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Shape 133"/>
          <p:cNvSpPr txBox="1">
            <a:spLocks/>
          </p:cNvSpPr>
          <p:nvPr/>
        </p:nvSpPr>
        <p:spPr>
          <a:xfrm>
            <a:off x="758606" y="2009079"/>
            <a:ext cx="7772400" cy="1831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r>
              <a:rPr lang="en-US" kern="0" dirty="0">
                <a:solidFill>
                  <a:srgbClr val="333399"/>
                </a:solidFill>
              </a:rPr>
              <a:t>Kommunikasiya</a:t>
            </a:r>
            <a:r>
              <a:rPr lang="az-Latn-AZ" kern="0" dirty="0">
                <a:solidFill>
                  <a:srgbClr val="333399"/>
                </a:solidFill>
              </a:rPr>
              <a:t> </a:t>
            </a:r>
            <a:r>
              <a:rPr lang="az-Latn-AZ" kern="0">
                <a:solidFill>
                  <a:srgbClr val="333399"/>
                </a:solidFill>
              </a:rPr>
              <a:t>və </a:t>
            </a:r>
            <a:r>
              <a:rPr lang="en-US" kern="0" dirty="0">
                <a:solidFill>
                  <a:srgbClr val="333399"/>
                </a:solidFill>
              </a:rPr>
              <a:t>V</a:t>
            </a:r>
            <a:r>
              <a:rPr lang="az-Latn-AZ" kern="0" smtClean="0">
                <a:solidFill>
                  <a:srgbClr val="333399"/>
                </a:solidFill>
              </a:rPr>
              <a:t>erilənlərin </a:t>
            </a:r>
            <a:r>
              <a:rPr lang="az-Latn-AZ" kern="0" err="1">
                <a:solidFill>
                  <a:srgbClr val="333399"/>
                </a:solidFill>
              </a:rPr>
              <a:t>İ</a:t>
            </a:r>
            <a:r>
              <a:rPr lang="az-Latn-AZ" kern="0" smtClean="0">
                <a:solidFill>
                  <a:srgbClr val="333399"/>
                </a:solidFill>
              </a:rPr>
              <a:t>darəedilməsi </a:t>
            </a:r>
            <a:r>
              <a:rPr lang="en-US" kern="0" smtClean="0">
                <a:solidFill>
                  <a:srgbClr val="333399"/>
                </a:solidFill>
              </a:rPr>
              <a:t>(KV</a:t>
            </a:r>
            <a:r>
              <a:rPr lang="az-Latn-AZ" kern="0" smtClean="0">
                <a:solidFill>
                  <a:srgbClr val="333399"/>
                </a:solidFill>
              </a:rPr>
              <a:t>İ) </a:t>
            </a:r>
            <a:r>
              <a:rPr lang="en-US" kern="0" smtClean="0">
                <a:solidFill>
                  <a:srgbClr val="333399"/>
                </a:solidFill>
              </a:rPr>
              <a:t>B</a:t>
            </a:r>
            <a:r>
              <a:rPr lang="az-Latn-AZ" kern="0" smtClean="0">
                <a:solidFill>
                  <a:srgbClr val="333399"/>
                </a:solidFill>
              </a:rPr>
              <a:t>ölməsi</a:t>
            </a:r>
            <a:endParaRPr lang="az-Latn-AZ" kern="0" dirty="0">
              <a:solidFill>
                <a:srgbClr val="333399"/>
              </a:solidFill>
            </a:endParaRPr>
          </a:p>
        </p:txBody>
      </p:sp>
      <p:sp>
        <p:nvSpPr>
          <p:cNvPr id="8" name="Shape 174"/>
          <p:cNvSpPr txBox="1">
            <a:spLocks/>
          </p:cNvSpPr>
          <p:nvPr/>
        </p:nvSpPr>
        <p:spPr>
          <a:xfrm>
            <a:off x="2152650" y="3733789"/>
            <a:ext cx="4800599" cy="971550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smtClean="0">
                <a:solidFill>
                  <a:srgbClr val="000000"/>
                </a:solidFill>
              </a:rPr>
              <a:t>Təqdimatçı</a:t>
            </a:r>
            <a:r>
              <a:rPr lang="en-US" kern="0" smtClean="0">
                <a:solidFill>
                  <a:srgbClr val="000000"/>
                </a:solidFill>
              </a:rPr>
              <a:t>lar</a:t>
            </a:r>
            <a:r>
              <a:rPr lang="az-Latn-AZ" kern="0" smtClean="0">
                <a:solidFill>
                  <a:srgbClr val="000000"/>
                </a:solidFill>
              </a:rPr>
              <a:t>ın Adı və </a:t>
            </a:r>
            <a:r>
              <a:rPr lang="az-Latn-AZ" kern="0">
                <a:solidFill>
                  <a:srgbClr val="000000"/>
                </a:solidFill>
              </a:rPr>
              <a:t>Soyadı</a:t>
            </a: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20</a:t>
            </a:r>
            <a:r>
              <a:rPr lang="az-Latn-AZ" dirty="0" smtClean="0"/>
              <a:t>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83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9150" y="1234440"/>
            <a:ext cx="867624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SzPct val="120000"/>
              <a:buFont typeface="Arial" panose="020B0604020202020204" pitchFamily="34" charset="0"/>
              <a:buChar char="•"/>
              <a:tabLst>
                <a:tab pos="685800" algn="ctr"/>
              </a:tabLst>
            </a:pPr>
            <a:r>
              <a:rPr lang="az-Latn-AZ" b="1" dirty="0">
                <a:latin typeface="Arial" panose="020B0604020202020204" pitchFamily="34" charset="0"/>
                <a:cs typeface="Arial" panose="020B0604020202020204" pitchFamily="34" charset="0"/>
              </a:rPr>
              <a:t>Hesabat sənədinin hazırlanmasında diqqət edilməli məqamlar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az-Latn-A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SzPct val="120000"/>
              <a:buFont typeface="Wingdings" panose="05000000000000000000" pitchFamily="2" charset="2"/>
              <a:buChar char="Ø"/>
            </a:pP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</a:rPr>
              <a:t>Bu şablonda verilmiş başlıqlar və onların ardıcıllığı komandalar tərəfindən dəyişdirilməməlidir</a:t>
            </a:r>
          </a:p>
          <a:p>
            <a:pPr marL="742950" lvl="1" indent="-285750" algn="just">
              <a:buSzPct val="120000"/>
              <a:buFont typeface="Wingdings" panose="05000000000000000000" pitchFamily="2" charset="2"/>
              <a:buChar char="Ø"/>
            </a:pP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</a:rPr>
              <a:t>Komanda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</a:rPr>
              <a:t>ın nömrəsi və adı, təqdimatçının adı və komandanın loqosu tələb edilən bütün slaydlarda qeyd edilməlidir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SzPct val="120000"/>
              <a:buFont typeface="Wingdings" panose="05000000000000000000" pitchFamily="2" charset="2"/>
              <a:buChar char="Ø"/>
            </a:pP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</a:rPr>
              <a:t>Sənəddə yazılmış bütün məlumatlar aydın şəkildə olmalıdır,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</a:rPr>
              <a:t>aydın yazılmayan hissələr münsiflər tərəfindən aşağı balla qiymətləndirilə bilər</a:t>
            </a:r>
          </a:p>
          <a:p>
            <a:pPr marL="742950" lvl="1" indent="-285750" algn="just">
              <a:buSzPct val="120000"/>
              <a:buFont typeface="Wingdings" panose="05000000000000000000" pitchFamily="2" charset="2"/>
              <a:buChar char="Ø"/>
            </a:pP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</a:rPr>
              <a:t>Əgər ehtiyac varsa bölmələr üzrə başlıqların eyni saxlanılması şərti ilə əlavə slaydlar daxil edilə bilər</a:t>
            </a:r>
          </a:p>
          <a:p>
            <a:pPr marL="685800" indent="-228600" algn="just"/>
            <a:endParaRPr lang="az-Latn-A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SzPct val="120000"/>
              <a:buFont typeface="Arial" panose="020B0604020202020204" pitchFamily="34" charset="0"/>
              <a:buChar char="•"/>
            </a:pPr>
            <a:r>
              <a:rPr lang="az-Latn-AZ" b="1" dirty="0">
                <a:latin typeface="Arial" panose="020B0604020202020204" pitchFamily="34" charset="0"/>
                <a:cs typeface="Arial" panose="020B0604020202020204" pitchFamily="34" charset="0"/>
              </a:rPr>
              <a:t>Hesabat sənədinin təqdimatında diqqət edilməli məqamlar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az-Latn-A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SzPct val="120000"/>
              <a:buFont typeface="Wingdings" panose="05000000000000000000" pitchFamily="2" charset="2"/>
              <a:buChar char="Ø"/>
            </a:pP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</a:rPr>
              <a:t>Təqdimat və suallar üçün hər bir komandaya sadəcə 30 dəqiqə ayrılır</a:t>
            </a:r>
          </a:p>
          <a:p>
            <a:pPr marL="742950" lvl="1" indent="-285750" algn="just">
              <a:buSzPct val="120000"/>
              <a:buFont typeface="Wingdings" panose="05000000000000000000" pitchFamily="2" charset="2"/>
              <a:buChar char="Ø"/>
            </a:pP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</a:rPr>
              <a:t>Yalnız Təşkilatçılar tərəfindən işarələnmış (bax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</a:rPr>
              <a:t>loqonun üzərindəki ulduz işarəsi) slaydlar təqdimat zamanı komanda tərəfindən danışılır</a:t>
            </a:r>
          </a:p>
          <a:p>
            <a:pPr marL="742950" lvl="1" indent="-285750" algn="just">
              <a:buSzPct val="120000"/>
              <a:buFont typeface="Wingdings" panose="05000000000000000000" pitchFamily="2" charset="2"/>
              <a:buChar char="Ø"/>
            </a:pP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</a:rPr>
              <a:t>İşarələnməmiş slaydlarla bağlı suallar münsiflər tərəfindən 30 dəqiqəlik təqdimat müddətinin xaricində verilə bilər</a:t>
            </a:r>
          </a:p>
          <a:p>
            <a:pPr algn="just"/>
            <a:endParaRPr lang="az-Latn-AZ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az-Latn-AZ" b="1" i="1" dirty="0">
                <a:latin typeface="Arial" panose="020B0604020202020204" pitchFamily="34" charset="0"/>
                <a:cs typeface="Arial" panose="020B0604020202020204" pitchFamily="34" charset="0"/>
              </a:rPr>
              <a:t>QEYD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az-Latn-AZ" i="1" dirty="0">
                <a:latin typeface="Arial" panose="020B0604020202020204" pitchFamily="34" charset="0"/>
                <a:cs typeface="Arial" panose="020B0604020202020204" pitchFamily="34" charset="0"/>
              </a:rPr>
              <a:t>Bu slayd yalnız məlumat xarakterlidir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az-Latn-AZ" i="1" dirty="0">
                <a:latin typeface="Arial" panose="020B0604020202020204" pitchFamily="34" charset="0"/>
                <a:cs typeface="Arial" panose="020B0604020202020204" pitchFamily="34" charset="0"/>
              </a:rPr>
              <a:t>sənəd hazırlanarkən silinməlidir.</a:t>
            </a:r>
          </a:p>
          <a:p>
            <a:pPr algn="just"/>
            <a:r>
              <a:rPr lang="az-Latn-AZ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az-Latn-AZ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333399"/>
              </a:buClr>
              <a:buSzPct val="25000"/>
              <a:defRPr/>
            </a:pPr>
            <a:r>
              <a:rPr lang="az-Latn-AZ" sz="24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Qeydlər</a:t>
            </a:r>
            <a:endParaRPr lang="az-Latn-AZ" sz="2400" b="1" kern="0" dirty="0">
              <a:solidFill>
                <a:srgbClr val="FF0000"/>
              </a:solidFill>
            </a:endParaRPr>
          </a:p>
        </p:txBody>
      </p:sp>
      <p:sp>
        <p:nvSpPr>
          <p:cNvPr id="7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" name="Elbow Connector 10"/>
          <p:cNvCxnSpPr>
            <a:cxnSpLocks/>
          </p:cNvCxnSpPr>
          <p:nvPr/>
        </p:nvCxnSpPr>
        <p:spPr>
          <a:xfrm rot="5400000" flipH="1" flipV="1">
            <a:off x="6393534" y="2424458"/>
            <a:ext cx="4440757" cy="418689"/>
          </a:xfrm>
          <a:prstGeom prst="bentConnector3">
            <a:avLst>
              <a:gd name="adj1" fmla="val -281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ate Placeholder 1"/>
          <p:cNvSpPr>
            <a:spLocks noGrp="1"/>
          </p:cNvSpPr>
          <p:nvPr>
            <p:ph type="dt" sz="half" idx="10"/>
          </p:nvPr>
        </p:nvSpPr>
        <p:spPr>
          <a:xfrm>
            <a:off x="239150" y="6431509"/>
            <a:ext cx="2184009" cy="365125"/>
          </a:xfrm>
        </p:spPr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20</a:t>
            </a:r>
            <a:r>
              <a:rPr lang="az-Latn-AZ" dirty="0" smtClean="0"/>
              <a:t>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74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en-US" sz="2400" b="1" ker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r>
              <a:rPr lang="az-Latn-AZ" sz="2400" b="1" ker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 bölməsinə ümumi baxış </a:t>
            </a:r>
          </a:p>
        </p:txBody>
      </p:sp>
      <p:sp>
        <p:nvSpPr>
          <p:cNvPr id="6" name="Shape 530"/>
          <p:cNvSpPr txBox="1">
            <a:spLocks/>
          </p:cNvSpPr>
          <p:nvPr/>
        </p:nvSpPr>
        <p:spPr>
          <a:xfrm>
            <a:off x="239150" y="1234440"/>
            <a:ext cx="8676250" cy="20023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Se</a:t>
            </a:r>
            <a:r>
              <a:rPr lang="az-Latn-AZ" sz="20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çilmiş komponentlərinin ümumi təsviri (izahların əlavə edilməsi üstünlükdür</a:t>
            </a:r>
            <a:r>
              <a:rPr lang="en-US" sz="20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>
              <a:lnSpc>
                <a:spcPct val="100000"/>
              </a:lnSpc>
              <a:spcBef>
                <a:spcPts val="480"/>
              </a:spcBef>
              <a:buClr>
                <a:prstClr val="black"/>
              </a:buClr>
              <a:buSzPts val="2400"/>
              <a:buFont typeface="Wingdings" panose="05000000000000000000" pitchFamily="2" charset="2"/>
              <a:buChar char="Ø"/>
            </a:pPr>
            <a:endParaRPr lang="en-US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>
              <a:lnSpc>
                <a:spcPct val="100000"/>
              </a:lnSpc>
              <a:spcBef>
                <a:spcPts val="480"/>
              </a:spcBef>
              <a:buClr>
                <a:prstClr val="black"/>
              </a:buClr>
              <a:buFont typeface="Arial"/>
              <a:buNone/>
            </a:pPr>
            <a:endParaRPr lang="en-US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20</a:t>
            </a:r>
            <a:r>
              <a:rPr lang="az-Latn-AZ" dirty="0" smtClean="0"/>
              <a:t>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98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3399"/>
              </a:buClr>
            </a:pPr>
            <a:r>
              <a:rPr lang="az-Latn-AZ" sz="2400" b="1" kern="0">
                <a:solidFill>
                  <a:srgbClr val="333399"/>
                </a:solidFill>
              </a:rPr>
              <a:t>İ</a:t>
            </a:r>
            <a:r>
              <a:rPr lang="en-US" sz="2400" b="1" kern="0">
                <a:solidFill>
                  <a:srgbClr val="333399"/>
                </a:solidFill>
              </a:rPr>
              <a:t>da</a:t>
            </a:r>
            <a:r>
              <a:rPr lang="az-Latn-AZ" sz="2400" b="1" kern="0">
                <a:solidFill>
                  <a:srgbClr val="333399"/>
                </a:solidFill>
              </a:rPr>
              <a:t>rəedici qurğu və yaddaş bölgüsü</a:t>
            </a:r>
            <a:endParaRPr lang="en-US" sz="2400" b="1" kern="0">
              <a:solidFill>
                <a:srgbClr val="333399"/>
              </a:solidFill>
            </a:endParaRPr>
          </a:p>
        </p:txBody>
      </p:sp>
      <p:sp>
        <p:nvSpPr>
          <p:cNvPr id="7" name="Shape 530"/>
          <p:cNvSpPr txBox="1">
            <a:spLocks/>
          </p:cNvSpPr>
          <p:nvPr/>
        </p:nvSpPr>
        <p:spPr>
          <a:xfrm>
            <a:off x="233875" y="1234440"/>
            <a:ext cx="8676250" cy="30940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r>
              <a:rPr lang="az-Latn-AZ" sz="20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İdarəedici qurğunun (kontroller) əsas parametrlərini qeyd </a:t>
            </a: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edin</a:t>
            </a:r>
            <a:r>
              <a:rPr lang="en-US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az-Latn-AZ" sz="20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sürət, </a:t>
            </a: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yaddaş və </a:t>
            </a:r>
            <a:r>
              <a:rPr lang="az-Latn-AZ" sz="20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s.)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r>
              <a:rPr lang="az-Latn-AZ" sz="20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Verilənlərin interfeyslərini </a:t>
            </a:r>
            <a:r>
              <a:rPr lang="en-US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say </a:t>
            </a: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və ad olaraq qeyd edin (məs</a:t>
            </a:r>
            <a:r>
              <a:rPr lang="en-US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en-US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2C)</a:t>
            </a: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r>
              <a:rPr lang="az-Latn-AZ" sz="20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Daxili yaddaş, (əgər varsa</a:t>
            </a: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istifadə </a:t>
            </a:r>
            <a:r>
              <a:rPr lang="az-Latn-AZ" sz="20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edilmiş digər yaddaş qurğuları və yaddaş bölgüsü haqqında məlumat </a:t>
            </a: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verin</a:t>
            </a: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20</a:t>
            </a:r>
            <a:r>
              <a:rPr lang="az-Latn-AZ" dirty="0" smtClean="0"/>
              <a:t>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14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3399"/>
              </a:buClr>
            </a:pPr>
            <a:r>
              <a:rPr lang="az-Latn-AZ" sz="2400" b="1" kern="0">
                <a:solidFill>
                  <a:srgbClr val="333399"/>
                </a:solidFill>
              </a:rPr>
              <a:t>Modelin antenası</a:t>
            </a:r>
            <a:endParaRPr lang="en-US" sz="2400" b="1" kern="0">
              <a:solidFill>
                <a:srgbClr val="333399"/>
              </a:solidFill>
            </a:endParaRPr>
          </a:p>
        </p:txBody>
      </p:sp>
      <p:sp>
        <p:nvSpPr>
          <p:cNvPr id="8" name="Shape 530"/>
          <p:cNvSpPr txBox="1">
            <a:spLocks/>
          </p:cNvSpPr>
          <p:nvPr/>
        </p:nvSpPr>
        <p:spPr>
          <a:xfrm>
            <a:off x="228600" y="1234440"/>
            <a:ext cx="8686800" cy="17131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ct val="120000"/>
              <a:buFont typeface="Arial"/>
              <a:buChar char="•"/>
            </a:pPr>
            <a:r>
              <a:rPr lang="az-Latn-AZ" sz="20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Model </a:t>
            </a:r>
            <a:r>
              <a:rPr lang="en-US" sz="2000" dirty="0" err="1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peyk</a:t>
            </a:r>
            <a:r>
              <a:rPr lang="en-US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üçün </a:t>
            </a:r>
            <a:r>
              <a:rPr lang="az-Latn-AZ" sz="20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seçilmiş antenanın əsas parametrlərini və xüsusiyyətlərini qeyd edin:</a:t>
            </a:r>
          </a:p>
          <a:p>
            <a:pPr marL="742950" lvl="1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ct val="120000"/>
              <a:buFont typeface="Wingdings" panose="05000000000000000000" pitchFamily="2" charset="2"/>
              <a:buChar char="Ø"/>
            </a:pPr>
            <a:r>
              <a:rPr lang="az-Latn-AZ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Kommunikasiya məsafəsi</a:t>
            </a:r>
          </a:p>
          <a:p>
            <a:pPr marL="742950" lvl="1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ct val="120000"/>
              <a:buFont typeface="Wingdings" panose="05000000000000000000" pitchFamily="2" charset="2"/>
              <a:buChar char="Ø"/>
            </a:pPr>
            <a:r>
              <a:rPr lang="az-Latn-AZ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Şüalanma </a:t>
            </a:r>
            <a:r>
              <a:rPr lang="az-Latn-AZ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diaqramları və s.</a:t>
            </a:r>
          </a:p>
        </p:txBody>
      </p:sp>
      <p:sp>
        <p:nvSpPr>
          <p:cNvPr id="7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20</a:t>
            </a:r>
            <a:r>
              <a:rPr lang="az-Latn-AZ" dirty="0" smtClean="0"/>
              <a:t>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1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3399"/>
              </a:buClr>
            </a:pPr>
            <a:r>
              <a:rPr lang="az-Latn-AZ" sz="2400" b="1" kern="0" dirty="0">
                <a:solidFill>
                  <a:srgbClr val="333399"/>
                </a:solidFill>
              </a:rPr>
              <a:t>Radiomodul və onun ilkin konfiqurasiyası</a:t>
            </a:r>
            <a:endParaRPr lang="en-US" sz="2400" b="1" kern="0" dirty="0">
              <a:solidFill>
                <a:srgbClr val="333399"/>
              </a:solidFill>
            </a:endParaRPr>
          </a:p>
        </p:txBody>
      </p:sp>
      <p:sp>
        <p:nvSpPr>
          <p:cNvPr id="7" name="Shape 530"/>
          <p:cNvSpPr txBox="1">
            <a:spLocks/>
          </p:cNvSpPr>
          <p:nvPr/>
        </p:nvSpPr>
        <p:spPr>
          <a:xfrm>
            <a:off x="239150" y="1234440"/>
            <a:ext cx="8676250" cy="49403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r>
              <a:rPr lang="az-Latn-AZ" sz="20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XBee radiomodulun seçimini qeyd edin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r>
              <a:rPr lang="az-Latn-AZ" sz="20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Net</a:t>
            </a:r>
            <a:r>
              <a:rPr lang="en-US" sz="20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ID –</a:t>
            </a:r>
            <a:r>
              <a:rPr lang="az-Latn-AZ" sz="20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ni və digər gərəkli konfiqurasiyaları göstərin</a:t>
            </a:r>
          </a:p>
        </p:txBody>
      </p:sp>
      <p:sp>
        <p:nvSpPr>
          <p:cNvPr id="8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20</a:t>
            </a:r>
            <a:r>
              <a:rPr lang="az-Latn-AZ" dirty="0" smtClean="0"/>
              <a:t>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9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3399"/>
              </a:buClr>
            </a:pPr>
            <a:r>
              <a:rPr lang="az-Latn-AZ" sz="2400" b="1" kern="0">
                <a:solidFill>
                  <a:srgbClr val="333399"/>
                </a:solidFill>
              </a:rPr>
              <a:t>Telemetriya </a:t>
            </a:r>
            <a:r>
              <a:rPr lang="en-US" sz="2400" b="1" kern="0">
                <a:solidFill>
                  <a:srgbClr val="333399"/>
                </a:solidFill>
              </a:rPr>
              <a:t>f</a:t>
            </a:r>
            <a:r>
              <a:rPr lang="az-Latn-AZ" sz="2400" b="1" kern="0">
                <a:solidFill>
                  <a:srgbClr val="333399"/>
                </a:solidFill>
              </a:rPr>
              <a:t>ormatı</a:t>
            </a:r>
            <a:endParaRPr lang="en-US" sz="2400" b="1" kern="0">
              <a:solidFill>
                <a:srgbClr val="333399"/>
              </a:solidFill>
            </a:endParaRPr>
          </a:p>
        </p:txBody>
      </p:sp>
      <p:sp>
        <p:nvSpPr>
          <p:cNvPr id="7" name="Shape 530"/>
          <p:cNvSpPr txBox="1">
            <a:spLocks/>
          </p:cNvSpPr>
          <p:nvPr/>
        </p:nvSpPr>
        <p:spPr>
          <a:xfrm>
            <a:off x="239150" y="1234440"/>
            <a:ext cx="8676250" cy="349524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r>
              <a:rPr lang="az-Latn-AZ" sz="20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Yerüstü stansiyaya göndəriləcək olan verilənlərin formatlaşdırılması haqqında məlumat verin</a:t>
            </a:r>
          </a:p>
          <a:p>
            <a:pPr marL="742950" lvl="1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Wingdings" panose="05000000000000000000" pitchFamily="2" charset="2"/>
              <a:buChar char="Ø"/>
            </a:pPr>
            <a:r>
              <a:rPr lang="az-Latn-AZ" sz="18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Nümunə telemetriya paketləri daxil edin və yarışmanın şərtləri ilə üst-üstə düşdüyünü göstərin</a:t>
            </a:r>
          </a:p>
        </p:txBody>
      </p:sp>
      <p:sp>
        <p:nvSpPr>
          <p:cNvPr id="8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20</a:t>
            </a:r>
            <a:r>
              <a:rPr lang="az-Latn-AZ" dirty="0" smtClean="0"/>
              <a:t>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8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Shape 133"/>
          <p:cNvSpPr txBox="1">
            <a:spLocks/>
          </p:cNvSpPr>
          <p:nvPr/>
        </p:nvSpPr>
        <p:spPr>
          <a:xfrm>
            <a:off x="690053" y="2148840"/>
            <a:ext cx="7772400" cy="1831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 smtClean="0">
                <a:solidFill>
                  <a:srgbClr val="333399"/>
                </a:solidFill>
              </a:rPr>
              <a:t>Elektrik-Güc </a:t>
            </a:r>
          </a:p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>
                <a:solidFill>
                  <a:srgbClr val="333399"/>
                </a:solidFill>
              </a:rPr>
              <a:t>B</a:t>
            </a:r>
            <a:r>
              <a:rPr lang="az-Latn-AZ" kern="0" smtClean="0">
                <a:solidFill>
                  <a:srgbClr val="333399"/>
                </a:solidFill>
              </a:rPr>
              <a:t>ölməsi</a:t>
            </a:r>
            <a:endParaRPr lang="az-Latn-AZ" kern="0" dirty="0">
              <a:solidFill>
                <a:srgbClr val="333399"/>
              </a:solidFill>
            </a:endParaRPr>
          </a:p>
        </p:txBody>
      </p:sp>
      <p:sp>
        <p:nvSpPr>
          <p:cNvPr id="9" name="Shape 174"/>
          <p:cNvSpPr txBox="1">
            <a:spLocks/>
          </p:cNvSpPr>
          <p:nvPr/>
        </p:nvSpPr>
        <p:spPr>
          <a:xfrm>
            <a:off x="2152650" y="3733789"/>
            <a:ext cx="4800599" cy="971550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smtClean="0">
                <a:solidFill>
                  <a:srgbClr val="000000"/>
                </a:solidFill>
              </a:rPr>
              <a:t>Təqdimatçı</a:t>
            </a:r>
            <a:r>
              <a:rPr lang="en-US" kern="0" smtClean="0">
                <a:solidFill>
                  <a:srgbClr val="000000"/>
                </a:solidFill>
              </a:rPr>
              <a:t>lar</a:t>
            </a:r>
            <a:r>
              <a:rPr lang="az-Latn-AZ" kern="0" smtClean="0">
                <a:solidFill>
                  <a:srgbClr val="000000"/>
                </a:solidFill>
              </a:rPr>
              <a:t>ın Adı və </a:t>
            </a:r>
            <a:r>
              <a:rPr lang="az-Latn-AZ" kern="0">
                <a:solidFill>
                  <a:srgbClr val="000000"/>
                </a:solidFill>
              </a:rPr>
              <a:t>Soyadı</a:t>
            </a: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20</a:t>
            </a:r>
            <a:r>
              <a:rPr lang="az-Latn-AZ" dirty="0" smtClean="0"/>
              <a:t>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88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az-Latn-AZ" sz="2400" b="1" kern="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Elektrik dövrənin ümumi quruluşu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9149" y="1234440"/>
            <a:ext cx="867625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SzPct val="120000"/>
              <a:buFont typeface="Arial" panose="020B0604020202020204" pitchFamily="34" charset="0"/>
              <a:buChar char="•"/>
            </a:pP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Elektronik dövrənin prinsipial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sxemi 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detallı şəkildə göstərilməli, sensorların və bütün elektronik komponentlərin mikrokontrollerə hansı qaydada  qoşulması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göstərilməlidir</a:t>
            </a:r>
            <a:endParaRPr lang="az-Latn-A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SzPct val="120000"/>
              <a:buFont typeface="Arial" panose="020B0604020202020204" pitchFamily="34" charset="0"/>
              <a:buChar char="•"/>
            </a:pP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Prinsipial sxemdə bütün sensorların hansı gərginliklə qidalandırıldığı qeyd edilməlidir</a:t>
            </a:r>
          </a:p>
          <a:p>
            <a:pPr marL="285750" indent="-285750" algn="just">
              <a:buSzPct val="120000"/>
              <a:buFont typeface="Arial" panose="020B0604020202020204" pitchFamily="34" charset="0"/>
              <a:buChar char="•"/>
            </a:pP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Prinsipial sxem əl və ya CAD pro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ramları vasitəsilə çəkilə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bilər</a:t>
            </a:r>
          </a:p>
          <a:p>
            <a:pPr marL="285750" indent="-285750" algn="just">
              <a:buSzPct val="120000"/>
              <a:buFont typeface="Arial" panose="020B0604020202020204" pitchFamily="34" charset="0"/>
              <a:buChar char="•"/>
            </a:pP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İstifadə 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ediləcək bütün elektronik komponentlər (elektrik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çarı, tranzistorlar, kondensatorlar, gərginlik çeviriciləri  və s.), o cümlədən ayrılma mexanizmində istifadə edilən bütün komponentlər 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ervo,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ixrom,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ektromaqnit və s.) göstərilməlidir. </a:t>
            </a:r>
          </a:p>
          <a:p>
            <a:pPr marL="285750" indent="-285750" algn="just">
              <a:buSzPct val="120000"/>
              <a:buFont typeface="Arial" panose="020B0604020202020204" pitchFamily="34" charset="0"/>
              <a:buChar char="•"/>
            </a:pP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Hər 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bir komponentin yanında və ya üstündə onun markası və hansı parametri ölçdüyünü göstərən qısa qeyd qoyulmalıdır (məs: NEO6MV2 GPS) </a:t>
            </a:r>
          </a:p>
          <a:p>
            <a:pPr marL="285750" indent="-285750" algn="just">
              <a:buSzPct val="120000"/>
              <a:buFont typeface="Arial" panose="020B0604020202020204" pitchFamily="34" charset="0"/>
              <a:buChar char="•"/>
            </a:pP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Qida mənbə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inin dövrəyə necə qoşulacağı qeyd edilməlidir</a:t>
            </a:r>
          </a:p>
          <a:p>
            <a:pPr marL="285750" indent="-285750" algn="just">
              <a:buSzPct val="120000"/>
              <a:buFont typeface="Arial" panose="020B0604020202020204" pitchFamily="34" charset="0"/>
              <a:buChar char="•"/>
            </a:pP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Modelin işə düşməsini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bildirən səs 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siqnalı göstəricisinin prinsipial sxemdə qoşulma qaydası</a:t>
            </a:r>
            <a:endParaRPr lang="en-US" sz="2000" dirty="0"/>
          </a:p>
        </p:txBody>
      </p:sp>
      <p:sp>
        <p:nvSpPr>
          <p:cNvPr id="7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20</a:t>
            </a:r>
            <a:r>
              <a:rPr lang="az-Latn-AZ" dirty="0" smtClean="0"/>
              <a:t>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09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9150" y="1234440"/>
            <a:ext cx="86762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lvl="1" indent="-282575" algn="just">
              <a:buSzPct val="120000"/>
              <a:buFont typeface="Arial" panose="020B0604020202020204" pitchFamily="34" charset="0"/>
              <a:buChar char="•"/>
            </a:pP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Dövrəyə qoşulmuş bütün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komponen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lərin 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gərginlik, cərəyan qiyməti və gücü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östərilməklə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Model peyk 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üçün tələb olunan yekun gücün hesablanması</a:t>
            </a:r>
          </a:p>
          <a:p>
            <a:pPr marL="282575" lvl="1" indent="-282575" algn="just">
              <a:buSzPct val="120000"/>
              <a:buFont typeface="Arial" panose="020B0604020202020204" pitchFamily="34" charset="0"/>
              <a:buChar char="•"/>
            </a:pP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Modeli ən azı 2 saat çalışdıracaq imkana sahib batareyanın seçilməsi (hesabatlar göstərilərək) </a:t>
            </a:r>
          </a:p>
          <a:p>
            <a:pPr marL="282575" lvl="1" indent="-282575" algn="just">
              <a:buSzPct val="120000"/>
              <a:buFont typeface="Arial" panose="020B0604020202020204" pitchFamily="34" charset="0"/>
              <a:buChar char="•"/>
            </a:pP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Seçilmiş batareyanın əsas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göstəriciləri (güc, cərəyan, gərginlik, ölçü və s.). </a:t>
            </a:r>
            <a:endParaRPr lang="az-Latn-A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2575" lvl="1" indent="-282575" algn="just">
              <a:buSzPct val="120000"/>
              <a:buFont typeface="Arial" panose="020B0604020202020204" pitchFamily="34" charset="0"/>
              <a:buChar char="•"/>
            </a:pP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Batareya ilə bağlı təhlükəsizlik tədbirləri haqqında məlumat (batareyanın tipi, gövdənin materialı,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zərbəyə qarşı mühafizə, bərkidilmə 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metodu və s.)</a:t>
            </a:r>
          </a:p>
          <a:p>
            <a:endParaRPr lang="az-Latn-A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az-Latn-A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ate Placeholder 3"/>
          <p:cNvSpPr txBox="1">
            <a:spLocks/>
          </p:cNvSpPr>
          <p:nvPr/>
        </p:nvSpPr>
        <p:spPr>
          <a:xfrm>
            <a:off x="1938528" y="118872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endParaRPr lang="az-Latn-AZ" sz="2800" b="1" kern="0" dirty="0">
              <a:solidFill>
                <a:srgbClr val="333399"/>
              </a:solidFill>
            </a:endParaRPr>
          </a:p>
          <a:p>
            <a:pPr lvl="0">
              <a:buClr>
                <a:srgbClr val="333399"/>
              </a:buClr>
              <a:buSzPct val="25000"/>
              <a:defRPr/>
            </a:pPr>
            <a:r>
              <a:rPr lang="az-Latn-AZ" sz="2400" b="1" kern="0" dirty="0" smtClean="0">
                <a:solidFill>
                  <a:srgbClr val="333399"/>
                </a:solidFill>
              </a:rPr>
              <a:t>Enerji tutumunun </a:t>
            </a:r>
            <a:r>
              <a:rPr lang="az-Latn-AZ" sz="2400" b="1" kern="0" dirty="0">
                <a:solidFill>
                  <a:srgbClr val="333399"/>
                </a:solidFill>
              </a:rPr>
              <a:t>hesablanması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endParaRPr lang="az-Latn-AZ" sz="2800" b="1" kern="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20</a:t>
            </a:r>
            <a:r>
              <a:rPr lang="az-Latn-AZ" dirty="0" smtClean="0"/>
              <a:t>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16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Shape 133"/>
          <p:cNvSpPr txBox="1">
            <a:spLocks/>
          </p:cNvSpPr>
          <p:nvPr/>
        </p:nvSpPr>
        <p:spPr>
          <a:xfrm>
            <a:off x="758606" y="2009079"/>
            <a:ext cx="7772400" cy="1831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r>
              <a:rPr lang="en-US" kern="0" err="1" smtClean="0">
                <a:solidFill>
                  <a:srgbClr val="333399"/>
                </a:solidFill>
              </a:rPr>
              <a:t>Modelin</a:t>
            </a:r>
            <a:r>
              <a:rPr lang="en-US" kern="0" smtClean="0">
                <a:solidFill>
                  <a:srgbClr val="333399"/>
                </a:solidFill>
              </a:rPr>
              <a:t> </a:t>
            </a:r>
            <a:r>
              <a:rPr lang="az-Latn-AZ" kern="0">
                <a:solidFill>
                  <a:srgbClr val="333399"/>
                </a:solidFill>
              </a:rPr>
              <a:t>K</a:t>
            </a:r>
            <a:r>
              <a:rPr lang="en-US" kern="0" smtClean="0">
                <a:solidFill>
                  <a:srgbClr val="333399"/>
                </a:solidFill>
              </a:rPr>
              <a:t>ütlə </a:t>
            </a:r>
            <a:r>
              <a:rPr lang="az-Latn-AZ" kern="0" err="1">
                <a:solidFill>
                  <a:srgbClr val="333399"/>
                </a:solidFill>
              </a:rPr>
              <a:t>H</a:t>
            </a:r>
            <a:r>
              <a:rPr lang="en-US" kern="0" smtClean="0">
                <a:solidFill>
                  <a:srgbClr val="333399"/>
                </a:solidFill>
              </a:rPr>
              <a:t>esabatı</a:t>
            </a:r>
            <a:r>
              <a:rPr lang="az-Latn-AZ" kern="0" smtClean="0">
                <a:solidFill>
                  <a:srgbClr val="333399"/>
                </a:solidFill>
              </a:rPr>
              <a:t> (MKH) </a:t>
            </a:r>
          </a:p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 smtClean="0">
                <a:solidFill>
                  <a:srgbClr val="333399"/>
                </a:solidFill>
              </a:rPr>
              <a:t>Bölməsi</a:t>
            </a:r>
            <a:endParaRPr lang="en-US" kern="0" dirty="0">
              <a:solidFill>
                <a:srgbClr val="333399"/>
              </a:solidFill>
            </a:endParaRPr>
          </a:p>
        </p:txBody>
      </p:sp>
      <p:sp>
        <p:nvSpPr>
          <p:cNvPr id="8" name="Shape 174"/>
          <p:cNvSpPr txBox="1">
            <a:spLocks/>
          </p:cNvSpPr>
          <p:nvPr/>
        </p:nvSpPr>
        <p:spPr>
          <a:xfrm>
            <a:off x="2152650" y="3733789"/>
            <a:ext cx="4800599" cy="971550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smtClean="0">
                <a:solidFill>
                  <a:srgbClr val="000000"/>
                </a:solidFill>
              </a:rPr>
              <a:t>Təqdimatçı</a:t>
            </a:r>
            <a:r>
              <a:rPr lang="en-US" kern="0" smtClean="0">
                <a:solidFill>
                  <a:srgbClr val="000000"/>
                </a:solidFill>
              </a:rPr>
              <a:t>lar</a:t>
            </a:r>
            <a:r>
              <a:rPr lang="az-Latn-AZ" kern="0" smtClean="0">
                <a:solidFill>
                  <a:srgbClr val="000000"/>
                </a:solidFill>
              </a:rPr>
              <a:t>ın Adı və </a:t>
            </a:r>
            <a:r>
              <a:rPr lang="az-Latn-AZ" kern="0">
                <a:solidFill>
                  <a:srgbClr val="000000"/>
                </a:solidFill>
              </a:rPr>
              <a:t>Soyadı</a:t>
            </a: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20</a:t>
            </a:r>
            <a:r>
              <a:rPr lang="az-Latn-AZ" dirty="0" smtClean="0"/>
              <a:t>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84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Shape 173"/>
          <p:cNvSpPr txBox="1">
            <a:spLocks/>
          </p:cNvSpPr>
          <p:nvPr/>
        </p:nvSpPr>
        <p:spPr>
          <a:xfrm>
            <a:off x="1938528" y="118872"/>
            <a:ext cx="5486400" cy="9692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az-Latn-AZ" sz="2400" kern="0" dirty="0">
                <a:solidFill>
                  <a:srgbClr val="333399"/>
                </a:solidFill>
              </a:rPr>
              <a:t>Kütlə hesabatı</a:t>
            </a:r>
          </a:p>
        </p:txBody>
      </p:sp>
      <p:sp>
        <p:nvSpPr>
          <p:cNvPr id="10" name="Shape 501"/>
          <p:cNvSpPr txBox="1">
            <a:spLocks/>
          </p:cNvSpPr>
          <p:nvPr/>
        </p:nvSpPr>
        <p:spPr>
          <a:xfrm>
            <a:off x="239150" y="1234440"/>
            <a:ext cx="8676250" cy="4754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0000"/>
              <a:buFont typeface="Arial" panose="020B0604020202020204" pitchFamily="34" charset="0"/>
              <a:buChar char="•"/>
            </a:pP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Model peykin təxmini kütləsi haqqında məlumatları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və bu məlumatların alındığı mənbələri qeyd edin:</a:t>
            </a:r>
          </a:p>
          <a:p>
            <a:pPr marL="742950" lvl="1" indent="-285750" algn="just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ct val="120000"/>
              <a:buFont typeface="Wingdings" panose="05000000000000000000" pitchFamily="2" charset="2"/>
              <a:buChar char="Ø"/>
            </a:pPr>
            <a:r>
              <a:rPr lang="az-Latn-AZ" sz="180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Bütün </a:t>
            </a:r>
            <a:r>
              <a:rPr lang="az-Latn-AZ" sz="1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elektronik komponentlərin ayrılıqda kütləsi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742950" lvl="1" indent="-285750" algn="just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ct val="120000"/>
              <a:buFont typeface="Wingdings" panose="05000000000000000000" pitchFamily="2" charset="2"/>
              <a:buChar char="Ø"/>
            </a:pPr>
            <a:r>
              <a:rPr lang="az-Latn-AZ" sz="1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Bütün struktur elementlərinin kütləsi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742950" lvl="1" indent="-285750" algn="just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ct val="120000"/>
              <a:buFont typeface="Wingdings" panose="05000000000000000000" pitchFamily="2" charset="2"/>
              <a:buChar char="Ø"/>
            </a:pPr>
            <a:r>
              <a:rPr lang="az-Latn-AZ" sz="180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Model peykin səmaya </a:t>
            </a:r>
            <a:r>
              <a:rPr lang="az-Latn-AZ" sz="1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buraxılmağa tam hazır vəziyyətdə (enmə sistemi ilə birlikdə) ümumi kütləsi</a:t>
            </a:r>
          </a:p>
          <a:p>
            <a:pPr marL="742950" lvl="1" indent="-285750" algn="just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r>
              <a:rPr lang="az-Latn-AZ" sz="180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Hesablanmış yekun kütlə yarış şərtlərini ödəmirsə, ehtiyat kütlənin seçilməsi və yerləşdirilməsi haqqında məlumat</a:t>
            </a:r>
            <a:endParaRPr lang="az-Latn-AZ" sz="18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20</a:t>
            </a:r>
            <a:r>
              <a:rPr lang="az-Latn-AZ" dirty="0" smtClean="0"/>
              <a:t>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49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333399"/>
              </a:buClr>
              <a:buSzPct val="25000"/>
              <a:defRPr/>
            </a:pPr>
            <a:r>
              <a:rPr lang="az-Latn-AZ" sz="2400" b="1" kern="0">
                <a:solidFill>
                  <a:srgbClr val="333399"/>
                </a:solidFill>
                <a:latin typeface="Arial"/>
                <a:cs typeface="Arial"/>
                <a:sym typeface="Arial"/>
              </a:rPr>
              <a:t>Təqdimatın mündəricatı</a:t>
            </a:r>
            <a:endParaRPr lang="az-Latn-AZ" sz="2400" b="1" kern="0">
              <a:solidFill>
                <a:srgbClr val="3333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149" y="1234440"/>
            <a:ext cx="867625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 algn="just">
              <a:buSzPct val="120000"/>
              <a:buFont typeface="Arial" panose="020B0604020202020204" pitchFamily="34" charset="0"/>
              <a:buChar char="•"/>
            </a:pP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Sənədin mündəricatı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7713" lvl="1" indent="-290513" algn="just">
              <a:buSzPct val="120000"/>
              <a:buFont typeface="Wingdings" panose="05000000000000000000" pitchFamily="2" charset="2"/>
              <a:buChar char="Ø"/>
            </a:pP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</a:rPr>
              <a:t>Bölmələrin başlıqları onlara uyğun olan səhifə nömrələrinə əsasən yazılmalıdır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7713" lvl="1" indent="-290513" algn="just">
              <a:buSzPct val="120000"/>
              <a:buFont typeface="Wingdings" panose="05000000000000000000" pitchFamily="2" charset="2"/>
              <a:buChar char="Ø"/>
            </a:pP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</a:rPr>
              <a:t>Bölmələr üzrə təqdimatçılar göstərilməlidir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az-Latn-A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az-Latn-A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az-Latn-A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az-Latn-A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az-Latn-A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az-Latn-A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az-Latn-A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QEYD: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az-Latn-AZ" sz="2000" i="1" dirty="0">
                <a:latin typeface="Arial" panose="020B0604020202020204" pitchFamily="34" charset="0"/>
                <a:cs typeface="Arial" panose="020B0604020202020204" pitchFamily="34" charset="0"/>
              </a:rPr>
              <a:t>ündəricat komanda tərəfindən hazırlanan təqdimata uyğun olmalıdır. Əsas başlıqlar bu sənəddə olduğu kimidir və onlar dəyişdirilməməlidir. Əgər əlavə tapşırıq varsa, o halda ona uyğun başlıqlar əlavə edilməlidir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az-Latn-AZ" sz="2000" i="1" dirty="0">
                <a:latin typeface="Arial" panose="020B0604020202020204" pitchFamily="34" charset="0"/>
                <a:cs typeface="Arial" panose="020B0604020202020204" pitchFamily="34" charset="0"/>
              </a:rPr>
              <a:t>yoxdursa ona aid başlıqlar mündəricatda və sənəddə göstərilməməlidir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20</a:t>
            </a:r>
            <a:r>
              <a:rPr lang="az-Latn-AZ" dirty="0" smtClean="0"/>
              <a:t>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55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Shape 133"/>
          <p:cNvSpPr txBox="1">
            <a:spLocks/>
          </p:cNvSpPr>
          <p:nvPr/>
        </p:nvSpPr>
        <p:spPr>
          <a:xfrm>
            <a:off x="758606" y="2009079"/>
            <a:ext cx="7772400" cy="1831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r>
              <a:rPr lang="en-US" kern="0" smtClean="0">
                <a:solidFill>
                  <a:srgbClr val="333399"/>
                </a:solidFill>
              </a:rPr>
              <a:t>U</a:t>
            </a:r>
            <a:r>
              <a:rPr lang="az-Latn-AZ" kern="0" smtClean="0">
                <a:solidFill>
                  <a:srgbClr val="333399"/>
                </a:solidFill>
              </a:rPr>
              <a:t>çuş </a:t>
            </a:r>
            <a:r>
              <a:rPr lang="en-US" kern="0">
                <a:solidFill>
                  <a:srgbClr val="333399"/>
                </a:solidFill>
              </a:rPr>
              <a:t>P</a:t>
            </a:r>
            <a:r>
              <a:rPr lang="az-Latn-AZ" kern="0" smtClean="0">
                <a:solidFill>
                  <a:srgbClr val="333399"/>
                </a:solidFill>
              </a:rPr>
              <a:t>roqramının</a:t>
            </a:r>
            <a:r>
              <a:rPr lang="en-US" kern="0" smtClean="0">
                <a:solidFill>
                  <a:srgbClr val="333399"/>
                </a:solidFill>
              </a:rPr>
              <a:t> (UP) </a:t>
            </a:r>
            <a:endParaRPr lang="az-Latn-AZ" kern="0" smtClean="0">
              <a:solidFill>
                <a:srgbClr val="333399"/>
              </a:solidFill>
            </a:endParaRPr>
          </a:p>
          <a:p>
            <a:pPr>
              <a:buClr>
                <a:srgbClr val="333399"/>
              </a:buClr>
              <a:buSzPct val="25000"/>
              <a:defRPr/>
            </a:pPr>
            <a:r>
              <a:rPr lang="en-US" kern="0" smtClean="0">
                <a:solidFill>
                  <a:srgbClr val="333399"/>
                </a:solidFill>
              </a:rPr>
              <a:t>D</a:t>
            </a:r>
            <a:r>
              <a:rPr lang="az-Latn-AZ" kern="0" smtClean="0">
                <a:solidFill>
                  <a:srgbClr val="333399"/>
                </a:solidFill>
              </a:rPr>
              <a:t>izaynı </a:t>
            </a:r>
            <a:r>
              <a:rPr lang="en-US" kern="0">
                <a:solidFill>
                  <a:srgbClr val="333399"/>
                </a:solidFill>
              </a:rPr>
              <a:t>B</a:t>
            </a:r>
            <a:r>
              <a:rPr lang="az-Latn-AZ" kern="0" smtClean="0">
                <a:solidFill>
                  <a:srgbClr val="333399"/>
                </a:solidFill>
              </a:rPr>
              <a:t>ölməsi</a:t>
            </a:r>
            <a:endParaRPr lang="az-Latn-AZ" kern="0" dirty="0">
              <a:solidFill>
                <a:srgbClr val="333399"/>
              </a:solidFill>
            </a:endParaRPr>
          </a:p>
        </p:txBody>
      </p:sp>
      <p:sp>
        <p:nvSpPr>
          <p:cNvPr id="8" name="Shape 174"/>
          <p:cNvSpPr txBox="1">
            <a:spLocks/>
          </p:cNvSpPr>
          <p:nvPr/>
        </p:nvSpPr>
        <p:spPr>
          <a:xfrm>
            <a:off x="2152650" y="3733789"/>
            <a:ext cx="4800599" cy="971550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smtClean="0">
                <a:solidFill>
                  <a:srgbClr val="000000"/>
                </a:solidFill>
              </a:rPr>
              <a:t>Təqdimatçı</a:t>
            </a:r>
            <a:r>
              <a:rPr lang="en-US" kern="0" smtClean="0">
                <a:solidFill>
                  <a:srgbClr val="000000"/>
                </a:solidFill>
              </a:rPr>
              <a:t>lar</a:t>
            </a:r>
            <a:r>
              <a:rPr lang="az-Latn-AZ" kern="0" smtClean="0">
                <a:solidFill>
                  <a:srgbClr val="000000"/>
                </a:solidFill>
              </a:rPr>
              <a:t>ın Adı və </a:t>
            </a:r>
            <a:r>
              <a:rPr lang="az-Latn-AZ" kern="0">
                <a:solidFill>
                  <a:srgbClr val="000000"/>
                </a:solidFill>
              </a:rPr>
              <a:t>Soyadı</a:t>
            </a: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20</a:t>
            </a:r>
            <a:r>
              <a:rPr lang="az-Latn-AZ" dirty="0" smtClean="0"/>
              <a:t>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06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333399"/>
              </a:buClr>
              <a:buSzPct val="25000"/>
              <a:defRPr/>
            </a:pPr>
            <a:r>
              <a:rPr lang="az-Latn-AZ" sz="2400" b="1" kern="0">
                <a:solidFill>
                  <a:srgbClr val="333399"/>
                </a:solidFill>
              </a:rPr>
              <a:t>UP – na ümumi baxış</a:t>
            </a:r>
          </a:p>
        </p:txBody>
      </p:sp>
      <p:sp>
        <p:nvSpPr>
          <p:cNvPr id="7" name="Shape 665"/>
          <p:cNvSpPr txBox="1">
            <a:spLocks/>
          </p:cNvSpPr>
          <p:nvPr/>
        </p:nvSpPr>
        <p:spPr>
          <a:xfrm>
            <a:off x="239150" y="1234440"/>
            <a:ext cx="8676250" cy="36941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Clr>
                <a:srgbClr val="000000"/>
              </a:buClr>
            </a:pPr>
            <a:r>
              <a:rPr lang="az-Latn-AZ" sz="2000" b="0" kern="0" dirty="0">
                <a:solidFill>
                  <a:srgbClr val="000000"/>
                </a:solidFill>
              </a:rPr>
              <a:t>Aşağıdakı </a:t>
            </a:r>
            <a:r>
              <a:rPr lang="az-Latn-AZ" sz="2000" b="0" kern="0" dirty="0" smtClean="0">
                <a:solidFill>
                  <a:srgbClr val="000000"/>
                </a:solidFill>
              </a:rPr>
              <a:t>qeyd </a:t>
            </a:r>
            <a:r>
              <a:rPr lang="az-Latn-AZ" sz="2000" b="0" kern="0" dirty="0">
                <a:solidFill>
                  <a:srgbClr val="000000"/>
                </a:solidFill>
              </a:rPr>
              <a:t>edilməlidir</a:t>
            </a:r>
            <a:r>
              <a:rPr lang="en-US" sz="2000" b="0" kern="0" dirty="0">
                <a:solidFill>
                  <a:srgbClr val="000000"/>
                </a:solidFill>
              </a:rPr>
              <a:t>:</a:t>
            </a:r>
            <a:endParaRPr lang="az-Latn-AZ" sz="2000" b="0" kern="0" dirty="0">
              <a:solidFill>
                <a:srgbClr val="000000"/>
              </a:solidFill>
            </a:endParaRPr>
          </a:p>
          <a:p>
            <a:pPr lvl="1" indent="-285750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az-Latn-AZ" sz="1800" kern="0" dirty="0">
                <a:solidFill>
                  <a:srgbClr val="000000"/>
                </a:solidFill>
              </a:rPr>
              <a:t>Əsas arxitektura, proqramın alqoritminin bloklarlar təsviri</a:t>
            </a:r>
            <a:endParaRPr lang="en-US" sz="1800" kern="0" dirty="0">
              <a:solidFill>
                <a:srgbClr val="000000"/>
              </a:solidFill>
            </a:endParaRPr>
          </a:p>
          <a:p>
            <a:pPr lvl="1" indent="-285750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az-Latn-AZ" sz="1800" kern="0" dirty="0">
                <a:solidFill>
                  <a:srgbClr val="000000"/>
                </a:solidFill>
              </a:rPr>
              <a:t>Proqramlaşdırma dilləri</a:t>
            </a:r>
            <a:endParaRPr lang="en-US" sz="1800" kern="0" dirty="0">
              <a:solidFill>
                <a:srgbClr val="000000"/>
              </a:solidFill>
            </a:endParaRPr>
          </a:p>
          <a:p>
            <a:pPr lvl="1" indent="-285750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az-Latn-AZ" sz="1800" kern="0" dirty="0">
                <a:solidFill>
                  <a:srgbClr val="000000"/>
                </a:solidFill>
              </a:rPr>
              <a:t>Proqramlaşdırma mühitləri</a:t>
            </a:r>
            <a:endParaRPr lang="en-US" sz="1800" kern="0" dirty="0">
              <a:solidFill>
                <a:srgbClr val="000000"/>
              </a:solidFill>
            </a:endParaRPr>
          </a:p>
          <a:p>
            <a:pPr lvl="1" indent="-285750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az-Latn-AZ" sz="1800" kern="0" dirty="0">
                <a:solidFill>
                  <a:srgbClr val="000000"/>
                </a:solidFill>
              </a:rPr>
              <a:t>UP-nı yerinə yetirdiyi tapşırıqlarla bağlı qısa </a:t>
            </a:r>
            <a:r>
              <a:rPr lang="az-Latn-AZ" sz="1800" kern="0" dirty="0" smtClean="0">
                <a:solidFill>
                  <a:srgbClr val="000000"/>
                </a:solidFill>
              </a:rPr>
              <a:t>məlumat</a:t>
            </a:r>
          </a:p>
          <a:p>
            <a:pPr lvl="1" indent="-285750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az-Latn-AZ" sz="1800" b="0" kern="0" noProof="1" smtClean="0">
                <a:solidFill>
                  <a:srgbClr val="000000"/>
                </a:solidFill>
              </a:rPr>
              <a:t>UP</a:t>
            </a:r>
            <a:r>
              <a:rPr lang="az-Latn-AZ" sz="1800" b="0" kern="0" dirty="0" smtClean="0">
                <a:solidFill>
                  <a:srgbClr val="333399"/>
                </a:solidFill>
              </a:rPr>
              <a:t> </a:t>
            </a:r>
            <a:r>
              <a:rPr lang="az-Latn-AZ" sz="1800" b="0" kern="0" dirty="0">
                <a:solidFill>
                  <a:schemeClr val="tx1"/>
                </a:solidFill>
              </a:rPr>
              <a:t>–</a:t>
            </a:r>
            <a:r>
              <a:rPr lang="az-Latn-AZ" sz="1800" b="0" kern="0" dirty="0">
                <a:solidFill>
                  <a:srgbClr val="333399"/>
                </a:solidFill>
              </a:rPr>
              <a:t> </a:t>
            </a:r>
            <a:r>
              <a:rPr lang="az-Latn-AZ" sz="1800" b="0" kern="0" noProof="1">
                <a:solidFill>
                  <a:srgbClr val="000000"/>
                </a:solidFill>
              </a:rPr>
              <a:t>da uçuş </a:t>
            </a:r>
            <a:r>
              <a:rPr lang="az-Latn-AZ" sz="1800" b="0" kern="0" dirty="0">
                <a:solidFill>
                  <a:srgbClr val="000000"/>
                </a:solidFill>
              </a:rPr>
              <a:t>zamanı hər hansı bir səbəbdən sıfırlanma olarsa </a:t>
            </a:r>
            <a:r>
              <a:rPr lang="en-US" sz="1800" b="0" kern="0" dirty="0">
                <a:solidFill>
                  <a:srgbClr val="000000"/>
                </a:solidFill>
              </a:rPr>
              <a:t>(soft reset)</a:t>
            </a:r>
            <a:r>
              <a:rPr lang="az-Latn-AZ" sz="1800" b="0" kern="0" dirty="0">
                <a:solidFill>
                  <a:srgbClr val="000000"/>
                </a:solidFill>
              </a:rPr>
              <a:t>, onun doğru vəziyyətə necə gətiriləcəyini qeyd edin</a:t>
            </a:r>
          </a:p>
          <a:p>
            <a:pPr lvl="2" indent="-285750" algn="just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az-Latn-AZ" sz="1600" kern="0" dirty="0">
                <a:solidFill>
                  <a:srgbClr val="000000"/>
                </a:solidFill>
              </a:rPr>
              <a:t>Hansı verilənlərin yaddaşda saxlanması və sonradan bərpası həyata keçirilir?</a:t>
            </a:r>
            <a:endParaRPr lang="en-US" sz="1600" kern="0" dirty="0">
              <a:solidFill>
                <a:srgbClr val="000000"/>
              </a:solidFill>
            </a:endParaRPr>
          </a:p>
          <a:p>
            <a:pPr lvl="1" indent="-285750"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en-US" sz="1800" kern="0" dirty="0">
              <a:solidFill>
                <a:srgbClr val="000000"/>
              </a:solidFill>
            </a:endParaRPr>
          </a:p>
          <a:p>
            <a:pPr marL="400050" lvl="1" indent="0">
              <a:buClr>
                <a:srgbClr val="000000"/>
              </a:buClr>
              <a:buNone/>
            </a:pPr>
            <a:endParaRPr lang="en-US" sz="2000" b="1" kern="0" dirty="0">
              <a:solidFill>
                <a:srgbClr val="000000"/>
              </a:solidFill>
            </a:endParaRPr>
          </a:p>
          <a:p>
            <a:pPr indent="-342900">
              <a:buClr>
                <a:srgbClr val="000000"/>
              </a:buClr>
              <a:buFont typeface="Arial"/>
              <a:buNone/>
            </a:pPr>
            <a:endParaRPr lang="en-US" sz="2000" kern="0" dirty="0">
              <a:solidFill>
                <a:srgbClr val="000000"/>
              </a:solidFill>
            </a:endParaRPr>
          </a:p>
        </p:txBody>
      </p:sp>
      <p:sp>
        <p:nvSpPr>
          <p:cNvPr id="9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20</a:t>
            </a:r>
            <a:r>
              <a:rPr lang="az-Latn-AZ" dirty="0" smtClean="0"/>
              <a:t>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39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Shape 133"/>
          <p:cNvSpPr txBox="1">
            <a:spLocks/>
          </p:cNvSpPr>
          <p:nvPr/>
        </p:nvSpPr>
        <p:spPr>
          <a:xfrm>
            <a:off x="758606" y="2009079"/>
            <a:ext cx="7772400" cy="1831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r>
              <a:rPr lang="en-US" kern="0" dirty="0">
                <a:solidFill>
                  <a:srgbClr val="333399"/>
                </a:solidFill>
              </a:rPr>
              <a:t>Ye</a:t>
            </a:r>
            <a:r>
              <a:rPr lang="az-Latn-AZ" kern="0">
                <a:solidFill>
                  <a:srgbClr val="333399"/>
                </a:solidFill>
              </a:rPr>
              <a:t>rüstü </a:t>
            </a:r>
            <a:r>
              <a:rPr lang="az-Latn-AZ" kern="0" err="1">
                <a:solidFill>
                  <a:srgbClr val="333399"/>
                </a:solidFill>
              </a:rPr>
              <a:t>İ</a:t>
            </a:r>
            <a:r>
              <a:rPr lang="az-Latn-AZ" kern="0" smtClean="0">
                <a:solidFill>
                  <a:srgbClr val="333399"/>
                </a:solidFill>
              </a:rPr>
              <a:t>darəetmə </a:t>
            </a:r>
            <a:r>
              <a:rPr lang="az-Latn-AZ" kern="0" dirty="0">
                <a:solidFill>
                  <a:srgbClr val="333399"/>
                </a:solidFill>
              </a:rPr>
              <a:t>S</a:t>
            </a:r>
            <a:r>
              <a:rPr lang="az-Latn-AZ" kern="0" smtClean="0">
                <a:solidFill>
                  <a:srgbClr val="333399"/>
                </a:solidFill>
              </a:rPr>
              <a:t>isteminin</a:t>
            </a:r>
            <a:r>
              <a:rPr lang="en-US" kern="0" smtClean="0">
                <a:solidFill>
                  <a:srgbClr val="333399"/>
                </a:solidFill>
              </a:rPr>
              <a:t> (Y</a:t>
            </a:r>
            <a:r>
              <a:rPr lang="az-Latn-AZ" kern="0" smtClean="0">
                <a:solidFill>
                  <a:srgbClr val="333399"/>
                </a:solidFill>
              </a:rPr>
              <a:t>İ</a:t>
            </a:r>
            <a:r>
              <a:rPr lang="en-US" kern="0" smtClean="0">
                <a:solidFill>
                  <a:srgbClr val="333399"/>
                </a:solidFill>
              </a:rPr>
              <a:t>S)</a:t>
            </a:r>
            <a:r>
              <a:rPr lang="az-Latn-AZ" kern="0" smtClean="0">
                <a:solidFill>
                  <a:srgbClr val="333399"/>
                </a:solidFill>
              </a:rPr>
              <a:t> Dizaynı Bölməsi</a:t>
            </a:r>
            <a:endParaRPr lang="az-Latn-AZ" kern="0" dirty="0">
              <a:solidFill>
                <a:srgbClr val="333399"/>
              </a:solidFill>
            </a:endParaRPr>
          </a:p>
        </p:txBody>
      </p:sp>
      <p:sp>
        <p:nvSpPr>
          <p:cNvPr id="8" name="Shape 174"/>
          <p:cNvSpPr txBox="1">
            <a:spLocks/>
          </p:cNvSpPr>
          <p:nvPr/>
        </p:nvSpPr>
        <p:spPr>
          <a:xfrm>
            <a:off x="2152650" y="3733789"/>
            <a:ext cx="4800599" cy="971550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smtClean="0">
                <a:solidFill>
                  <a:srgbClr val="000000"/>
                </a:solidFill>
              </a:rPr>
              <a:t>Təqdimatçı</a:t>
            </a:r>
            <a:r>
              <a:rPr lang="en-US" kern="0" smtClean="0">
                <a:solidFill>
                  <a:srgbClr val="000000"/>
                </a:solidFill>
              </a:rPr>
              <a:t>lar</a:t>
            </a:r>
            <a:r>
              <a:rPr lang="az-Latn-AZ" kern="0" smtClean="0">
                <a:solidFill>
                  <a:srgbClr val="000000"/>
                </a:solidFill>
              </a:rPr>
              <a:t>ın Adı və </a:t>
            </a:r>
            <a:r>
              <a:rPr lang="az-Latn-AZ" kern="0">
                <a:solidFill>
                  <a:srgbClr val="000000"/>
                </a:solidFill>
              </a:rPr>
              <a:t>Soyadı</a:t>
            </a: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20</a:t>
            </a:r>
            <a:r>
              <a:rPr lang="az-Latn-AZ" dirty="0" smtClean="0"/>
              <a:t>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8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3399"/>
              </a:buClr>
            </a:pPr>
            <a:r>
              <a:rPr lang="az-Latn-AZ" sz="2400" b="1" kern="0">
                <a:solidFill>
                  <a:srgbClr val="333399"/>
                </a:solidFill>
              </a:rPr>
              <a:t>YİS – </a:t>
            </a:r>
            <a:r>
              <a:rPr lang="az-Latn-AZ" sz="2400" b="1" kern="0" noProof="1">
                <a:solidFill>
                  <a:srgbClr val="333399"/>
                </a:solidFill>
              </a:rPr>
              <a:t>nin </a:t>
            </a:r>
            <a:r>
              <a:rPr lang="az-Latn-AZ" sz="2400" b="1" kern="0">
                <a:solidFill>
                  <a:srgbClr val="333399"/>
                </a:solidFill>
              </a:rPr>
              <a:t>dizaynı</a:t>
            </a:r>
            <a:endParaRPr lang="en-US" sz="2400" b="1" kern="0">
              <a:solidFill>
                <a:srgbClr val="333399"/>
              </a:solidFill>
            </a:endParaRPr>
          </a:p>
        </p:txBody>
      </p:sp>
      <p:sp>
        <p:nvSpPr>
          <p:cNvPr id="9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665"/>
          <p:cNvSpPr txBox="1">
            <a:spLocks/>
          </p:cNvSpPr>
          <p:nvPr/>
        </p:nvSpPr>
        <p:spPr>
          <a:xfrm>
            <a:off x="239150" y="1236698"/>
            <a:ext cx="8676250" cy="439899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spcBef>
                <a:spcPts val="0"/>
              </a:spcBef>
              <a:buClr>
                <a:srgbClr val="000000"/>
              </a:buClr>
            </a:pPr>
            <a:r>
              <a:rPr lang="az-Latn-AZ" sz="2000" b="0" kern="0" dirty="0">
                <a:solidFill>
                  <a:srgbClr val="000000"/>
                </a:solidFill>
              </a:rPr>
              <a:t>Yerüstü stansiyanın diaqramını göstərin</a:t>
            </a:r>
          </a:p>
          <a:p>
            <a:pPr lvl="1" indent="-279400" algn="just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az-Latn-AZ" sz="1800" kern="0" dirty="0">
                <a:solidFill>
                  <a:srgbClr val="000000"/>
                </a:solidFill>
              </a:rPr>
              <a:t>Komponentləri və onların necə qoşulduğunu təsvir edin (kompüterlər, antena, birləşdiricilər və s</a:t>
            </a:r>
            <a:r>
              <a:rPr lang="az-Latn-AZ" sz="1800" kern="0" dirty="0" smtClean="0">
                <a:solidFill>
                  <a:srgbClr val="000000"/>
                </a:solidFill>
              </a:rPr>
              <a:t>.)</a:t>
            </a:r>
          </a:p>
          <a:p>
            <a:pPr marL="285750" indent="-285750" algn="just">
              <a:spcBef>
                <a:spcPts val="0"/>
              </a:spcBef>
              <a:buClr>
                <a:srgbClr val="000000"/>
              </a:buClr>
            </a:pPr>
            <a:endParaRPr lang="az-Latn-AZ" sz="2000" b="0" kern="0" dirty="0" smtClean="0">
              <a:solidFill>
                <a:srgbClr val="000000"/>
              </a:solidFill>
            </a:endParaRPr>
          </a:p>
          <a:p>
            <a:pPr marL="285750" indent="-285750" algn="just">
              <a:spcBef>
                <a:spcPts val="0"/>
              </a:spcBef>
              <a:buClr>
                <a:srgbClr val="000000"/>
              </a:buClr>
            </a:pPr>
            <a:r>
              <a:rPr lang="az-Latn-AZ" sz="2000" b="0" kern="0" dirty="0" smtClean="0">
                <a:solidFill>
                  <a:srgbClr val="000000"/>
                </a:solidFill>
              </a:rPr>
              <a:t>Aşağıda </a:t>
            </a:r>
            <a:r>
              <a:rPr lang="az-Latn-AZ" sz="2000" b="0" kern="0" dirty="0">
                <a:solidFill>
                  <a:srgbClr val="000000"/>
                </a:solidFill>
              </a:rPr>
              <a:t>sadalanlar barəsində yazın:</a:t>
            </a:r>
          </a:p>
          <a:p>
            <a:pPr lvl="1" indent="-285750" algn="just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az-Latn-AZ" sz="1800" kern="0" dirty="0">
                <a:solidFill>
                  <a:srgbClr val="000000"/>
                </a:solidFill>
              </a:rPr>
              <a:t>Yerüstü stansiya elektrik qida mənbəyi olmadan nə qədər müddətdə fəaliyyət göstərə bilər?</a:t>
            </a:r>
          </a:p>
          <a:p>
            <a:pPr lvl="1" indent="-285750" algn="just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az-Latn-AZ" sz="1800" kern="0" dirty="0">
                <a:solidFill>
                  <a:srgbClr val="000000"/>
                </a:solidFill>
              </a:rPr>
              <a:t>İfrat isinməyə qarşı tədbirlər (nəzər alın ki, final mərhələsi açıq ərazidə və yayda baş tutacaq)</a:t>
            </a:r>
          </a:p>
          <a:p>
            <a:pPr lvl="1" indent="-285750" algn="just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az-Latn-AZ" sz="1800" kern="0" dirty="0">
                <a:solidFill>
                  <a:srgbClr val="000000"/>
                </a:solidFill>
              </a:rPr>
              <a:t>Yarana biləcək nasazlıqların aradan qaldırılması (məsələn, YİS-</a:t>
            </a:r>
            <a:r>
              <a:rPr lang="az-Latn-AZ" sz="1800" kern="0" noProof="1">
                <a:solidFill>
                  <a:srgbClr val="000000"/>
                </a:solidFill>
              </a:rPr>
              <a:t>nin </a:t>
            </a:r>
            <a:r>
              <a:rPr lang="az-Latn-AZ" sz="1800" kern="0" dirty="0">
                <a:solidFill>
                  <a:srgbClr val="000000"/>
                </a:solidFill>
              </a:rPr>
              <a:t>kompüteri avto yenilənmə edə bilər və s</a:t>
            </a:r>
            <a:r>
              <a:rPr lang="az-Latn-AZ" sz="1800" kern="0" dirty="0" smtClean="0">
                <a:solidFill>
                  <a:srgbClr val="000000"/>
                </a:solidFill>
              </a:rPr>
              <a:t>.)</a:t>
            </a:r>
          </a:p>
          <a:p>
            <a:pPr lvl="1" indent="-285750" algn="just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az-Latn-AZ" sz="1800" kern="0" dirty="0">
                <a:solidFill>
                  <a:srgbClr val="000000"/>
                </a:solidFill>
              </a:rPr>
              <a:t>Üçüş günü təşkilatşıların istifadə edə biləcəyi </a:t>
            </a:r>
            <a:r>
              <a:rPr lang="en-US" sz="1800" kern="0" dirty="0">
                <a:solidFill>
                  <a:srgbClr val="000000"/>
                </a:solidFill>
              </a:rPr>
              <a:t>HDMI </a:t>
            </a:r>
            <a:r>
              <a:rPr lang="az-Latn-AZ" sz="1800" kern="0" dirty="0">
                <a:solidFill>
                  <a:srgbClr val="000000"/>
                </a:solidFill>
              </a:rPr>
              <a:t>və ya USB </a:t>
            </a:r>
            <a:r>
              <a:rPr lang="az-Latn-AZ" sz="1800" kern="0" dirty="0" smtClean="0">
                <a:solidFill>
                  <a:srgbClr val="000000"/>
                </a:solidFill>
              </a:rPr>
              <a:t>girişi haqqında məlumat (hansı istifadə olunacaq</a:t>
            </a:r>
            <a:r>
              <a:rPr lang="en-US" sz="1800" kern="0" dirty="0" smtClean="0">
                <a:solidFill>
                  <a:srgbClr val="000000"/>
                </a:solidFill>
              </a:rPr>
              <a:t>?)</a:t>
            </a:r>
            <a:endParaRPr lang="en-US" sz="1800" kern="0" dirty="0">
              <a:solidFill>
                <a:srgbClr val="000000"/>
              </a:solidFill>
            </a:endParaRPr>
          </a:p>
          <a:p>
            <a:pPr marL="400050" lvl="1" indent="0">
              <a:buClr>
                <a:srgbClr val="000000"/>
              </a:buClr>
              <a:buNone/>
            </a:pPr>
            <a:endParaRPr lang="en-US" sz="2000" b="1" kern="0" dirty="0">
              <a:solidFill>
                <a:srgbClr val="000000"/>
              </a:solidFill>
            </a:endParaRPr>
          </a:p>
          <a:p>
            <a:pPr indent="-342900">
              <a:buClr>
                <a:srgbClr val="000000"/>
              </a:buClr>
              <a:buFont typeface="Arial"/>
              <a:buNone/>
            </a:pPr>
            <a:endParaRPr lang="en-US" sz="2000" kern="0" dirty="0">
              <a:solidFill>
                <a:srgbClr val="000000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20</a:t>
            </a:r>
            <a:r>
              <a:rPr lang="az-Latn-AZ" dirty="0" smtClean="0"/>
              <a:t>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51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3399"/>
              </a:buClr>
            </a:pPr>
            <a:r>
              <a:rPr lang="az-Latn-AZ" sz="2400" b="1" kern="0">
                <a:solidFill>
                  <a:srgbClr val="333399"/>
                </a:solidFill>
              </a:rPr>
              <a:t>YİS – n</a:t>
            </a:r>
            <a:r>
              <a:rPr lang="az-Latn-AZ" sz="2400" b="1" kern="0" noProof="1" smtClean="0">
                <a:solidFill>
                  <a:srgbClr val="333399"/>
                </a:solidFill>
              </a:rPr>
              <a:t>in </a:t>
            </a:r>
            <a:r>
              <a:rPr lang="az-Latn-AZ" sz="2400" b="1" kern="0" noProof="1">
                <a:solidFill>
                  <a:srgbClr val="333399"/>
                </a:solidFill>
              </a:rPr>
              <a:t>antenası</a:t>
            </a:r>
            <a:endParaRPr lang="en-US" sz="2400" b="1" kern="0">
              <a:solidFill>
                <a:srgbClr val="333399"/>
              </a:solidFill>
            </a:endParaRPr>
          </a:p>
        </p:txBody>
      </p:sp>
      <p:sp>
        <p:nvSpPr>
          <p:cNvPr id="9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530"/>
          <p:cNvSpPr txBox="1">
            <a:spLocks/>
          </p:cNvSpPr>
          <p:nvPr/>
        </p:nvSpPr>
        <p:spPr>
          <a:xfrm>
            <a:off x="239150" y="1234440"/>
            <a:ext cx="8676250" cy="28794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r>
              <a:rPr lang="az-Latn-AZ" sz="20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Antena üçün aşağıdakılar qeyd edilməlidir:</a:t>
            </a:r>
          </a:p>
          <a:p>
            <a:pPr marL="742950" lvl="1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Wingdings" panose="05000000000000000000" pitchFamily="2" charset="2"/>
              <a:buChar char="Ø"/>
            </a:pPr>
            <a:r>
              <a:rPr lang="az-Latn-AZ" sz="18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Seçilmiş antenanın əsas parametrləri (kommunikasiya məsafəsi, üfüqi və şaquli istiqamətdə şüalanma (radiation pattern) diaqramları və s.)</a:t>
            </a:r>
          </a:p>
          <a:p>
            <a:pPr marL="742950" lvl="1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Wingdings" panose="05000000000000000000" pitchFamily="2" charset="2"/>
              <a:buChar char="Ø"/>
            </a:pPr>
            <a:r>
              <a:rPr lang="az-Latn-AZ" sz="18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Antenanın YİS – də </a:t>
            </a:r>
            <a:r>
              <a:rPr lang="az-Latn-AZ" sz="18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dizaynı (sabit </a:t>
            </a:r>
            <a:r>
              <a:rPr lang="az-Latn-AZ" sz="18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yerləşdirilməsi/əllə </a:t>
            </a:r>
            <a:r>
              <a:rPr lang="az-Latn-AZ" sz="18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tutulması)</a:t>
            </a:r>
            <a:endParaRPr lang="az-Latn-AZ" sz="18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20</a:t>
            </a:r>
            <a:r>
              <a:rPr lang="az-Latn-AZ" dirty="0" smtClean="0"/>
              <a:t>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52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3399"/>
              </a:buClr>
            </a:pPr>
            <a:r>
              <a:rPr lang="az-Latn-AZ" sz="2400" b="1" kern="0" dirty="0">
                <a:solidFill>
                  <a:srgbClr val="333399"/>
                </a:solidFill>
              </a:rPr>
              <a:t>YİS </a:t>
            </a:r>
            <a:r>
              <a:rPr lang="az-Latn-AZ" sz="2400" b="1" kern="0">
                <a:solidFill>
                  <a:srgbClr val="333399"/>
                </a:solidFill>
              </a:rPr>
              <a:t>– </a:t>
            </a:r>
            <a:r>
              <a:rPr lang="az-Latn-AZ" sz="2400" b="1" kern="0" smtClean="0">
                <a:solidFill>
                  <a:srgbClr val="333399"/>
                </a:solidFill>
              </a:rPr>
              <a:t>n</a:t>
            </a:r>
            <a:r>
              <a:rPr lang="az-Latn-AZ" sz="2400" b="1" kern="0" noProof="1" smtClean="0">
                <a:solidFill>
                  <a:srgbClr val="333399"/>
                </a:solidFill>
              </a:rPr>
              <a:t>in </a:t>
            </a:r>
            <a:r>
              <a:rPr lang="az-Latn-AZ" sz="2400" b="1" kern="0" noProof="1">
                <a:solidFill>
                  <a:srgbClr val="333399"/>
                </a:solidFill>
              </a:rPr>
              <a:t>proqramı</a:t>
            </a:r>
            <a:endParaRPr lang="en-US" sz="2400" b="1" kern="0" dirty="0">
              <a:solidFill>
                <a:srgbClr val="333399"/>
              </a:solidFill>
            </a:endParaRPr>
          </a:p>
        </p:txBody>
      </p:sp>
      <p:sp>
        <p:nvSpPr>
          <p:cNvPr id="9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665"/>
          <p:cNvSpPr txBox="1">
            <a:spLocks/>
          </p:cNvSpPr>
          <p:nvPr/>
        </p:nvSpPr>
        <p:spPr>
          <a:xfrm>
            <a:off x="239150" y="1234440"/>
            <a:ext cx="8676250" cy="4937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spcBef>
                <a:spcPts val="0"/>
              </a:spcBef>
              <a:buClr>
                <a:srgbClr val="000000"/>
              </a:buClr>
            </a:pPr>
            <a:r>
              <a:rPr lang="az-Latn-AZ" sz="2000" b="0" kern="0" dirty="0">
                <a:solidFill>
                  <a:srgbClr val="000000"/>
                </a:solidFill>
              </a:rPr>
              <a:t>Telemetriyanın təsvirinə dair proqramdan şəkillər daxil edin</a:t>
            </a:r>
          </a:p>
          <a:p>
            <a:pPr marL="285750" indent="-285750" algn="just">
              <a:spcBef>
                <a:spcPts val="0"/>
              </a:spcBef>
              <a:buClr>
                <a:srgbClr val="000000"/>
              </a:buClr>
            </a:pPr>
            <a:r>
              <a:rPr lang="az-Latn-AZ" sz="2000" b="0" kern="0" dirty="0">
                <a:solidFill>
                  <a:srgbClr val="000000"/>
                </a:solidFill>
              </a:rPr>
              <a:t>Telemetriyanın necə real zaman anında göstəriləcəyi və necə </a:t>
            </a:r>
            <a:r>
              <a:rPr lang="az-Latn-AZ" sz="2000" b="0" kern="0" dirty="0" smtClean="0">
                <a:solidFill>
                  <a:srgbClr val="000000"/>
                </a:solidFill>
              </a:rPr>
              <a:t>saxlanılacağı (video və fayl formatda) </a:t>
            </a:r>
            <a:r>
              <a:rPr lang="az-Latn-AZ" sz="2000" b="0" kern="0" dirty="0">
                <a:solidFill>
                  <a:srgbClr val="000000"/>
                </a:solidFill>
              </a:rPr>
              <a:t>barəsində qeydləri daxil edin</a:t>
            </a:r>
          </a:p>
          <a:p>
            <a:pPr marL="285750" indent="-285750" algn="just">
              <a:spcBef>
                <a:spcPts val="0"/>
              </a:spcBef>
              <a:buClr>
                <a:srgbClr val="000000"/>
              </a:buClr>
            </a:pPr>
            <a:r>
              <a:rPr lang="az-Latn-AZ" sz="2000" b="0" kern="0" dirty="0">
                <a:solidFill>
                  <a:srgbClr val="000000"/>
                </a:solidFill>
              </a:rPr>
              <a:t>Real zaman ərzində telemetriyaya uyğun qrafiki çəkən proqramın dizaynını verin</a:t>
            </a:r>
          </a:p>
          <a:p>
            <a:pPr marL="285750" indent="-285750" algn="just">
              <a:spcBef>
                <a:spcPts val="0"/>
              </a:spcBef>
              <a:buClr>
                <a:srgbClr val="000000"/>
              </a:buClr>
            </a:pPr>
            <a:r>
              <a:rPr lang="az-Latn-AZ" sz="2000" b="0" kern="0" dirty="0">
                <a:solidFill>
                  <a:srgbClr val="000000"/>
                </a:solidFill>
              </a:rPr>
              <a:t>Əmr (command) proqram interfeysini göstərin</a:t>
            </a:r>
          </a:p>
          <a:p>
            <a:pPr marL="0" indent="0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kern="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kern="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kern="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kern="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kern="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kern="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kern="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kern="0" dirty="0" smtClean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Clr>
                <a:srgbClr val="000000"/>
              </a:buClr>
              <a:buNone/>
            </a:pPr>
            <a:r>
              <a:rPr lang="az-Latn-AZ" sz="2000" i="1" kern="0" dirty="0" smtClean="0">
                <a:solidFill>
                  <a:srgbClr val="000000"/>
                </a:solidFill>
              </a:rPr>
              <a:t>QEYD</a:t>
            </a:r>
            <a:r>
              <a:rPr lang="en-US" sz="2000" i="1" kern="0" dirty="0" smtClean="0">
                <a:solidFill>
                  <a:srgbClr val="000000"/>
                </a:solidFill>
              </a:rPr>
              <a:t>:</a:t>
            </a:r>
            <a:r>
              <a:rPr lang="az-Latn-AZ" sz="2000" i="1" kern="0" dirty="0" smtClean="0">
                <a:solidFill>
                  <a:srgbClr val="000000"/>
                </a:solidFill>
              </a:rPr>
              <a:t> </a:t>
            </a:r>
            <a:r>
              <a:rPr lang="az-Latn-AZ" sz="2000" b="0" i="1" kern="0" dirty="0">
                <a:solidFill>
                  <a:srgbClr val="000000"/>
                </a:solidFill>
              </a:rPr>
              <a:t>Kommersiya tərkibli kitabxana, modul və </a:t>
            </a:r>
            <a:r>
              <a:rPr lang="az-Latn-AZ" sz="2000" b="0" i="1" kern="0" dirty="0" smtClean="0">
                <a:solidFill>
                  <a:srgbClr val="000000"/>
                </a:solidFill>
              </a:rPr>
              <a:t>proqram paketlərindən </a:t>
            </a:r>
            <a:r>
              <a:rPr lang="az-Latn-AZ" sz="2000" b="0" i="1" kern="0" dirty="0">
                <a:solidFill>
                  <a:srgbClr val="000000"/>
                </a:solidFill>
              </a:rPr>
              <a:t>istifadə </a:t>
            </a:r>
            <a:r>
              <a:rPr lang="az-Latn-AZ" sz="2000" b="0" i="1" kern="0" dirty="0" smtClean="0">
                <a:solidFill>
                  <a:srgbClr val="000000"/>
                </a:solidFill>
              </a:rPr>
              <a:t>edilməməlidir.</a:t>
            </a:r>
            <a:endParaRPr lang="en-US" sz="2000" kern="0" dirty="0">
              <a:solidFill>
                <a:srgbClr val="000000"/>
              </a:solidFill>
            </a:endParaRPr>
          </a:p>
          <a:p>
            <a:pPr indent="-342900">
              <a:buClr>
                <a:srgbClr val="000000"/>
              </a:buClr>
              <a:buFont typeface="Arial"/>
              <a:buNone/>
            </a:pPr>
            <a:endParaRPr lang="en-US" sz="2000" b="0" kern="0" dirty="0">
              <a:solidFill>
                <a:srgbClr val="000000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20</a:t>
            </a:r>
            <a:r>
              <a:rPr lang="az-Latn-AZ" dirty="0" smtClean="0"/>
              <a:t>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14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A8DC-2C19-4624-B6C2-CB92A968E07B}" type="slidenum">
              <a:rPr lang="en-US" smtClean="0"/>
              <a:t>36</a:t>
            </a:fld>
            <a:endParaRPr lang="en-US"/>
          </a:p>
        </p:txBody>
      </p:sp>
      <p:sp>
        <p:nvSpPr>
          <p:cNvPr id="5" name="Shape 173"/>
          <p:cNvSpPr txBox="1">
            <a:spLocks/>
          </p:cNvSpPr>
          <p:nvPr/>
        </p:nvSpPr>
        <p:spPr>
          <a:xfrm>
            <a:off x="1638299" y="2511024"/>
            <a:ext cx="5829300" cy="1102517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>
                <a:solidFill>
                  <a:srgbClr val="333399"/>
                </a:solidFill>
              </a:rPr>
              <a:t>Əlavə </a:t>
            </a:r>
            <a:r>
              <a:rPr lang="az-Latn-AZ" kern="0" smtClean="0">
                <a:solidFill>
                  <a:srgbClr val="333399"/>
                </a:solidFill>
              </a:rPr>
              <a:t>Tapşırıq </a:t>
            </a:r>
          </a:p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>
                <a:solidFill>
                  <a:srgbClr val="333399"/>
                </a:solidFill>
              </a:rPr>
              <a:t>B</a:t>
            </a:r>
            <a:r>
              <a:rPr lang="az-Latn-AZ" kern="0" smtClean="0">
                <a:solidFill>
                  <a:srgbClr val="333399"/>
                </a:solidFill>
              </a:rPr>
              <a:t>ölməsi</a:t>
            </a:r>
            <a:endParaRPr lang="az-Latn-AZ" kern="0" dirty="0">
              <a:solidFill>
                <a:srgbClr val="333399"/>
              </a:solidFill>
            </a:endParaRPr>
          </a:p>
        </p:txBody>
      </p:sp>
      <p:sp>
        <p:nvSpPr>
          <p:cNvPr id="6" name="Shape 174"/>
          <p:cNvSpPr txBox="1">
            <a:spLocks/>
          </p:cNvSpPr>
          <p:nvPr/>
        </p:nvSpPr>
        <p:spPr>
          <a:xfrm>
            <a:off x="2152650" y="3733789"/>
            <a:ext cx="4800599" cy="971550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smtClean="0">
                <a:solidFill>
                  <a:srgbClr val="000000"/>
                </a:solidFill>
              </a:rPr>
              <a:t>Təqdimatçı</a:t>
            </a:r>
            <a:r>
              <a:rPr lang="en-US" kern="0" smtClean="0">
                <a:solidFill>
                  <a:srgbClr val="000000"/>
                </a:solidFill>
              </a:rPr>
              <a:t>lar</a:t>
            </a:r>
            <a:r>
              <a:rPr lang="az-Latn-AZ" kern="0" smtClean="0">
                <a:solidFill>
                  <a:srgbClr val="000000"/>
                </a:solidFill>
              </a:rPr>
              <a:t>ın Adı və </a:t>
            </a:r>
            <a:r>
              <a:rPr lang="az-Latn-AZ" kern="0">
                <a:solidFill>
                  <a:srgbClr val="000000"/>
                </a:solidFill>
              </a:rPr>
              <a:t>Soyadı</a:t>
            </a: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20</a:t>
            </a:r>
            <a:r>
              <a:rPr lang="az-Latn-AZ" dirty="0" smtClean="0"/>
              <a:t>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10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39150" y="1234440"/>
            <a:ext cx="8575666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SzPct val="120000"/>
              <a:buFont typeface="Arial" panose="020B0604020202020204" pitchFamily="34" charset="0"/>
              <a:buChar char="•"/>
            </a:pPr>
            <a:r>
              <a:rPr lang="az-Latn-AZ" sz="2000" dirty="0">
                <a:latin typeface="Arial"/>
                <a:ea typeface="Arial"/>
                <a:cs typeface="Arial"/>
              </a:rPr>
              <a:t>Əlavə tapşırığın necə həyata keçiriləcəyini və əsas tapşırığa təsirinin (həm müsbət, həm də mənfi tərəfdən) olub – olmadığı haqqında detallı məlumat </a:t>
            </a:r>
            <a:r>
              <a:rPr lang="az-Latn-AZ" sz="2000" dirty="0" smtClean="0">
                <a:latin typeface="Arial"/>
                <a:ea typeface="Arial"/>
                <a:cs typeface="Arial"/>
              </a:rPr>
              <a:t>verin</a:t>
            </a:r>
            <a:r>
              <a:rPr lang="en-US" sz="2000" dirty="0" smtClean="0">
                <a:latin typeface="Arial"/>
                <a:ea typeface="Arial"/>
                <a:cs typeface="Arial"/>
              </a:rPr>
              <a:t>.</a:t>
            </a:r>
          </a:p>
          <a:p>
            <a:pPr marL="285750" indent="-285750" algn="just">
              <a:buSzPct val="120000"/>
              <a:buFont typeface="Arial" panose="020B0604020202020204" pitchFamily="34" charset="0"/>
              <a:buChar char="•"/>
            </a:pPr>
            <a:r>
              <a:rPr lang="az-Latn-AZ" sz="2000" dirty="0" smtClean="0">
                <a:latin typeface="Arial"/>
                <a:ea typeface="Arial"/>
                <a:cs typeface="Arial"/>
              </a:rPr>
              <a:t>Həmçinin</a:t>
            </a:r>
            <a:r>
              <a:rPr lang="en-US" sz="2000" dirty="0" smtClean="0">
                <a:latin typeface="Arial"/>
                <a:ea typeface="Arial"/>
                <a:cs typeface="Arial"/>
              </a:rPr>
              <a:t>:</a:t>
            </a:r>
          </a:p>
          <a:p>
            <a:pPr marL="742950" lvl="1" indent="-285750" algn="just">
              <a:buSzPct val="120000"/>
              <a:buFont typeface="Wingdings" panose="05000000000000000000" pitchFamily="2" charset="2"/>
              <a:buChar char="Ø"/>
            </a:pPr>
            <a:r>
              <a:rPr lang="az-Latn-AZ" dirty="0" smtClean="0">
                <a:latin typeface="Arial"/>
                <a:ea typeface="Arial"/>
                <a:cs typeface="Arial"/>
              </a:rPr>
              <a:t>Əlavə sensor və ya struktur istifadə olunacaqsa, və bu haqda öncəki slaydlarda bildirilməyibsə, izahlı təsvir edin</a:t>
            </a:r>
          </a:p>
          <a:p>
            <a:pPr marL="742950" lvl="1" indent="-285750" algn="just">
              <a:buSzPct val="120000"/>
              <a:buFont typeface="Wingdings" panose="05000000000000000000" pitchFamily="2" charset="2"/>
              <a:buChar char="Ø"/>
            </a:pPr>
            <a:r>
              <a:rPr lang="az-Latn-AZ" dirty="0" smtClean="0">
                <a:latin typeface="Arial"/>
                <a:ea typeface="Arial"/>
                <a:cs typeface="Arial"/>
              </a:rPr>
              <a:t>İstifadə olunacaq xüsusi alqoritm varsa təsvir edin</a:t>
            </a:r>
            <a:endParaRPr lang="az-Latn-AZ" dirty="0">
              <a:latin typeface="Arial"/>
              <a:ea typeface="Arial"/>
              <a:cs typeface="Arial"/>
            </a:endParaRPr>
          </a:p>
          <a:p>
            <a:pPr marL="342900" indent="-342900">
              <a:buFontTx/>
              <a:buChar char="-"/>
            </a:pPr>
            <a:endParaRPr lang="az-Latn-AZ" sz="2000" i="1" dirty="0">
              <a:latin typeface="Arial"/>
              <a:ea typeface="Arial"/>
              <a:cs typeface="Arial"/>
            </a:endParaRPr>
          </a:p>
          <a:p>
            <a:pPr marL="342900" indent="-342900">
              <a:buFontTx/>
              <a:buChar char="-"/>
            </a:pPr>
            <a:endParaRPr lang="az-Latn-AZ" sz="2000" i="1" dirty="0">
              <a:latin typeface="Arial"/>
              <a:ea typeface="Arial"/>
              <a:cs typeface="Arial"/>
            </a:endParaRPr>
          </a:p>
          <a:p>
            <a:pPr marL="342900" indent="-342900">
              <a:buFontTx/>
              <a:buChar char="-"/>
            </a:pPr>
            <a:endParaRPr lang="az-Latn-AZ" sz="2000" i="1" dirty="0">
              <a:latin typeface="Arial"/>
              <a:ea typeface="Arial"/>
              <a:cs typeface="Arial"/>
            </a:endParaRPr>
          </a:p>
          <a:p>
            <a:pPr marL="342900" indent="-342900">
              <a:buFontTx/>
              <a:buChar char="-"/>
            </a:pPr>
            <a:endParaRPr lang="az-Latn-AZ" sz="2000" i="1" dirty="0">
              <a:latin typeface="Arial"/>
              <a:ea typeface="Arial"/>
              <a:cs typeface="Arial"/>
            </a:endParaRPr>
          </a:p>
          <a:p>
            <a:pPr marL="342900" indent="-342900">
              <a:buFontTx/>
              <a:buChar char="-"/>
            </a:pPr>
            <a:endParaRPr lang="az-Latn-AZ" sz="2000" i="1" dirty="0">
              <a:latin typeface="Arial"/>
              <a:ea typeface="Arial"/>
              <a:cs typeface="Arial"/>
            </a:endParaRPr>
          </a:p>
          <a:p>
            <a:pPr marL="342900" indent="-342900">
              <a:buFontTx/>
              <a:buChar char="-"/>
            </a:pPr>
            <a:endParaRPr lang="az-Latn-AZ" sz="2000" i="1" dirty="0">
              <a:latin typeface="Arial"/>
              <a:ea typeface="Arial"/>
              <a:cs typeface="Arial"/>
            </a:endParaRPr>
          </a:p>
          <a:p>
            <a:pPr marL="342900" indent="-342900">
              <a:buFontTx/>
              <a:buChar char="-"/>
            </a:pPr>
            <a:endParaRPr lang="az-Latn-AZ" sz="2000" i="1" dirty="0">
              <a:latin typeface="Arial"/>
              <a:ea typeface="Arial"/>
              <a:cs typeface="Arial"/>
            </a:endParaRPr>
          </a:p>
          <a:p>
            <a:pPr marL="342900" indent="-342900">
              <a:buFontTx/>
              <a:buChar char="-"/>
            </a:pPr>
            <a:endParaRPr lang="az-Latn-AZ" sz="2000" i="1" dirty="0">
              <a:latin typeface="Arial"/>
              <a:ea typeface="Arial"/>
              <a:cs typeface="Arial"/>
            </a:endParaRPr>
          </a:p>
          <a:p>
            <a:pPr marL="342900" indent="-342900">
              <a:buFontTx/>
              <a:buChar char="-"/>
            </a:pPr>
            <a:endParaRPr lang="az-Latn-AZ" sz="2000" i="1" dirty="0">
              <a:latin typeface="Arial"/>
              <a:ea typeface="Arial"/>
              <a:cs typeface="Arial"/>
            </a:endParaRPr>
          </a:p>
          <a:p>
            <a:pPr marL="342900" indent="-342900">
              <a:buFontTx/>
              <a:buChar char="-"/>
            </a:pPr>
            <a:endParaRPr lang="az-Latn-AZ" sz="2000" i="1" dirty="0">
              <a:latin typeface="Arial"/>
              <a:ea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A8DC-2C19-4624-B6C2-CB92A968E07B}" type="slidenum">
              <a:rPr lang="en-US" smtClean="0"/>
              <a:t>37</a:t>
            </a:fld>
            <a:endParaRPr lang="en-US"/>
          </a:p>
        </p:txBody>
      </p:sp>
      <p:sp>
        <p:nvSpPr>
          <p:cNvPr id="14" name="Shape 646"/>
          <p:cNvSpPr/>
          <p:nvPr/>
        </p:nvSpPr>
        <p:spPr>
          <a:xfrm>
            <a:off x="8613913" y="125308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3399"/>
              </a:buClr>
            </a:pPr>
            <a:r>
              <a:rPr lang="az-Latn-AZ" sz="2400" b="1" kern="0">
                <a:solidFill>
                  <a:srgbClr val="333399"/>
                </a:solidFill>
              </a:rPr>
              <a:t>Əlavə tapşırığın izahı</a:t>
            </a:r>
            <a:endParaRPr lang="en-US" sz="2400" b="1" kern="0">
              <a:solidFill>
                <a:srgbClr val="333399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20</a:t>
            </a:r>
            <a:r>
              <a:rPr lang="az-Latn-AZ" dirty="0" smtClean="0"/>
              <a:t>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26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A8DC-2C19-4624-B6C2-CB92A968E07B}" type="slidenum">
              <a:rPr lang="en-US" smtClean="0"/>
              <a:t>38</a:t>
            </a:fld>
            <a:endParaRPr lang="en-US"/>
          </a:p>
        </p:txBody>
      </p:sp>
      <p:sp>
        <p:nvSpPr>
          <p:cNvPr id="5" name="Shape 173"/>
          <p:cNvSpPr txBox="1">
            <a:spLocks/>
          </p:cNvSpPr>
          <p:nvPr/>
        </p:nvSpPr>
        <p:spPr>
          <a:xfrm>
            <a:off x="1638299" y="2511024"/>
            <a:ext cx="5829300" cy="1102517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>
                <a:solidFill>
                  <a:srgbClr val="333399"/>
                </a:solidFill>
              </a:rPr>
              <a:t>Planlaşdırma və </a:t>
            </a:r>
            <a:r>
              <a:rPr lang="az-Latn-AZ" kern="0" smtClean="0">
                <a:solidFill>
                  <a:srgbClr val="333399"/>
                </a:solidFill>
              </a:rPr>
              <a:t>Maliyyə</a:t>
            </a:r>
          </a:p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 smtClean="0">
                <a:solidFill>
                  <a:srgbClr val="333399"/>
                </a:solidFill>
              </a:rPr>
              <a:t>Bölməsi </a:t>
            </a:r>
            <a:endParaRPr lang="az-Latn-AZ" kern="0">
              <a:solidFill>
                <a:srgbClr val="333399"/>
              </a:solidFill>
            </a:endParaRPr>
          </a:p>
        </p:txBody>
      </p:sp>
      <p:sp>
        <p:nvSpPr>
          <p:cNvPr id="6" name="Shape 174"/>
          <p:cNvSpPr txBox="1">
            <a:spLocks/>
          </p:cNvSpPr>
          <p:nvPr/>
        </p:nvSpPr>
        <p:spPr>
          <a:xfrm>
            <a:off x="2152650" y="3733789"/>
            <a:ext cx="4800599" cy="971550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smtClean="0">
                <a:solidFill>
                  <a:srgbClr val="000000"/>
                </a:solidFill>
              </a:rPr>
              <a:t>Təqdimatçı</a:t>
            </a:r>
            <a:r>
              <a:rPr lang="en-US" kern="0" smtClean="0">
                <a:solidFill>
                  <a:srgbClr val="000000"/>
                </a:solidFill>
              </a:rPr>
              <a:t>lar</a:t>
            </a:r>
            <a:r>
              <a:rPr lang="az-Latn-AZ" kern="0" smtClean="0">
                <a:solidFill>
                  <a:srgbClr val="000000"/>
                </a:solidFill>
              </a:rPr>
              <a:t>ın Adı və </a:t>
            </a:r>
            <a:r>
              <a:rPr lang="az-Latn-AZ" kern="0">
                <a:solidFill>
                  <a:srgbClr val="000000"/>
                </a:solidFill>
              </a:rPr>
              <a:t>Soyadı</a:t>
            </a: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20</a:t>
            </a:r>
            <a:r>
              <a:rPr lang="az-Latn-AZ" dirty="0" smtClean="0"/>
              <a:t>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65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664"/>
          <p:cNvSpPr txBox="1">
            <a:spLocks/>
          </p:cNvSpPr>
          <p:nvPr/>
        </p:nvSpPr>
        <p:spPr>
          <a:xfrm>
            <a:off x="1938528" y="118872"/>
            <a:ext cx="5486400" cy="969264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</a:pPr>
            <a:r>
              <a:rPr lang="az-Latn-AZ" kern="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Planlaşdırma</a:t>
            </a:r>
            <a:endParaRPr lang="en-US" kern="0">
              <a:solidFill>
                <a:srgbClr val="33339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Shape 665"/>
          <p:cNvSpPr txBox="1">
            <a:spLocks/>
          </p:cNvSpPr>
          <p:nvPr/>
        </p:nvSpPr>
        <p:spPr>
          <a:xfrm>
            <a:off x="239150" y="1197864"/>
            <a:ext cx="8676250" cy="3485664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spcBef>
                <a:spcPts val="0"/>
              </a:spcBef>
              <a:buClr>
                <a:srgbClr val="000000"/>
              </a:buClr>
            </a:pPr>
            <a:r>
              <a:rPr lang="az-Latn-AZ" sz="2000" b="0" dirty="0">
                <a:solidFill>
                  <a:prstClr val="black"/>
                </a:solidFill>
              </a:rPr>
              <a:t>Bütün mərhələlər üzrə görülmüş və görüləcək işlər barədə detallı məlumat:</a:t>
            </a:r>
          </a:p>
          <a:p>
            <a:pPr lvl="1" indent="-342900" algn="just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az-Latn-AZ" sz="1800" dirty="0">
                <a:solidFill>
                  <a:prstClr val="black"/>
                </a:solidFill>
              </a:rPr>
              <a:t>Məlumatları mərhələr üzrə qruplaşdırın</a:t>
            </a:r>
          </a:p>
          <a:p>
            <a:pPr lvl="1" indent="-342900" algn="just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az-Latn-AZ" sz="1800" dirty="0">
                <a:solidFill>
                  <a:prstClr val="black"/>
                </a:solidFill>
              </a:rPr>
              <a:t>Mərhələr üzrə alt sistemlər də edilmiş və ediləcək işləri plan şəklində təsvir edin </a:t>
            </a:r>
          </a:p>
          <a:p>
            <a:pPr marL="280988" lvl="1" indent="-280988" algn="just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az-Latn-AZ" sz="2000" dirty="0">
                <a:solidFill>
                  <a:prstClr val="black"/>
                </a:solidFill>
              </a:rPr>
              <a:t>Komanda üzvləri arasında işlərin necə bölüşdürüldüyünü göstərin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A8DC-2C19-4624-B6C2-CB92A968E07B}" type="slidenum">
              <a:rPr lang="en-US" smtClean="0"/>
              <a:t>39</a:t>
            </a:fld>
            <a:endParaRPr lang="en-US"/>
          </a:p>
        </p:txBody>
      </p:sp>
      <p:sp>
        <p:nvSpPr>
          <p:cNvPr id="13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20</a:t>
            </a:r>
            <a:r>
              <a:rPr lang="az-Latn-AZ" dirty="0" smtClean="0"/>
              <a:t>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12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8528" y="118872"/>
            <a:ext cx="5486400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endParaRPr lang="az-Latn-AZ" sz="2400" b="1" kern="0">
              <a:solidFill>
                <a:srgbClr val="333399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333399"/>
              </a:buClr>
              <a:buSzPct val="25000"/>
              <a:defRPr/>
            </a:pPr>
            <a:r>
              <a:rPr lang="az-Latn-AZ" sz="2400" b="1" kern="0">
                <a:solidFill>
                  <a:srgbClr val="333399"/>
                </a:solidFill>
                <a:latin typeface="Arial"/>
                <a:cs typeface="Arial"/>
                <a:sym typeface="Arial"/>
              </a:rPr>
              <a:t>Komandanın strukturu haqqında məlumat</a:t>
            </a:r>
            <a:endParaRPr lang="en-US" sz="2400" b="1" kern="0">
              <a:solidFill>
                <a:srgbClr val="333399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endParaRPr lang="az-Latn-AZ" sz="2400" b="1" kern="0">
              <a:solidFill>
                <a:srgbClr val="333399"/>
              </a:solidFill>
            </a:endParaRPr>
          </a:p>
        </p:txBody>
      </p:sp>
      <p:cxnSp>
        <p:nvCxnSpPr>
          <p:cNvPr id="14" name="Straight Connector 13"/>
          <p:cNvCxnSpPr>
            <a:stCxn id="10" idx="3"/>
            <a:endCxn id="8" idx="1"/>
          </p:cNvCxnSpPr>
          <p:nvPr/>
        </p:nvCxnSpPr>
        <p:spPr>
          <a:xfrm>
            <a:off x="2538375" y="3676147"/>
            <a:ext cx="520534" cy="0"/>
          </a:xfrm>
          <a:prstGeom prst="line">
            <a:avLst/>
          </a:prstGeom>
          <a:noFill/>
          <a:ln w="63500" cap="flat" cmpd="sng" algn="ctr">
            <a:solidFill>
              <a:srgbClr val="0070C0"/>
            </a:solidFill>
            <a:prstDash val="solid"/>
          </a:ln>
          <a:effectLst/>
        </p:spPr>
      </p:cxnSp>
      <p:cxnSp>
        <p:nvCxnSpPr>
          <p:cNvPr id="15" name="Straight Connector 14"/>
          <p:cNvCxnSpPr>
            <a:stCxn id="8" idx="3"/>
            <a:endCxn id="11" idx="1"/>
          </p:cNvCxnSpPr>
          <p:nvPr/>
        </p:nvCxnSpPr>
        <p:spPr>
          <a:xfrm>
            <a:off x="4476229" y="3676147"/>
            <a:ext cx="514228" cy="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37745" y="1234440"/>
            <a:ext cx="8677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SzPct val="120000"/>
              <a:buFont typeface="Arial" panose="020B0604020202020204" pitchFamily="34" charset="0"/>
              <a:buChar char="•"/>
            </a:pP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Komandanın strukturu aşağıda nümunəyə bənzər diaqrama şəkildə hazırlanmalıdır:</a:t>
            </a:r>
          </a:p>
        </p:txBody>
      </p:sp>
      <p:cxnSp>
        <p:nvCxnSpPr>
          <p:cNvPr id="51" name="Straight Connector 50"/>
          <p:cNvCxnSpPr>
            <a:stCxn id="11" idx="3"/>
            <a:endCxn id="39" idx="1"/>
          </p:cNvCxnSpPr>
          <p:nvPr/>
        </p:nvCxnSpPr>
        <p:spPr>
          <a:xfrm>
            <a:off x="6407777" y="3676147"/>
            <a:ext cx="514228" cy="0"/>
          </a:xfrm>
          <a:prstGeom prst="line">
            <a:avLst/>
          </a:prstGeom>
          <a:ln w="635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85" idx="0"/>
            <a:endCxn id="10" idx="2"/>
          </p:cNvCxnSpPr>
          <p:nvPr/>
        </p:nvCxnSpPr>
        <p:spPr>
          <a:xfrm flipV="1">
            <a:off x="1829715" y="3996187"/>
            <a:ext cx="0" cy="1114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86" idx="0"/>
            <a:endCxn id="85" idx="2"/>
          </p:cNvCxnSpPr>
          <p:nvPr/>
        </p:nvCxnSpPr>
        <p:spPr>
          <a:xfrm flipV="1">
            <a:off x="1829715" y="4747700"/>
            <a:ext cx="0" cy="1052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93" idx="0"/>
            <a:endCxn id="86" idx="2"/>
          </p:cNvCxnSpPr>
          <p:nvPr/>
        </p:nvCxnSpPr>
        <p:spPr>
          <a:xfrm flipV="1">
            <a:off x="1829715" y="5493012"/>
            <a:ext cx="0" cy="1052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21" idx="0"/>
            <a:endCxn id="120" idx="2"/>
          </p:cNvCxnSpPr>
          <p:nvPr/>
        </p:nvCxnSpPr>
        <p:spPr>
          <a:xfrm flipV="1">
            <a:off x="3767570" y="4759939"/>
            <a:ext cx="0" cy="9299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122" idx="0"/>
            <a:endCxn id="121" idx="2"/>
          </p:cNvCxnSpPr>
          <p:nvPr/>
        </p:nvCxnSpPr>
        <p:spPr>
          <a:xfrm flipV="1">
            <a:off x="3765816" y="5493012"/>
            <a:ext cx="1754" cy="1016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128" idx="0"/>
            <a:endCxn id="127" idx="2"/>
          </p:cNvCxnSpPr>
          <p:nvPr/>
        </p:nvCxnSpPr>
        <p:spPr>
          <a:xfrm flipV="1">
            <a:off x="5699118" y="4747700"/>
            <a:ext cx="0" cy="1052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129" idx="0"/>
            <a:endCxn id="128" idx="2"/>
          </p:cNvCxnSpPr>
          <p:nvPr/>
        </p:nvCxnSpPr>
        <p:spPr>
          <a:xfrm flipV="1">
            <a:off x="5699118" y="5493012"/>
            <a:ext cx="0" cy="1052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0" name="Group 169"/>
          <p:cNvGrpSpPr/>
          <p:nvPr/>
        </p:nvGrpSpPr>
        <p:grpSpPr>
          <a:xfrm>
            <a:off x="1121055" y="1929384"/>
            <a:ext cx="7218270" cy="4308940"/>
            <a:chOff x="1121055" y="1929384"/>
            <a:chExt cx="7218270" cy="4308940"/>
          </a:xfrm>
        </p:grpSpPr>
        <p:sp>
          <p:nvSpPr>
            <p:cNvPr id="7" name="Rectangle 6"/>
            <p:cNvSpPr/>
            <p:nvPr/>
          </p:nvSpPr>
          <p:spPr>
            <a:xfrm>
              <a:off x="3867792" y="1929384"/>
              <a:ext cx="1731102" cy="800633"/>
            </a:xfrm>
            <a:prstGeom prst="rect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Komandanın kapitanı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Ad,</a:t>
              </a:r>
              <a:r>
                <a:rPr kumimoji="0" lang="az-Latn-AZ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Soyad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oxudu</a:t>
              </a:r>
              <a:r>
                <a:rPr kumimoji="0" lang="az-Latn-AZ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ğ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u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kurs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58909" y="3356107"/>
              <a:ext cx="1417320" cy="64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Qrup 2</a:t>
              </a:r>
            </a:p>
            <a:p>
              <a:pPr algn="ctr">
                <a:defRPr/>
              </a:pPr>
              <a:r>
                <a:rPr lang="az-Latn-AZ" sz="1400" b="1" kern="0">
                  <a:solidFill>
                    <a:srgbClr val="000000"/>
                  </a:solidFill>
                  <a:latin typeface="Arial"/>
                  <a:sym typeface="Arial"/>
                </a:rPr>
                <a:t>(qrupun adı)</a:t>
              </a:r>
              <a:endParaRPr lang="en-US" sz="1400" b="1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359621" y="2221992"/>
              <a:ext cx="1979703" cy="755076"/>
            </a:xfrm>
            <a:prstGeom prst="roundRect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Təhsil müəssisəsi tərəfindən təyin olunan nümayəndə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Ad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, </a:t>
              </a:r>
              <a:r>
                <a:rPr lang="az-Latn-AZ" sz="1200" kern="0" dirty="0">
                  <a:solidFill>
                    <a:srgbClr val="000000"/>
                  </a:solidFill>
                  <a:latin typeface="Arial"/>
                  <a:sym typeface="Arial"/>
                </a:rPr>
                <a:t>s</a:t>
              </a:r>
              <a:r>
                <a:rPr kumimoji="0" lang="az-Latn-AZ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oyad və</a:t>
              </a:r>
              <a:r>
                <a:rPr kumimoji="0" lang="en-US" sz="12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 v</a:t>
              </a:r>
              <a:r>
                <a:rPr kumimoji="0" lang="az-Latn-AZ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əzifə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21055" y="3356107"/>
              <a:ext cx="1417320" cy="64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Qrup 1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z-Latn-AZ" sz="1400" b="1" kern="0" dirty="0">
                  <a:solidFill>
                    <a:srgbClr val="000000"/>
                  </a:solidFill>
                  <a:latin typeface="Arial"/>
                  <a:sym typeface="Arial"/>
                </a:rPr>
                <a:t>(qrupun adı)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90457" y="3356107"/>
              <a:ext cx="1417320" cy="64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z-Latn-AZ" sz="1400" b="1" kern="0">
                  <a:solidFill>
                    <a:srgbClr val="000000"/>
                  </a:solidFill>
                  <a:latin typeface="Arial"/>
                  <a:sym typeface="Arial"/>
                </a:rPr>
                <a:t>...</a:t>
              </a:r>
              <a:endPara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4751057" y="2734056"/>
              <a:ext cx="4308" cy="914400"/>
            </a:xfrm>
            <a:prstGeom prst="straightConnector1">
              <a:avLst/>
            </a:prstGeom>
            <a:noFill/>
            <a:ln w="63500" cap="flat" cmpd="sng" algn="ctr">
              <a:solidFill>
                <a:srgbClr val="0070C0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9" name="Rectangle 38"/>
            <p:cNvSpPr/>
            <p:nvPr/>
          </p:nvSpPr>
          <p:spPr>
            <a:xfrm>
              <a:off x="6922005" y="3356107"/>
              <a:ext cx="1417320" cy="64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Qrup</a:t>
              </a:r>
              <a:r>
                <a:rPr kumimoji="0" lang="az-Latn-AZ" sz="1400" b="1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 </a:t>
              </a:r>
              <a:r>
                <a:rPr lang="en-US" sz="1400" b="1" kern="0" noProof="0" dirty="0">
                  <a:solidFill>
                    <a:srgbClr val="000000"/>
                  </a:solidFill>
                  <a:latin typeface="Arial"/>
                  <a:sym typeface="Arial"/>
                </a:rPr>
                <a:t>m</a:t>
              </a:r>
              <a:endParaRPr kumimoji="0" lang="az-Latn-AZ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  <a:p>
              <a:pPr algn="ctr">
                <a:defRPr/>
              </a:pPr>
              <a:r>
                <a:rPr lang="az-Latn-AZ" sz="1400" b="1" kern="0" dirty="0">
                  <a:solidFill>
                    <a:srgbClr val="000000"/>
                  </a:solidFill>
                  <a:latin typeface="Arial"/>
                  <a:sym typeface="Arial"/>
                </a:rPr>
                <a:t>(qrupun adı)</a:t>
              </a:r>
              <a:endParaRPr lang="en-US" sz="1400" b="1" kern="0" dirty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121055" y="4107620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Qrup üzvü 1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z-Latn-AZ" sz="1400" kern="0" noProof="0" smtClean="0">
                  <a:solidFill>
                    <a:srgbClr val="000000"/>
                  </a:solidFill>
                  <a:latin typeface="Arial"/>
                  <a:sym typeface="Arial"/>
                </a:rPr>
                <a:t>Ad, Soyad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z-Latn-AZ" sz="1400" kern="0" smtClean="0">
                  <a:solidFill>
                    <a:srgbClr val="000000"/>
                  </a:solidFill>
                  <a:latin typeface="Arial"/>
                  <a:sym typeface="Arial"/>
                </a:rPr>
                <a:t>o</a:t>
              </a:r>
              <a:r>
                <a:rPr kumimoji="0" lang="az-Latn-AZ" sz="1400" b="0" i="0" u="none" strike="noStrike" kern="0" cap="none" spc="0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xuduğu</a:t>
              </a:r>
              <a:r>
                <a:rPr kumimoji="0" lang="az-Latn-AZ" sz="1400" b="0" i="0" u="none" strike="noStrike" kern="0" cap="none" spc="0" normalizeH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 kurs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121055" y="4852932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Qrup üzvü </a:t>
              </a:r>
              <a:r>
                <a:rPr lang="az-Latn-AZ" sz="1400" kern="0" smtClean="0">
                  <a:solidFill>
                    <a:srgbClr val="000000"/>
                  </a:solidFill>
                  <a:latin typeface="Arial"/>
                  <a:sym typeface="Arial"/>
                </a:rPr>
                <a:t>2</a:t>
              </a:r>
              <a:endParaRPr lang="az-Latn-AZ" sz="1400" kern="0">
                <a:solidFill>
                  <a:srgbClr val="000000"/>
                </a:solidFill>
                <a:latin typeface="Arial"/>
                <a:sym typeface="Arial"/>
              </a:endParaRP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Ad, Soyad</a:t>
              </a: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oxuduğu kurs</a:t>
              </a:r>
              <a:endParaRPr lang="en-US" sz="1400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121055" y="5598244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z-Latn-AZ" sz="1400" kern="0" smtClean="0">
                  <a:solidFill>
                    <a:srgbClr val="000000"/>
                  </a:solidFill>
                  <a:latin typeface="Arial"/>
                  <a:sym typeface="Arial"/>
                </a:rPr>
                <a:t>...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3058910" y="4119859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Qrup üzvü 1</a:t>
              </a: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Ad, Soyad</a:t>
              </a: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oxuduğu kurs</a:t>
              </a:r>
              <a:endParaRPr lang="en-US" sz="1400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3058910" y="4852932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Qrup üzvü </a:t>
              </a:r>
              <a:r>
                <a:rPr lang="az-Latn-AZ" sz="1400" kern="0" smtClean="0">
                  <a:solidFill>
                    <a:srgbClr val="000000"/>
                  </a:solidFill>
                  <a:latin typeface="Arial"/>
                  <a:sym typeface="Arial"/>
                </a:rPr>
                <a:t>2</a:t>
              </a:r>
              <a:endParaRPr lang="az-Latn-AZ" sz="1400" kern="0">
                <a:solidFill>
                  <a:srgbClr val="000000"/>
                </a:solidFill>
                <a:latin typeface="Arial"/>
                <a:sym typeface="Arial"/>
              </a:endParaRP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Ad, Soyad</a:t>
              </a: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oxuduğu kurs</a:t>
              </a:r>
              <a:endParaRPr lang="en-US" sz="1400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3057156" y="5594668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...</a:t>
              </a:r>
              <a:endParaRPr lang="en-US" sz="1400" kern="0" dirty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4990458" y="4107620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Qrup üzvü 1</a:t>
              </a: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Ad, Soyad</a:t>
              </a: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oxuduğu kurs</a:t>
              </a:r>
              <a:endParaRPr lang="en-US" sz="1400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990458" y="4852932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Qrup üzvü 2</a:t>
              </a: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Ad, Soyad</a:t>
              </a: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oxuduğu kurs</a:t>
              </a:r>
              <a:endParaRPr lang="en-US" sz="1400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990458" y="5598244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...</a:t>
              </a:r>
              <a:endParaRPr lang="en-US" sz="1400" kern="0" dirty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6922005" y="4107620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Qrup üzvü 1</a:t>
              </a: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Ad, Soyad</a:t>
              </a: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oxuduğu kurs</a:t>
              </a:r>
              <a:endParaRPr lang="en-US" sz="1400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6922005" y="4852932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Qrup üzvü </a:t>
              </a:r>
              <a:r>
                <a:rPr lang="az-Latn-AZ" sz="1400" kern="0" smtClean="0">
                  <a:solidFill>
                    <a:srgbClr val="000000"/>
                  </a:solidFill>
                  <a:latin typeface="Arial"/>
                  <a:sym typeface="Arial"/>
                </a:rPr>
                <a:t>2</a:t>
              </a:r>
              <a:endParaRPr lang="az-Latn-AZ" sz="1400" kern="0">
                <a:solidFill>
                  <a:srgbClr val="000000"/>
                </a:solidFill>
                <a:latin typeface="Arial"/>
                <a:sym typeface="Arial"/>
              </a:endParaRP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Ad, Soyad</a:t>
              </a: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oxuduğu kurs</a:t>
              </a:r>
              <a:endParaRPr lang="en-US" sz="1400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6922005" y="5598244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...</a:t>
              </a:r>
              <a:endParaRPr lang="en-US" sz="1400" kern="0" dirty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</p:grpSp>
      <p:cxnSp>
        <p:nvCxnSpPr>
          <p:cNvPr id="152" name="Straight Connector 151"/>
          <p:cNvCxnSpPr>
            <a:stCxn id="149" idx="0"/>
            <a:endCxn id="148" idx="2"/>
          </p:cNvCxnSpPr>
          <p:nvPr/>
        </p:nvCxnSpPr>
        <p:spPr>
          <a:xfrm flipV="1">
            <a:off x="7630665" y="4747700"/>
            <a:ext cx="0" cy="1052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>
            <a:stCxn id="150" idx="0"/>
            <a:endCxn id="149" idx="2"/>
          </p:cNvCxnSpPr>
          <p:nvPr/>
        </p:nvCxnSpPr>
        <p:spPr>
          <a:xfrm flipV="1">
            <a:off x="7630665" y="5493012"/>
            <a:ext cx="0" cy="1052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stCxn id="120" idx="0"/>
            <a:endCxn id="8" idx="2"/>
          </p:cNvCxnSpPr>
          <p:nvPr/>
        </p:nvCxnSpPr>
        <p:spPr>
          <a:xfrm flipH="1" flipV="1">
            <a:off x="3767569" y="3996187"/>
            <a:ext cx="1" cy="1236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>
            <a:stCxn id="127" idx="0"/>
            <a:endCxn id="11" idx="2"/>
          </p:cNvCxnSpPr>
          <p:nvPr/>
        </p:nvCxnSpPr>
        <p:spPr>
          <a:xfrm flipH="1" flipV="1">
            <a:off x="5699117" y="3996187"/>
            <a:ext cx="1" cy="1114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stCxn id="148" idx="0"/>
            <a:endCxn id="39" idx="2"/>
          </p:cNvCxnSpPr>
          <p:nvPr/>
        </p:nvCxnSpPr>
        <p:spPr>
          <a:xfrm flipV="1">
            <a:off x="7630665" y="3996187"/>
            <a:ext cx="0" cy="1114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4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20</a:t>
            </a:r>
            <a:r>
              <a:rPr lang="az-Latn-AZ" dirty="0" smtClean="0"/>
              <a:t>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664"/>
          <p:cNvSpPr txBox="1">
            <a:spLocks/>
          </p:cNvSpPr>
          <p:nvPr/>
        </p:nvSpPr>
        <p:spPr>
          <a:xfrm>
            <a:off x="1938528" y="118872"/>
            <a:ext cx="5486400" cy="968119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</a:pPr>
            <a:r>
              <a:rPr lang="az-Latn-AZ" kern="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Maliyyə</a:t>
            </a:r>
            <a:endParaRPr lang="en-US" kern="0">
              <a:solidFill>
                <a:srgbClr val="33339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hape 665"/>
          <p:cNvSpPr txBox="1">
            <a:spLocks/>
          </p:cNvSpPr>
          <p:nvPr/>
        </p:nvSpPr>
        <p:spPr>
          <a:xfrm>
            <a:off x="237744" y="1234440"/>
            <a:ext cx="8677656" cy="5084064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az-Latn-AZ" sz="2000" b="0" dirty="0">
                <a:solidFill>
                  <a:prstClr val="black"/>
                </a:solidFill>
              </a:rPr>
              <a:t>Ümumilikdə model peykə</a:t>
            </a:r>
            <a:r>
              <a:rPr lang="en-US" sz="2000" b="0" dirty="0">
                <a:solidFill>
                  <a:prstClr val="black"/>
                </a:solidFill>
              </a:rPr>
              <a:t> </a:t>
            </a:r>
            <a:r>
              <a:rPr lang="az-Latn-AZ" sz="2000" b="0" dirty="0" smtClean="0">
                <a:solidFill>
                  <a:prstClr val="black"/>
                </a:solidFill>
              </a:rPr>
              <a:t>çəkiləcək </a:t>
            </a:r>
            <a:r>
              <a:rPr lang="en-US" sz="2000" b="0" dirty="0" smtClean="0">
                <a:solidFill>
                  <a:prstClr val="black"/>
                </a:solidFill>
              </a:rPr>
              <a:t>(</a:t>
            </a:r>
            <a:r>
              <a:rPr lang="az-Latn-AZ" sz="2000" b="0" dirty="0" smtClean="0">
                <a:solidFill>
                  <a:prstClr val="black"/>
                </a:solidFill>
              </a:rPr>
              <a:t>çəkilən) </a:t>
            </a:r>
            <a:r>
              <a:rPr lang="az-Latn-AZ" sz="2000" b="0" dirty="0">
                <a:latin typeface="Arial" panose="020B0604020202020204" pitchFamily="34" charset="0"/>
                <a:cs typeface="Arial" panose="020B0604020202020204" pitchFamily="34" charset="0"/>
              </a:rPr>
              <a:t>təxmini</a:t>
            </a:r>
            <a:r>
              <a:rPr lang="az-Latn-AZ" sz="2000" b="0" dirty="0">
                <a:solidFill>
                  <a:prstClr val="black"/>
                </a:solidFill>
              </a:rPr>
              <a:t> xərcləri göstərin:</a:t>
            </a:r>
          </a:p>
          <a:p>
            <a:pPr lvl="1" indent="-285750" algn="just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az-Latn-AZ" sz="2000" dirty="0" smtClean="0">
                <a:solidFill>
                  <a:prstClr val="black"/>
                </a:solidFill>
              </a:rPr>
              <a:t>Alt sistem (bölmələr) </a:t>
            </a:r>
            <a:r>
              <a:rPr lang="az-Latn-AZ" sz="2000" dirty="0">
                <a:solidFill>
                  <a:prstClr val="black"/>
                </a:solidFill>
              </a:rPr>
              <a:t>olaraq xərclərin təyin olunması</a:t>
            </a:r>
          </a:p>
          <a:p>
            <a:pPr lvl="1" indent="-285750" algn="just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az-Latn-AZ" sz="2000" dirty="0">
                <a:solidFill>
                  <a:prstClr val="black"/>
                </a:solidFill>
              </a:rPr>
              <a:t>Sonda ümumi xərcləri təyin olunması və şərtlərlə uyğunluğun yoxlanılması</a:t>
            </a:r>
          </a:p>
          <a:p>
            <a:pPr indent="-285750" algn="just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az-Latn-AZ" sz="2000" b="0" dirty="0">
              <a:solidFill>
                <a:prstClr val="black"/>
              </a:solidFill>
            </a:endParaRPr>
          </a:p>
          <a:p>
            <a:pPr marL="280988" lvl="1" indent="-280988" algn="just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az-Latn-AZ" sz="2000" dirty="0">
                <a:solidFill>
                  <a:prstClr val="black"/>
                </a:solidFill>
              </a:rPr>
              <a:t>Mövcud maliyyə dəstəyi haqqında məlumat</a:t>
            </a:r>
          </a:p>
          <a:p>
            <a:pPr lvl="1" indent="-285750" algn="just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az-Latn-AZ" sz="2000" dirty="0">
              <a:solidFill>
                <a:prstClr val="black"/>
              </a:solidFill>
            </a:endParaRPr>
          </a:p>
          <a:p>
            <a:pPr marL="457200" lvl="1" indent="0" algn="just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dirty="0">
              <a:solidFill>
                <a:prstClr val="black"/>
              </a:solidFill>
            </a:endParaRPr>
          </a:p>
          <a:p>
            <a:pPr marL="457200" lvl="1" indent="0" algn="just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dirty="0">
              <a:solidFill>
                <a:prstClr val="black"/>
              </a:solidFill>
            </a:endParaRPr>
          </a:p>
          <a:p>
            <a:pPr marL="457200" lvl="1" indent="0" algn="just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dirty="0">
              <a:solidFill>
                <a:prstClr val="black"/>
              </a:solidFill>
            </a:endParaRPr>
          </a:p>
          <a:p>
            <a:pPr marL="457200" lvl="1" indent="0" algn="just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dirty="0">
              <a:solidFill>
                <a:prstClr val="black"/>
              </a:solidFill>
            </a:endParaRPr>
          </a:p>
          <a:p>
            <a:pPr marL="457200" lvl="1" indent="0" algn="just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dirty="0">
              <a:solidFill>
                <a:prstClr val="black"/>
              </a:solidFill>
            </a:endParaRPr>
          </a:p>
          <a:p>
            <a:pPr marL="0" lvl="1" indent="0" algn="just">
              <a:spcBef>
                <a:spcPts val="0"/>
              </a:spcBef>
              <a:buClr>
                <a:srgbClr val="000000"/>
              </a:buClr>
              <a:buNone/>
            </a:pPr>
            <a:r>
              <a:rPr lang="az-Latn-AZ" sz="2000" i="1" dirty="0">
                <a:solidFill>
                  <a:prstClr val="black"/>
                </a:solidFill>
              </a:rPr>
              <a:t>QEYD: Qiymətlər yerli valuta ilə göstərilməlidir (əgər ehtiyac varsa digər valyuta növləri də əlavə oluna bilər).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A8DC-2C19-4624-B6C2-CB92A968E07B}" type="slidenum">
              <a:rPr lang="en-US" smtClean="0"/>
              <a:t>40</a:t>
            </a:fld>
            <a:endParaRPr lang="en-US"/>
          </a:p>
        </p:txBody>
      </p:sp>
      <p:sp>
        <p:nvSpPr>
          <p:cNvPr id="14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20</a:t>
            </a:r>
            <a:r>
              <a:rPr lang="az-Latn-AZ" dirty="0" smtClean="0"/>
              <a:t>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19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664"/>
          <p:cNvSpPr txBox="1">
            <a:spLocks/>
          </p:cNvSpPr>
          <p:nvPr/>
        </p:nvSpPr>
        <p:spPr>
          <a:xfrm>
            <a:off x="1938528" y="118872"/>
            <a:ext cx="5486400" cy="968119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333399"/>
              </a:buClr>
            </a:pPr>
            <a:r>
              <a:rPr lang="en-US" kern="0" smtClean="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SON</a:t>
            </a:r>
            <a:endParaRPr lang="en-US" kern="0" dirty="0">
              <a:solidFill>
                <a:srgbClr val="33339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hape 665"/>
          <p:cNvSpPr txBox="1">
            <a:spLocks/>
          </p:cNvSpPr>
          <p:nvPr/>
        </p:nvSpPr>
        <p:spPr>
          <a:xfrm>
            <a:off x="237744" y="1813032"/>
            <a:ext cx="8677656" cy="3700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63550" lvl="1" indent="0" algn="ctr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b="1" dirty="0">
              <a:solidFill>
                <a:prstClr val="black"/>
              </a:solidFill>
            </a:endParaRPr>
          </a:p>
          <a:p>
            <a:pPr marL="463550" lvl="1" indent="0" algn="ctr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b="1" dirty="0">
              <a:solidFill>
                <a:prstClr val="black"/>
              </a:solidFill>
            </a:endParaRPr>
          </a:p>
          <a:p>
            <a:pPr marL="463550" lvl="1" indent="0" algn="ctr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b="1" dirty="0">
              <a:solidFill>
                <a:prstClr val="black"/>
              </a:solidFill>
            </a:endParaRPr>
          </a:p>
          <a:p>
            <a:pPr marL="463550" lvl="1" indent="0" algn="ctr">
              <a:spcBef>
                <a:spcPts val="0"/>
              </a:spcBef>
              <a:buClr>
                <a:srgbClr val="000000"/>
              </a:buClr>
              <a:buNone/>
            </a:pPr>
            <a:r>
              <a:rPr lang="az-Latn-AZ" sz="2800" b="1" dirty="0">
                <a:solidFill>
                  <a:srgbClr val="0000FF"/>
                </a:solidFill>
              </a:rPr>
              <a:t>Layihələndirmə Sənədinin sonu</a:t>
            </a:r>
          </a:p>
          <a:p>
            <a:pPr marL="463550" lvl="1" indent="0" algn="ctr">
              <a:spcBef>
                <a:spcPts val="0"/>
              </a:spcBef>
              <a:buClr>
                <a:srgbClr val="000000"/>
              </a:buClr>
              <a:buNone/>
            </a:pPr>
            <a:r>
              <a:rPr lang="az-Latn-AZ" b="1" dirty="0">
                <a:solidFill>
                  <a:prstClr val="black"/>
                </a:solidFill>
              </a:rPr>
              <a:t>Diqqətiniz üçün təşəkkürlər</a:t>
            </a:r>
          </a:p>
          <a:p>
            <a:pPr marL="463550" lvl="1" indent="0" algn="ctr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b="1" dirty="0">
              <a:solidFill>
                <a:prstClr val="black"/>
              </a:solidFill>
            </a:endParaRPr>
          </a:p>
          <a:p>
            <a:pPr marL="463550" lvl="1" indent="0" algn="ctr">
              <a:spcBef>
                <a:spcPts val="0"/>
              </a:spcBef>
              <a:buClr>
                <a:srgbClr val="000000"/>
              </a:buClr>
              <a:buNone/>
            </a:pPr>
            <a:r>
              <a:rPr lang="az-Latn-AZ" sz="2000" i="1" dirty="0">
                <a:solidFill>
                  <a:prstClr val="black"/>
                </a:solidFill>
              </a:rPr>
              <a:t>(bu slayd komandanın öz istəyinə uyğun hazırlana bilər)</a:t>
            </a:r>
          </a:p>
          <a:p>
            <a:pPr marL="744538" lvl="1" indent="-280988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az-Latn-AZ" sz="2000" b="1" dirty="0">
              <a:solidFill>
                <a:prstClr val="black"/>
              </a:solidFill>
            </a:endParaRPr>
          </a:p>
          <a:p>
            <a:pPr marL="744538" lvl="1" indent="-280988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az-Latn-AZ" sz="2000" b="1" dirty="0">
              <a:solidFill>
                <a:prstClr val="black"/>
              </a:solidFill>
            </a:endParaRPr>
          </a:p>
          <a:p>
            <a:pPr marL="744538" lvl="1" indent="-280988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az-Latn-AZ" sz="2000" b="1" dirty="0">
              <a:solidFill>
                <a:prstClr val="black"/>
              </a:solidFill>
            </a:endParaRPr>
          </a:p>
          <a:p>
            <a:pPr marL="744538" lvl="1" indent="-280988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az-Latn-AZ" sz="2000" b="1" dirty="0">
              <a:solidFill>
                <a:prstClr val="black"/>
              </a:solidFill>
            </a:endParaRPr>
          </a:p>
          <a:p>
            <a:pPr marL="744538" lvl="1" indent="-280988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az-Latn-AZ" sz="2000" b="1" dirty="0">
              <a:solidFill>
                <a:prstClr val="black"/>
              </a:solidFill>
            </a:endParaRPr>
          </a:p>
          <a:p>
            <a:pPr marL="744538" lvl="1" indent="-280988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az-Latn-AZ" sz="2000" b="1" dirty="0">
              <a:solidFill>
                <a:prstClr val="black"/>
              </a:solidFill>
            </a:endParaRPr>
          </a:p>
          <a:p>
            <a:pPr marL="463550" lvl="1" indent="0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b="1" dirty="0">
              <a:solidFill>
                <a:prstClr val="black"/>
              </a:solidFill>
            </a:endParaRPr>
          </a:p>
          <a:p>
            <a:pPr marL="285750" indent="-28575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az-Latn-AZ" sz="2000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A8DC-2C19-4624-B6C2-CB92A968E07B}" type="slidenum">
              <a:rPr lang="en-US" smtClean="0"/>
              <a:t>41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20</a:t>
            </a:r>
            <a:r>
              <a:rPr lang="az-Latn-AZ" dirty="0" smtClean="0"/>
              <a:t>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64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333399"/>
              </a:buClr>
              <a:buSzPct val="25000"/>
              <a:defRPr/>
            </a:pPr>
            <a:endParaRPr lang="az-Latn-AZ" sz="2400" b="1" kern="0">
              <a:solidFill>
                <a:srgbClr val="333399"/>
              </a:solidFill>
            </a:endParaRPr>
          </a:p>
          <a:p>
            <a:pPr lvl="0">
              <a:buClr>
                <a:srgbClr val="333399"/>
              </a:buClr>
              <a:buSzPct val="25000"/>
              <a:defRPr/>
            </a:pPr>
            <a:r>
              <a:rPr lang="az-Latn-AZ" sz="2400" b="1" kern="0">
                <a:solidFill>
                  <a:srgbClr val="333399"/>
                </a:solidFill>
              </a:rPr>
              <a:t>Abreviaturalar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endParaRPr lang="az-Latn-AZ" sz="2400" b="1" kern="0">
              <a:solidFill>
                <a:srgbClr val="3333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7744" y="1234440"/>
            <a:ext cx="8677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SzPct val="120000"/>
              <a:buFont typeface="Arial" panose="020B0604020202020204" pitchFamily="34" charset="0"/>
              <a:buChar char="•"/>
            </a:pPr>
            <a:r>
              <a:rPr lang="az-Latn-AZ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slaydda sənəddə </a:t>
            </a: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istifadə </a:t>
            </a:r>
            <a:r>
              <a:rPr lang="en-US" sz="20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edil</a:t>
            </a:r>
            <a:r>
              <a:rPr lang="az-Latn-AZ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miş</a:t>
            </a: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az-Latn-AZ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ütün abreviaturalar və onların mənası qeyd edilməlidir</a:t>
            </a:r>
            <a:endParaRPr lang="az-Latn-A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20</a:t>
            </a:r>
            <a:r>
              <a:rPr lang="az-Latn-AZ" dirty="0" smtClean="0"/>
              <a:t>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12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Shape 133"/>
          <p:cNvSpPr txBox="1">
            <a:spLocks/>
          </p:cNvSpPr>
          <p:nvPr/>
        </p:nvSpPr>
        <p:spPr>
          <a:xfrm>
            <a:off x="758606" y="2009079"/>
            <a:ext cx="7772400" cy="1831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333399"/>
              </a:buClr>
              <a:buSzPct val="25000"/>
              <a:defRPr/>
            </a:pPr>
            <a:r>
              <a:rPr lang="az-Latn-AZ" kern="0" dirty="0">
                <a:solidFill>
                  <a:srgbClr val="333399"/>
                </a:solidFill>
              </a:rPr>
              <a:t>Missiyanın Ü</a:t>
            </a:r>
            <a:r>
              <a:rPr lang="az-Latn-AZ" kern="0" dirty="0" smtClean="0">
                <a:solidFill>
                  <a:srgbClr val="333399"/>
                </a:solidFill>
              </a:rPr>
              <a:t>mumi Təsviri</a:t>
            </a:r>
            <a:endParaRPr lang="az-Latn-AZ" kern="0" dirty="0">
              <a:solidFill>
                <a:srgbClr val="333399"/>
              </a:solidFill>
            </a:endParaRPr>
          </a:p>
          <a:p>
            <a:pPr>
              <a:buClr>
                <a:srgbClr val="333399"/>
              </a:buClr>
              <a:buSzPct val="25000"/>
              <a:defRPr/>
            </a:pPr>
            <a:r>
              <a:rPr lang="en-US" kern="0" dirty="0" smtClean="0">
                <a:solidFill>
                  <a:srgbClr val="333399"/>
                </a:solidFill>
              </a:rPr>
              <a:t>B</a:t>
            </a:r>
            <a:r>
              <a:rPr lang="az-Latn-AZ" kern="0" dirty="0" smtClean="0">
                <a:solidFill>
                  <a:srgbClr val="333399"/>
                </a:solidFill>
              </a:rPr>
              <a:t>ölməsi</a:t>
            </a:r>
            <a:endParaRPr lang="en-US" kern="0" dirty="0">
              <a:solidFill>
                <a:srgbClr val="333399"/>
              </a:solidFill>
            </a:endParaRPr>
          </a:p>
        </p:txBody>
      </p:sp>
      <p:sp>
        <p:nvSpPr>
          <p:cNvPr id="8" name="Shape 174"/>
          <p:cNvSpPr txBox="1">
            <a:spLocks/>
          </p:cNvSpPr>
          <p:nvPr/>
        </p:nvSpPr>
        <p:spPr>
          <a:xfrm>
            <a:off x="2152650" y="3733789"/>
            <a:ext cx="4800599" cy="971550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smtClean="0">
                <a:solidFill>
                  <a:srgbClr val="000000"/>
                </a:solidFill>
              </a:rPr>
              <a:t>Təqdimatçı</a:t>
            </a:r>
            <a:r>
              <a:rPr lang="en-US" kern="0" smtClean="0">
                <a:solidFill>
                  <a:srgbClr val="000000"/>
                </a:solidFill>
              </a:rPr>
              <a:t>lar</a:t>
            </a:r>
            <a:r>
              <a:rPr lang="az-Latn-AZ" kern="0" smtClean="0">
                <a:solidFill>
                  <a:srgbClr val="000000"/>
                </a:solidFill>
              </a:rPr>
              <a:t>ın Adı və </a:t>
            </a:r>
            <a:r>
              <a:rPr lang="az-Latn-AZ" kern="0">
                <a:solidFill>
                  <a:srgbClr val="000000"/>
                </a:solidFill>
              </a:rPr>
              <a:t>Soyadı</a:t>
            </a: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20</a:t>
            </a:r>
            <a:r>
              <a:rPr lang="az-Latn-AZ" dirty="0" smtClean="0"/>
              <a:t>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06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333399"/>
              </a:buClr>
              <a:buSzPct val="25000"/>
              <a:defRPr/>
            </a:pPr>
            <a:endParaRPr lang="az-Latn-AZ" sz="2400" b="1" kern="0">
              <a:solidFill>
                <a:srgbClr val="333399"/>
              </a:solidFill>
            </a:endParaRPr>
          </a:p>
          <a:p>
            <a:pPr lvl="0">
              <a:buClr>
                <a:srgbClr val="333399"/>
              </a:buClr>
              <a:buSzPct val="25000"/>
              <a:defRPr/>
            </a:pPr>
            <a:r>
              <a:rPr lang="az-Latn-AZ" sz="2400" b="1" kern="0">
                <a:solidFill>
                  <a:srgbClr val="333399"/>
                </a:solidFill>
              </a:rPr>
              <a:t>Missiyanın ümumi təsviri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endParaRPr lang="az-Latn-AZ" sz="2400" b="1" kern="0">
              <a:solidFill>
                <a:srgbClr val="3333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9150" y="1234440"/>
            <a:ext cx="8676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SzPct val="120000"/>
              <a:buFont typeface="Arial" panose="020B0604020202020204" pitchFamily="34" charset="0"/>
              <a:buChar char="•"/>
            </a:pP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Missiyanın bütün addımlarını - uçuşdan əvvəlki, uçuş ərzindəki və uçuşdan sonrakı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əməliyyatları vizual qaydada təsvir edin</a:t>
            </a:r>
            <a:endParaRPr lang="az-Latn-A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20</a:t>
            </a:r>
            <a:r>
              <a:rPr lang="az-Latn-AZ" dirty="0" smtClean="0"/>
              <a:t>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18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Shape 173"/>
          <p:cNvSpPr txBox="1">
            <a:spLocks/>
          </p:cNvSpPr>
          <p:nvPr/>
        </p:nvSpPr>
        <p:spPr>
          <a:xfrm>
            <a:off x="619195" y="2389099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az-Latn-AZ" kern="0">
                <a:solidFill>
                  <a:srgbClr val="333399"/>
                </a:solidFill>
              </a:rPr>
              <a:t>Struktur </a:t>
            </a:r>
            <a:r>
              <a:rPr lang="en-US" kern="0" dirty="0">
                <a:solidFill>
                  <a:srgbClr val="333399"/>
                </a:solidFill>
              </a:rPr>
              <a:t>D</a:t>
            </a:r>
            <a:r>
              <a:rPr lang="en-US" kern="0" smtClean="0">
                <a:solidFill>
                  <a:srgbClr val="333399"/>
                </a:solidFill>
              </a:rPr>
              <a:t>i</a:t>
            </a:r>
            <a:r>
              <a:rPr lang="az-Latn-AZ" kern="0" smtClean="0">
                <a:solidFill>
                  <a:srgbClr val="333399"/>
                </a:solidFill>
              </a:rPr>
              <a:t>zaynı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en-US" kern="0" smtClean="0">
                <a:solidFill>
                  <a:srgbClr val="333399"/>
                </a:solidFill>
              </a:rPr>
              <a:t>B</a:t>
            </a:r>
            <a:r>
              <a:rPr lang="az-Latn-AZ" kern="0" smtClean="0">
                <a:solidFill>
                  <a:srgbClr val="333399"/>
                </a:solidFill>
              </a:rPr>
              <a:t>ölməsi</a:t>
            </a:r>
            <a:endParaRPr lang="az-Latn-AZ" kern="0" dirty="0">
              <a:solidFill>
                <a:srgbClr val="333399"/>
              </a:solidFill>
            </a:endParaRPr>
          </a:p>
        </p:txBody>
      </p:sp>
      <p:sp>
        <p:nvSpPr>
          <p:cNvPr id="7" name="Shape 174"/>
          <p:cNvSpPr txBox="1">
            <a:spLocks/>
          </p:cNvSpPr>
          <p:nvPr/>
        </p:nvSpPr>
        <p:spPr>
          <a:xfrm>
            <a:off x="2152650" y="3733789"/>
            <a:ext cx="4800599" cy="971550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smtClean="0">
                <a:solidFill>
                  <a:srgbClr val="000000"/>
                </a:solidFill>
              </a:rPr>
              <a:t>Təqdimatçı</a:t>
            </a:r>
            <a:r>
              <a:rPr lang="en-US" kern="0" smtClean="0">
                <a:solidFill>
                  <a:srgbClr val="000000"/>
                </a:solidFill>
              </a:rPr>
              <a:t>lar</a:t>
            </a:r>
            <a:r>
              <a:rPr lang="az-Latn-AZ" kern="0" smtClean="0">
                <a:solidFill>
                  <a:srgbClr val="000000"/>
                </a:solidFill>
              </a:rPr>
              <a:t>ın Adı və </a:t>
            </a:r>
            <a:r>
              <a:rPr lang="az-Latn-AZ" kern="0">
                <a:solidFill>
                  <a:srgbClr val="000000"/>
                </a:solidFill>
              </a:rPr>
              <a:t>Soyadı</a:t>
            </a: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20</a:t>
            </a:r>
            <a:r>
              <a:rPr lang="az-Latn-AZ" dirty="0" smtClean="0"/>
              <a:t>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26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Shape 173"/>
          <p:cNvSpPr txBox="1">
            <a:spLocks/>
          </p:cNvSpPr>
          <p:nvPr/>
        </p:nvSpPr>
        <p:spPr>
          <a:xfrm>
            <a:off x="1938528" y="118872"/>
            <a:ext cx="4995081" cy="9692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333399"/>
                </a:solidFill>
              </a:rPr>
              <a:t>M</a:t>
            </a:r>
            <a:r>
              <a:rPr lang="az-Latn-AZ" sz="2400" kern="0" dirty="0">
                <a:solidFill>
                  <a:srgbClr val="333399"/>
                </a:solidFill>
              </a:rPr>
              <a:t>odelin mexaniki tərtibatı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9150" y="1234440"/>
            <a:ext cx="8676250" cy="3118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SzPct val="120000"/>
              <a:buFont typeface="Arial" panose="020B0604020202020204" pitchFamily="34" charset="0"/>
              <a:buChar char="•"/>
            </a:pP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Model peykin mexaniki strukturu haqqında məlumatlar təsvir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edilməli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CAD diaqramlar tələb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olunu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r)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və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izahı göstərilməlidir</a:t>
            </a:r>
            <a:r>
              <a:rPr lang="az-Latn-AZ" sz="2000" noProof="1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az-Latn-AZ" sz="200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spcBef>
                <a:spcPts val="480"/>
              </a:spcBef>
              <a:buClr>
                <a:schemeClr val="dk1"/>
              </a:buClr>
              <a:buSzPct val="120000"/>
              <a:buFont typeface="Wingdings" panose="05000000000000000000" pitchFamily="2" charset="2"/>
              <a:buChar char="Ø"/>
            </a:pP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Model peykin ümumi görünüşü (</a:t>
            </a:r>
            <a:r>
              <a:rPr lang="az-Latn-AZ" noProof="1">
                <a:latin typeface="Arial" panose="020B0604020202020204" pitchFamily="34" charset="0"/>
                <a:cs typeface="Arial" panose="020B0604020202020204" pitchFamily="34" charset="0"/>
              </a:rPr>
              <a:t>ayrılmadan öncəki və sonrakı, və </a:t>
            </a: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əgər missiya ərzində modelin ümumi görünüşündə digər dəyişikliklər olacaqsa sözügedən bütün hallar üçün model peykin təsviri təmin olunmalıdır)</a:t>
            </a:r>
          </a:p>
          <a:p>
            <a:pPr marL="800100" lvl="1" indent="-342900" algn="just">
              <a:spcBef>
                <a:spcPts val="480"/>
              </a:spcBef>
              <a:buClr>
                <a:schemeClr val="dk1"/>
              </a:buClr>
              <a:buSzPct val="120000"/>
              <a:buFont typeface="Wingdings" panose="05000000000000000000" pitchFamily="2" charset="2"/>
              <a:buChar char="Ø"/>
            </a:pP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Model </a:t>
            </a: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peykin həndəsi ölçüləri, rəng və seçilmiş material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800100" lvl="1" indent="-342900" algn="just">
              <a:spcBef>
                <a:spcPts val="480"/>
              </a:spcBef>
              <a:buClr>
                <a:schemeClr val="dk1"/>
              </a:buClr>
              <a:buSzPct val="120000"/>
              <a:buFont typeface="Wingdings" panose="05000000000000000000" pitchFamily="2" charset="2"/>
              <a:buChar char="Ø"/>
            </a:pP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Model peykin mexanizmləri (əgər </a:t>
            </a: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varsa)</a:t>
            </a:r>
          </a:p>
          <a:p>
            <a:pPr marL="800100" lvl="1" indent="-342900" algn="just">
              <a:spcBef>
                <a:spcPts val="480"/>
              </a:spcBef>
              <a:buClr>
                <a:schemeClr val="dk1"/>
              </a:buClr>
              <a:buSzPct val="120000"/>
              <a:buFont typeface="Wingdings" panose="05000000000000000000" pitchFamily="2" charset="2"/>
              <a:buChar char="Ø"/>
            </a:pP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</a:rPr>
              <a:t>Elektronika </a:t>
            </a: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</a:rPr>
              <a:t>üçün ayrılmış </a:t>
            </a: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</a:rPr>
              <a:t>hissə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buSzPct val="120000"/>
              <a:buFont typeface="Wingdings" panose="05000000000000000000" pitchFamily="2" charset="2"/>
              <a:buChar char="§"/>
            </a:pPr>
            <a:r>
              <a:rPr lang="az-Latn-AZ" sz="1600" dirty="0">
                <a:latin typeface="Arial" panose="020B0604020202020204" pitchFamily="34" charset="0"/>
                <a:cs typeface="Arial" panose="020B0604020202020204" pitchFamily="34" charset="0"/>
              </a:rPr>
              <a:t>Kameranın yerləşmə yeri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buSzPct val="120000"/>
              <a:buFont typeface="Wingdings" panose="05000000000000000000" pitchFamily="2" charset="2"/>
              <a:buChar char="§"/>
            </a:pPr>
            <a:r>
              <a:rPr lang="az-Latn-AZ" sz="1600" dirty="0">
                <a:latin typeface="Arial" panose="020B0604020202020204" pitchFamily="34" charset="0"/>
                <a:cs typeface="Arial" panose="020B0604020202020204" pitchFamily="34" charset="0"/>
              </a:rPr>
              <a:t>Sensorlar və digər elektronik komponentlərin </a:t>
            </a:r>
            <a:r>
              <a:rPr lang="az-Latn-A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yerləşməsi</a:t>
            </a:r>
          </a:p>
        </p:txBody>
      </p:sp>
      <p:sp>
        <p:nvSpPr>
          <p:cNvPr id="11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20</a:t>
            </a:r>
            <a:r>
              <a:rPr lang="az-Latn-AZ" dirty="0" smtClean="0"/>
              <a:t>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16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2970</TotalTime>
  <Words>2389</Words>
  <Application>Microsoft Office PowerPoint</Application>
  <PresentationFormat>On-screen Show (4:3)</PresentationFormat>
  <Paragraphs>389</Paragraphs>
  <Slides>41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Calibri</vt:lpstr>
      <vt:lpstr>Wingdings</vt:lpstr>
      <vt:lpstr>Arial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İlkin Naghiyev;Shamo Humbatli</dc:creator>
  <cp:lastModifiedBy>İlkin Naghiyev</cp:lastModifiedBy>
  <cp:revision>374</cp:revision>
  <dcterms:created xsi:type="dcterms:W3CDTF">2018-05-08T06:43:56Z</dcterms:created>
  <dcterms:modified xsi:type="dcterms:W3CDTF">2019-12-18T11:59:48Z</dcterms:modified>
</cp:coreProperties>
</file>