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418" r:id="rId3"/>
    <p:sldId id="257" r:id="rId4"/>
    <p:sldId id="259" r:id="rId5"/>
    <p:sldId id="260" r:id="rId6"/>
    <p:sldId id="312" r:id="rId7"/>
    <p:sldId id="417" r:id="rId8"/>
    <p:sldId id="359" r:id="rId9"/>
    <p:sldId id="404" r:id="rId10"/>
    <p:sldId id="416" r:id="rId11"/>
    <p:sldId id="419" r:id="rId12"/>
    <p:sldId id="278" r:id="rId13"/>
    <p:sldId id="415" r:id="rId14"/>
    <p:sldId id="420" r:id="rId15"/>
    <p:sldId id="329" r:id="rId16"/>
    <p:sldId id="414" r:id="rId17"/>
    <p:sldId id="421" r:id="rId18"/>
    <p:sldId id="406" r:id="rId19"/>
    <p:sldId id="413" r:id="rId20"/>
    <p:sldId id="408" r:id="rId21"/>
    <p:sldId id="396" r:id="rId22"/>
    <p:sldId id="397" r:id="rId23"/>
    <p:sldId id="297" r:id="rId24"/>
    <p:sldId id="412" r:id="rId25"/>
    <p:sldId id="303" r:id="rId26"/>
    <p:sldId id="411" r:id="rId27"/>
    <p:sldId id="422" r:id="rId28"/>
    <p:sldId id="323" r:id="rId29"/>
    <p:sldId id="409" r:id="rId30"/>
    <p:sldId id="423" r:id="rId31"/>
    <p:sldId id="403" r:id="rId32"/>
    <p:sldId id="402" r:id="rId33"/>
    <p:sldId id="398" r:id="rId34"/>
    <p:sldId id="399" r:id="rId35"/>
    <p:sldId id="325" r:id="rId36"/>
    <p:sldId id="327" r:id="rId37"/>
    <p:sldId id="365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" userDrawn="1">
          <p15:clr>
            <a:srgbClr val="A4A3A4"/>
          </p15:clr>
        </p15:guide>
        <p15:guide id="2" pos="1224" userDrawn="1">
          <p15:clr>
            <a:srgbClr val="A4A3A4"/>
          </p15:clr>
        </p15:guide>
        <p15:guide id="3" pos="4704" userDrawn="1">
          <p15:clr>
            <a:srgbClr val="A4A3A4"/>
          </p15:clr>
        </p15:guide>
        <p15:guide id="4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tam" initials="R" lastIdx="3" clrIdx="0">
    <p:extLst>
      <p:ext uri="{19B8F6BF-5375-455C-9EA6-DF929625EA0E}">
        <p15:presenceInfo xmlns:p15="http://schemas.microsoft.com/office/powerpoint/2012/main" userId="Rust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CC"/>
    <a:srgbClr val="0000FF"/>
    <a:srgbClr val="FF0000"/>
    <a:srgbClr val="00FF00"/>
    <a:srgbClr val="282828"/>
    <a:srgbClr val="FFC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8" autoAdjust="0"/>
    <p:restoredTop sz="79533" autoAdjust="0"/>
  </p:normalViewPr>
  <p:slideViewPr>
    <p:cSldViewPr>
      <p:cViewPr varScale="1">
        <p:scale>
          <a:sx n="60" d="100"/>
          <a:sy n="60" d="100"/>
        </p:scale>
        <p:origin x="1530" y="72"/>
      </p:cViewPr>
      <p:guideLst>
        <p:guide orient="horz" pos="755"/>
        <p:guide pos="1224"/>
        <p:guide pos="4704"/>
        <p:guide orient="horz" pos="3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08" y="18"/>
      </p:cViewPr>
      <p:guideLst/>
    </p:cSldViewPr>
  </p:notesViewPr>
  <p:gridSpacing cx="36576" cy="3657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DFVD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63B0D-1CD3-412E-9741-B71FAC4190EA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B99DB-118B-4074-8E82-032217B21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50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DFVD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F98F7-C4F1-423C-8761-C047219759C7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860AF-826C-485D-81D8-581F5C8C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3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0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87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97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8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0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2020” RS: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39150" y="6431509"/>
            <a:ext cx="2184009" cy="365125"/>
          </a:xfrm>
        </p:spPr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9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9150" y="6431509"/>
            <a:ext cx="21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6431509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“CanSat Azerbaijan 2020” RS: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31508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C4AC09-9D9D-494F-A4B8-C8674B1CF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/>
          <a:srcRect l="18550" t="23497" r="20928" b="16198"/>
          <a:stretch/>
        </p:blipFill>
        <p:spPr>
          <a:xfrm>
            <a:off x="7422930" y="30595"/>
            <a:ext cx="1492470" cy="10527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28600" y="1109339"/>
            <a:ext cx="8686800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6359770"/>
            <a:ext cx="8686800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239150" y="115977"/>
            <a:ext cx="1695157" cy="9779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1600">
                <a:latin typeface="Arial" panose="020B0604020202020204" pitchFamily="34" charset="0"/>
                <a:cs typeface="Arial" panose="020B0604020202020204" pitchFamily="34" charset="0"/>
              </a:rPr>
              <a:t>Komandanın loqosu</a:t>
            </a:r>
          </a:p>
        </p:txBody>
      </p:sp>
    </p:spTree>
    <p:extLst>
      <p:ext uri="{BB962C8B-B14F-4D97-AF65-F5344CB8AC3E}">
        <p14:creationId xmlns:p14="http://schemas.microsoft.com/office/powerpoint/2010/main" val="1159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333399"/>
        </a:buClr>
        <a:buSzPct val="25000"/>
        <a:buFont typeface="Arial"/>
        <a:buNone/>
        <a:tabLst/>
        <a:defRPr sz="2800" b="1" kern="1200">
          <a:solidFill>
            <a:srgbClr val="FF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7" y="1934777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kern="0" noProof="0" dirty="0">
                <a:solidFill>
                  <a:srgbClr val="333399"/>
                </a:solidFill>
              </a:rPr>
              <a:t>“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CanSat </a:t>
            </a:r>
            <a:r>
              <a:rPr kumimoji="0" lang="az-Latn-AZ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Azerbaijan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2020</a:t>
            </a:r>
            <a:r>
              <a:rPr lang="en-US" kern="0" dirty="0" smtClean="0">
                <a:solidFill>
                  <a:srgbClr val="333399"/>
                </a:solidFill>
              </a:rPr>
              <a:t>"</a:t>
            </a:r>
            <a:r>
              <a:rPr kumimoji="0" lang="az-Latn-A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az-Latn-AZ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müsabiqəsi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az-Latn-A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Reallaşdırma </a:t>
            </a:r>
            <a:r>
              <a:rPr kumimoji="0" lang="az-Latn-AZ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Sənədi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</a:t>
            </a:r>
            <a:r>
              <a:rPr lang="az-Latn-AZ" kern="0" noProof="0" dirty="0">
                <a:solidFill>
                  <a:srgbClr val="333399"/>
                </a:solidFill>
              </a:rPr>
              <a:t>R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Shape 134"/>
          <p:cNvSpPr txBox="1">
            <a:spLocks/>
          </p:cNvSpPr>
          <p:nvPr/>
        </p:nvSpPr>
        <p:spPr>
          <a:xfrm>
            <a:off x="1444408" y="3753372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>
                <a:solidFill>
                  <a:srgbClr val="000000"/>
                </a:solidFill>
              </a:rPr>
              <a:t>Komanda </a:t>
            </a:r>
            <a:r>
              <a:rPr lang="en-US" kern="0" dirty="0" smtClean="0">
                <a:solidFill>
                  <a:srgbClr val="000000"/>
                </a:solidFill>
              </a:rPr>
              <a:t>I</a:t>
            </a:r>
            <a:r>
              <a:rPr lang="az-Latn-AZ" kern="0" dirty="0" smtClean="0">
                <a:solidFill>
                  <a:srgbClr val="000000"/>
                </a:solidFill>
              </a:rPr>
              <a:t>D</a:t>
            </a:r>
            <a:endParaRPr lang="en-US" kern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>
                <a:solidFill>
                  <a:srgbClr val="000000"/>
                </a:solidFill>
              </a:rPr>
              <a:t>Komandanın adı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8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və izahatını verin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b="1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b="1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az-Latn-AZ" sz="2000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Dəyişiklik olmasa belə dəyişikliyin olmaması haqqında məlumat daxil edilməlidir.</a:t>
            </a:r>
          </a:p>
          <a:p>
            <a:pPr marL="742950" lvl="1" indent="-285750" algn="just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888736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Enməyə nəzarət sisteminin konfiqurasiyası</a:t>
            </a:r>
          </a:p>
        </p:txBody>
      </p:sp>
      <p:sp>
        <p:nvSpPr>
          <p:cNvPr id="10" name="Shape 360"/>
          <p:cNvSpPr txBox="1">
            <a:spLocks/>
          </p:cNvSpPr>
          <p:nvPr/>
        </p:nvSpPr>
        <p:spPr>
          <a:xfrm>
            <a:off x="239150" y="1234440"/>
            <a:ext cx="8676250" cy="430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Hazırlanmış model peykin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enməyə nəzərat sistemini təsvir edin:</a:t>
            </a:r>
            <a:endParaRPr lang="az-Latn-AZ" sz="20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Proses CAD model və ya diaqramlar vasitəsilə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təsvir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olunmalıdır</a:t>
            </a: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Prosesdə istifadə olunacaq mexanizimlər təsvir olunmalıdır</a:t>
            </a:r>
          </a:p>
          <a:p>
            <a:pPr lvl="2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</a:pPr>
            <a:endParaRPr lang="az-Latn-AZ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Sensorlar </a:t>
            </a:r>
            <a:endParaRPr lang="az-Latn-AZ" kern="0" smtClean="0">
              <a:solidFill>
                <a:srgbClr val="333399"/>
              </a:solidFill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 smtClean="0">
                <a:solidFill>
                  <a:srgbClr val="000000"/>
                </a:solidFill>
              </a:rPr>
              <a:t>Təqdimatçı</a:t>
            </a:r>
            <a:r>
              <a:rPr lang="en-US" kern="0" dirty="0" err="1" smtClean="0">
                <a:solidFill>
                  <a:srgbClr val="000000"/>
                </a:solidFill>
              </a:rPr>
              <a:t>lar</a:t>
            </a:r>
            <a:r>
              <a:rPr lang="az-Latn-AZ" kern="0" dirty="0" smtClean="0">
                <a:solidFill>
                  <a:srgbClr val="000000"/>
                </a:solidFill>
              </a:rPr>
              <a:t>ın Adı və </a:t>
            </a:r>
            <a:r>
              <a:rPr lang="az-Latn-AZ" kern="0" dirty="0">
                <a:solidFill>
                  <a:srgbClr val="000000"/>
                </a:solidFill>
              </a:rPr>
              <a:t>Soyadı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və izahatını verin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Dəyişiklik olmasa belə dəyişikliyin olmaması haqqında məlumat daxil edilməlidir.</a:t>
            </a: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Seçilmiş sensorların ümumi təsviri</a:t>
            </a:r>
            <a:endParaRPr lang="az-Latn-AZ" sz="24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b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Hazırlanmış model peykdə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istifadə olunan sensorların əsas xarakteristikalarını (</a:t>
            </a:r>
            <a:r>
              <a:rPr lang="az-Latn-AZ" sz="2000" kern="0" dirty="0" smtClean="0">
                <a:solidFill>
                  <a:srgbClr val="000000"/>
                </a:solidFill>
                <a:latin typeface="Arial"/>
                <a:sym typeface="Arial"/>
              </a:rPr>
              <a:t>s</a:t>
            </a:r>
            <a:r>
              <a:rPr lang="az-Latn-AZ" sz="2000" kern="0" dirty="0" smtClean="0">
                <a:solidFill>
                  <a:srgbClr val="000000"/>
                </a:solidFill>
                <a:latin typeface="Arial"/>
              </a:rPr>
              <a:t>ensorun </a:t>
            </a: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adı, dəqiqliyi və ölçmə aralığı, ölçüləri, istifadə etdiyi gərginlik və cərəyanın </a:t>
            </a:r>
            <a:r>
              <a:rPr lang="az-Latn-AZ" sz="2000" kern="0" dirty="0" smtClean="0">
                <a:solidFill>
                  <a:srgbClr val="000000"/>
                </a:solidFill>
                <a:latin typeface="Arial"/>
              </a:rPr>
              <a:t>qiymətləri) cədvəl şəklində qısa təsvir edin</a:t>
            </a: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>
                <a:solidFill>
                  <a:srgbClr val="333399"/>
                </a:solidFill>
              </a:rPr>
              <a:t>Kommunikasiya</a:t>
            </a:r>
            <a:r>
              <a:rPr lang="az-Latn-AZ" kern="0" dirty="0">
                <a:solidFill>
                  <a:srgbClr val="333399"/>
                </a:solidFill>
              </a:rPr>
              <a:t> </a:t>
            </a:r>
            <a:r>
              <a:rPr lang="az-Latn-AZ" kern="0">
                <a:solidFill>
                  <a:srgbClr val="333399"/>
                </a:solidFill>
              </a:rPr>
              <a:t>və V</a:t>
            </a:r>
            <a:r>
              <a:rPr lang="az-Latn-AZ" kern="0" smtClean="0">
                <a:solidFill>
                  <a:srgbClr val="333399"/>
                </a:solidFill>
              </a:rPr>
              <a:t>erilənlərin İdarəedilməsi (KVİ) Bölməsi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və izahatını verin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Dəyişiklik olmasa belə dəyişikliyin olmaması haqqında məlumat daxil edilməlidir.</a:t>
            </a: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sz="2400" b="1" kern="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az-Latn-AZ" sz="2400" b="1" kern="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İ-in yekun dizaynı</a:t>
            </a:r>
            <a:endParaRPr lang="az-Latn-AZ" sz="24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20023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b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Hazırlanmış model peykdə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KİV komponentlərinin (idarəedici qurğu, yaddaş qurğusu, model antenası, radiomodul) əsas xarakteristikalarını cədvəl şəklində qısa şəkildə göstərin. </a:t>
            </a: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690053" y="2148840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Elektrik-Güc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və izahatını verin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Dəyişiklik olmasa belə dəyişikliyin olmaması haqqında məlumat daxil edilməlidir.</a:t>
            </a: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150" y="1234440"/>
            <a:ext cx="867624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  <a:tabLst>
                <a:tab pos="685800" algn="ctr"/>
              </a:tabLst>
            </a:pP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Hesabat sənədinin hazırlanmasında diqqət edilməli məqamlar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Bu şablonda verilmiş başlıqlar və onların ardıcıllığı komandalar tərəfindən dəyişdirilməməlidir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Komanda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ın nömrəsi və adı, təqdimatçının adı və komandanın loqosu tələb edilən bütün slaydlarda qeyd edilməlidir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Sənəddə yazılmış bütün məlumatlar aydın şəkildə olmalıdır,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aydın yazılmayan hissələr münsiflər tərəfindən aşağı balla qiymətləndirilə bilər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Əgər ehtiyac varsa bölmələr üzrə başlıqların eyni saxlanılması şərti ilə əlavə slaydlar daxil edilə bilər</a:t>
            </a:r>
          </a:p>
          <a:p>
            <a:pPr marL="685800" indent="-228600" algn="just"/>
            <a:endParaRPr lang="az-Latn-A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Hesabat sənədinin təqdimatında diqqət edilməli məqamlar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Təqdimat və suallar üçün hər bir komandaya sadəcə 30 dəqiqə ayrılır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Yalnız Təşkilatçılar tərəfindən işarələnmış (bax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loqonun üzərindəki ulduz işarəsi) slaydlar təqdimat zamanı komanda tərəfindən danışılır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İşarələnməmiş slaydlarla bağlı suallar münsiflər tərəfindən 30 dəqiqəlik təqdimat müddətinin xaricində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verilə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bilər</a:t>
            </a:r>
            <a:endParaRPr lang="az-Latn-A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az-Latn-AZ" b="1" i="1" dirty="0">
                <a:latin typeface="Arial" panose="020B0604020202020204" pitchFamily="34" charset="0"/>
                <a:cs typeface="Arial" panose="020B0604020202020204" pitchFamily="34" charset="0"/>
              </a:rPr>
              <a:t>QEYD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i="1" dirty="0">
                <a:latin typeface="Arial" panose="020B0604020202020204" pitchFamily="34" charset="0"/>
                <a:cs typeface="Arial" panose="020B0604020202020204" pitchFamily="34" charset="0"/>
              </a:rPr>
              <a:t>Bu slayd yalnız məlumat xarakterlidir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i="1" dirty="0">
                <a:latin typeface="Arial" panose="020B0604020202020204" pitchFamily="34" charset="0"/>
                <a:cs typeface="Arial" panose="020B0604020202020204" pitchFamily="34" charset="0"/>
              </a:rPr>
              <a:t>sənəd hazırlanarkən silinməlidir.</a:t>
            </a:r>
          </a:p>
          <a:p>
            <a:pPr algn="just"/>
            <a:r>
              <a:rPr lang="az-Latn-AZ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z-Latn-A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Qeydlər</a:t>
            </a:r>
            <a:endParaRPr lang="az-Latn-AZ" sz="2400" b="1" kern="0" dirty="0">
              <a:solidFill>
                <a:srgbClr val="FF0000"/>
              </a:solidFill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Elbow Connector 10"/>
          <p:cNvCxnSpPr>
            <a:cxnSpLocks/>
          </p:cNvCxnSpPr>
          <p:nvPr/>
        </p:nvCxnSpPr>
        <p:spPr>
          <a:xfrm rot="5400000" flipH="1" flipV="1">
            <a:off x="6393534" y="2424458"/>
            <a:ext cx="4440757" cy="418689"/>
          </a:xfrm>
          <a:prstGeom prst="bentConnector3">
            <a:avLst>
              <a:gd name="adj1" fmla="val -281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en-US" dirty="0"/>
              <a:t>R</a:t>
            </a:r>
            <a:r>
              <a:rPr lang="az-Latn-AZ" dirty="0" smtClean="0"/>
              <a:t>S</a:t>
            </a:r>
            <a:r>
              <a:rPr lang="az-Latn-AZ" dirty="0"/>
              <a:t>: Komanda İD və Adı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Elektrik-güç bölməsinin yekun quruluşu</a:t>
            </a:r>
            <a:endParaRPr lang="az-Latn-AZ" sz="24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427" y="1234440"/>
            <a:ext cx="867497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Hazırlanmış model peykdə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istifadə olunan çap lövhəsinin ümumi quruluşunu şəkillər vasitəsi ilə göstərin </a:t>
            </a:r>
          </a:p>
          <a:p>
            <a:pPr marL="800100" lvl="1" indent="-34290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Ölçüləri</a:t>
            </a:r>
          </a:p>
          <a:p>
            <a:pPr marL="800100" lvl="1" indent="-34290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Hazırlanma üsulu (prototip lövhə, çap üsulu ilə və s.) qısa məlumat</a:t>
            </a:r>
          </a:p>
          <a:p>
            <a:pPr marL="800100" lvl="1" indent="-34290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Çap lövhəsini modelin gövdəsinə bərkitmək üçün nəzərdə tutulmuş vasitələr</a:t>
            </a:r>
          </a:p>
          <a:p>
            <a:pPr marL="287338" indent="-287338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Elektronik komponentlərin çap lövhəsi üzərində bərkidilmə üsulu </a:t>
            </a:r>
          </a:p>
          <a:p>
            <a:pPr marL="800100" lvl="1" indent="-34290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Lehim</a:t>
            </a:r>
          </a:p>
          <a:p>
            <a:pPr marL="800100" lvl="1" indent="-34290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Konnektor</a:t>
            </a:r>
          </a:p>
          <a:p>
            <a:pPr marL="800100" lvl="1" indent="-34290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Naqil və s.</a:t>
            </a:r>
          </a:p>
          <a:p>
            <a:pPr marL="282575" lvl="1" indent="-282575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Hazırlanmış model peykdə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istifadə olunan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batareyanın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əsas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göstəricilərini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(güc, cərəyan, gərginlik, ölçü və s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.) göstərin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dirty="0" smtClean="0">
                <a:solidFill>
                  <a:srgbClr val="333399"/>
                </a:solidFill>
              </a:rPr>
              <a:t>Modelin kütlə hesabatı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 smtClean="0">
                <a:solidFill>
                  <a:srgbClr val="333399"/>
                </a:solidFill>
              </a:rPr>
              <a:t>B</a:t>
            </a:r>
            <a:r>
              <a:rPr lang="az-Latn-AZ" kern="0" dirty="0" smtClean="0">
                <a:solidFill>
                  <a:srgbClr val="333399"/>
                </a:solidFill>
              </a:rPr>
              <a:t>ölməsi</a:t>
            </a:r>
            <a:endParaRPr lang="en-US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Kütlə hesabatı</a:t>
            </a:r>
          </a:p>
        </p:txBody>
      </p:sp>
      <p:sp>
        <p:nvSpPr>
          <p:cNvPr id="10" name="Shape 501"/>
          <p:cNvSpPr txBox="1">
            <a:spLocks/>
          </p:cNvSpPr>
          <p:nvPr/>
        </p:nvSpPr>
        <p:spPr>
          <a:xfrm>
            <a:off x="239150" y="1234440"/>
            <a:ext cx="8676250" cy="4754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Yekun hazırlanmış model üçün aşağıdakı məlumatları təsvir edən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cədvəl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742950" lvl="1" indent="-28575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Bütün elektronik komponentlərin ayrılıqda kütləsi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Bütün struktur elementlərinin kütləsi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Kütlə hansı mənbələr vasitəsi ilə təyin olunub (məlumat kitabçası, birbaşa ölçmə metodu və s.)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sz="1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 peykin səmaya </a:t>
            </a:r>
            <a:r>
              <a:rPr lang="az-Latn-AZ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buraxılmağa tam hazır vəziyyətdə (enmə sistemi ilə birlikdə) ümumi kütləsi</a:t>
            </a:r>
          </a:p>
          <a:p>
            <a:pPr marL="742950" lvl="1" indent="-28575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az-Latn-AZ" sz="1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Layihənin şərtlərini ödəmək üçün ehtiyat kütlədən istifadə olunacaqsa, qeyd edin </a:t>
            </a:r>
          </a:p>
          <a:p>
            <a:pPr marL="285750" lvl="1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LS – də hesablanan kütlə hesabatı ilə real kütlə hesabatı arasındakı fərqi göstərin və bu dəyişikliklərin səbəblərinin izahatını verin.</a:t>
            </a:r>
          </a:p>
          <a:p>
            <a:pPr marL="800100" lvl="2" indent="-342900" algn="just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b="1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Dəyişiklik olmasa belə dəyişikliyin olmaması haqqında məlumat daxil edilməlidir</a:t>
            </a:r>
            <a:r>
              <a:rPr lang="az-Latn-AZ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az-Latn-AZ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>
                <a:solidFill>
                  <a:srgbClr val="333399"/>
                </a:solidFill>
              </a:rPr>
              <a:t>U</a:t>
            </a:r>
            <a:r>
              <a:rPr lang="az-Latn-AZ" kern="0">
                <a:solidFill>
                  <a:srgbClr val="333399"/>
                </a:solidFill>
              </a:rPr>
              <a:t>çuş </a:t>
            </a:r>
            <a:r>
              <a:rPr lang="az-Latn-AZ" kern="0" smtClean="0">
                <a:solidFill>
                  <a:srgbClr val="333399"/>
                </a:solidFill>
              </a:rPr>
              <a:t>Proqramının</a:t>
            </a:r>
            <a:r>
              <a:rPr lang="az-Latn-AZ" kern="0">
                <a:solidFill>
                  <a:srgbClr val="333399"/>
                </a:solidFill>
              </a:rPr>
              <a:t> </a:t>
            </a:r>
            <a:r>
              <a:rPr lang="az-Latn-AZ" kern="0" smtClean="0">
                <a:solidFill>
                  <a:srgbClr val="333399"/>
                </a:solidFill>
              </a:rPr>
              <a:t>(UP)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D</a:t>
            </a:r>
            <a:r>
              <a:rPr lang="az-Latn-AZ" kern="0" smtClean="0">
                <a:solidFill>
                  <a:srgbClr val="333399"/>
                </a:solidFill>
              </a:rPr>
              <a:t>izaynı </a:t>
            </a: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və izahatını verin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Dəyişiklik olmasa belə dəyişikliyin olmaması haqqında məlumat daxil edilməlidir.</a:t>
            </a: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9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>
                <a:solidFill>
                  <a:srgbClr val="333399"/>
                </a:solidFill>
              </a:rPr>
              <a:t>Ye</a:t>
            </a:r>
            <a:r>
              <a:rPr lang="az-Latn-AZ" kern="0" dirty="0">
                <a:solidFill>
                  <a:srgbClr val="333399"/>
                </a:solidFill>
              </a:rPr>
              <a:t>rüstü İ</a:t>
            </a:r>
            <a:r>
              <a:rPr lang="az-Latn-AZ" kern="0" dirty="0" smtClean="0">
                <a:solidFill>
                  <a:srgbClr val="333399"/>
                </a:solidFill>
              </a:rPr>
              <a:t>darəetmə </a:t>
            </a:r>
            <a:r>
              <a:rPr lang="az-Latn-AZ" kern="0" dirty="0">
                <a:solidFill>
                  <a:srgbClr val="333399"/>
                </a:solidFill>
              </a:rPr>
              <a:t>S</a:t>
            </a:r>
            <a:r>
              <a:rPr lang="az-Latn-AZ" kern="0" dirty="0" smtClean="0">
                <a:solidFill>
                  <a:srgbClr val="333399"/>
                </a:solidFill>
              </a:rPr>
              <a:t>isteminin</a:t>
            </a:r>
            <a:r>
              <a:rPr lang="en-US" kern="0" dirty="0" smtClean="0">
                <a:solidFill>
                  <a:srgbClr val="333399"/>
                </a:solidFill>
              </a:rPr>
              <a:t> (Y</a:t>
            </a:r>
            <a:r>
              <a:rPr lang="az-Latn-AZ" kern="0" dirty="0" smtClean="0">
                <a:solidFill>
                  <a:srgbClr val="333399"/>
                </a:solidFill>
              </a:rPr>
              <a:t>İ</a:t>
            </a:r>
            <a:r>
              <a:rPr lang="en-US" kern="0" dirty="0" smtClean="0">
                <a:solidFill>
                  <a:srgbClr val="333399"/>
                </a:solidFill>
              </a:rPr>
              <a:t>S)</a:t>
            </a:r>
            <a:r>
              <a:rPr lang="az-Latn-AZ" kern="0" dirty="0" smtClean="0">
                <a:solidFill>
                  <a:srgbClr val="333399"/>
                </a:solidFill>
              </a:rPr>
              <a:t> Dizaynı Bölməsi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və izahatını verin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Dəyişiklik olmasa belə dəyişikliyin olmaması haqqında məlumat daxil edilməlidir.</a:t>
            </a: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YİS-in yekun dizaynı</a:t>
            </a:r>
            <a:endParaRPr lang="az-Latn-AZ" sz="24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Yerüstü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stansiyanın k</a:t>
            </a:r>
            <a:r>
              <a:rPr lang="az-Latn-AZ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omponentləri </a:t>
            </a:r>
            <a:r>
              <a:rPr lang="az-Latn-AZ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 onların necə qoşulduğunu təsvir edin (kompüterlər, antena, birləşdiricilər və s</a:t>
            </a:r>
            <a:r>
              <a:rPr lang="az-Latn-AZ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az-Latn-AZ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3"/>
          <p:cNvSpPr txBox="1">
            <a:spLocks/>
          </p:cNvSpPr>
          <p:nvPr/>
        </p:nvSpPr>
        <p:spPr>
          <a:xfrm>
            <a:off x="1638299" y="2511024"/>
            <a:ext cx="5829300" cy="1102517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Əlavə </a:t>
            </a:r>
            <a:r>
              <a:rPr lang="az-Latn-AZ" kern="0" smtClean="0">
                <a:solidFill>
                  <a:srgbClr val="333399"/>
                </a:solidFill>
              </a:rPr>
              <a:t>Tapşırıq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28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2020” RS: Komanda İD və Adı</a:t>
            </a:r>
            <a:endParaRPr lang="en-US"/>
          </a:p>
        </p:txBody>
      </p:sp>
      <p:sp>
        <p:nvSpPr>
          <p:cNvPr id="5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və izahatını verin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Dəyişiklik olmasa belə dəyişikliyin olmaması haqqında məlumat daxil edilməlidir.</a:t>
            </a: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Təqdimatın mündəricatı</a:t>
            </a:r>
            <a:endParaRPr lang="az-Latn-AZ" sz="2400" b="1" kern="0" dirty="0">
              <a:solidFill>
                <a:srgbClr val="33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149" y="1234440"/>
            <a:ext cx="86762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Sənədin mündəricatı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7713" lvl="1" indent="-290513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Bölmələrin başlıqları onlara uyğun olan səhifə nömrələrinə əsasən yazılmalıdır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7713" lvl="1" indent="-290513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Bölmələr üzrə təqdimatçılar göstərilməlidir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QEYD: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az-Latn-AZ" sz="2000" i="1" dirty="0">
                <a:latin typeface="Arial" panose="020B0604020202020204" pitchFamily="34" charset="0"/>
                <a:cs typeface="Arial" panose="020B0604020202020204" pitchFamily="34" charset="0"/>
              </a:rPr>
              <a:t>ündəricat komanda tərəfindən hazırlanan təqdimata uyğun olmalıdır. Əsas başlıqlar bu sənəddə olduğu kimidir və onlar dəyişdirilməməlidir. Əgər əlavə tapşırıq varsa, o halda ona uyğun başlıqlar əlavə edilməlidir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az-Latn-AZ" sz="2000" i="1" dirty="0">
                <a:latin typeface="Arial" panose="020B0604020202020204" pitchFamily="34" charset="0"/>
                <a:cs typeface="Arial" panose="020B0604020202020204" pitchFamily="34" charset="0"/>
              </a:rPr>
              <a:t>yoxdursa ona aid başlıqlar mündəricatda və sənəddə göstərilməməlidir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dirty="0" smtClean="0">
                <a:solidFill>
                  <a:srgbClr val="333399"/>
                </a:solidFill>
              </a:rPr>
              <a:t>Seçilmiş əla tapşırığın təsviri </a:t>
            </a:r>
            <a:endParaRPr lang="az-Latn-AZ" sz="24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Əgər komanda tərəfindən hər hansısa əlavə tapşırıq seçilibsə, parşırığın necə reallaşdırılacağı haqqında ətraflı məlumat verin</a:t>
            </a: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Təqdimatçı</a:t>
            </a:r>
            <a:r>
              <a:rPr lang="en-US" dirty="0" smtClean="0"/>
              <a:t>: Ad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Soyad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3"/>
          <p:cNvSpPr txBox="1">
            <a:spLocks/>
          </p:cNvSpPr>
          <p:nvPr/>
        </p:nvSpPr>
        <p:spPr>
          <a:xfrm>
            <a:off x="1638299" y="2511024"/>
            <a:ext cx="5829300" cy="1102517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smtClean="0">
                <a:solidFill>
                  <a:srgbClr val="333399"/>
                </a:solidFill>
              </a:rPr>
              <a:t>T</a:t>
            </a:r>
            <a:r>
              <a:rPr lang="az-Latn-AZ" kern="0" smtClean="0">
                <a:solidFill>
                  <a:srgbClr val="333399"/>
                </a:solidFill>
              </a:rPr>
              <a:t>ələblərə Uyğunluq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Bölməsi</a:t>
            </a:r>
            <a:endParaRPr lang="en-US" kern="0" smtClean="0">
              <a:solidFill>
                <a:srgbClr val="333399"/>
              </a:solidFill>
            </a:endParaRPr>
          </a:p>
        </p:txBody>
      </p:sp>
      <p:sp>
        <p:nvSpPr>
          <p:cNvPr id="13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31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2020” RS: Komanda İD və Adı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4"/>
          <p:cNvSpPr txBox="1">
            <a:spLocks/>
          </p:cNvSpPr>
          <p:nvPr/>
        </p:nvSpPr>
        <p:spPr>
          <a:xfrm>
            <a:off x="1938528" y="118872"/>
            <a:ext cx="5486400" cy="96811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kern="0" dirty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Tələblərə uyğunluğun təqdimatı</a:t>
            </a:r>
            <a:endParaRPr lang="en-US" kern="0" dirty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hape 665"/>
          <p:cNvSpPr txBox="1">
            <a:spLocks/>
          </p:cNvSpPr>
          <p:nvPr/>
        </p:nvSpPr>
        <p:spPr>
          <a:xfrm>
            <a:off x="237744" y="1234440"/>
            <a:ext cx="8677656" cy="370080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2000" b="0" dirty="0" smtClean="0">
                <a:solidFill>
                  <a:prstClr val="black"/>
                </a:solidFill>
              </a:rPr>
              <a:t>Texniki tapşırıqdan irəli gələn bütün şərtlərə uyğunluğun hansı vəziyyətdə olduğunu detallı olaraq təsvir edin (sıra nömrəsinin uyğunluğu vacibdir)</a:t>
            </a:r>
          </a:p>
          <a:p>
            <a:pPr marL="744538" lvl="1" indent="-280988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dirty="0" smtClean="0">
                <a:solidFill>
                  <a:prstClr val="black"/>
                </a:solidFill>
              </a:rPr>
              <a:t>Aşağıdakı cədvəl formasından istifadə edin</a:t>
            </a:r>
            <a:endParaRPr lang="en-US" sz="1800" dirty="0" smtClean="0">
              <a:solidFill>
                <a:prstClr val="black"/>
              </a:solidFill>
            </a:endParaRPr>
          </a:p>
          <a:p>
            <a:pPr marL="744538" lvl="1" indent="-280988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dirty="0" smtClean="0">
                <a:solidFill>
                  <a:prstClr val="black"/>
                </a:solidFill>
              </a:rPr>
              <a:t>Ehtiyac olduqda əlavə slaydlar daxil edin</a:t>
            </a:r>
          </a:p>
          <a:p>
            <a:pPr marL="744538" lvl="1" indent="-280988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>
              <a:solidFill>
                <a:prstClr val="black"/>
              </a:solidFill>
            </a:endParaRPr>
          </a:p>
          <a:p>
            <a:pPr marL="744538" lvl="1" indent="-280988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 smtClean="0">
              <a:solidFill>
                <a:prstClr val="black"/>
              </a:solidFill>
            </a:endParaRPr>
          </a:p>
          <a:p>
            <a:pPr marL="744538" lvl="1" indent="-280988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>
              <a:solidFill>
                <a:prstClr val="black"/>
              </a:solidFill>
            </a:endParaRPr>
          </a:p>
          <a:p>
            <a:pPr marL="744538" lvl="1" indent="-280988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 smtClean="0">
              <a:solidFill>
                <a:prstClr val="black"/>
              </a:solidFill>
            </a:endParaRPr>
          </a:p>
          <a:p>
            <a:pPr marL="744538" lvl="1" indent="-280988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>
              <a:solidFill>
                <a:prstClr val="black"/>
              </a:solidFill>
            </a:endParaRPr>
          </a:p>
          <a:p>
            <a:pPr marL="744538" lvl="1" indent="-280988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 smtClean="0">
              <a:solidFill>
                <a:prstClr val="black"/>
              </a:solidFill>
            </a:endParaRPr>
          </a:p>
          <a:p>
            <a:pPr marL="463550" lvl="1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285750" indent="-285750" algn="just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az-Latn-AZ" sz="2000" b="0" dirty="0" smtClean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32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CanSat</a:t>
            </a:r>
            <a:r>
              <a:rPr lang="en-US" dirty="0" smtClean="0"/>
              <a:t> Azerbaijan 2020” RS: </a:t>
            </a:r>
            <a:r>
              <a:rPr lang="en-US" dirty="0" err="1" smtClean="0"/>
              <a:t>Komanda</a:t>
            </a:r>
            <a:r>
              <a:rPr lang="en-US" dirty="0" smtClean="0"/>
              <a:t> İD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Adı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084400"/>
              </p:ext>
            </p:extLst>
          </p:nvPr>
        </p:nvGraphicFramePr>
        <p:xfrm>
          <a:off x="233171" y="2551176"/>
          <a:ext cx="8691373" cy="2138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1501"/>
                <a:gridCol w="4242815"/>
                <a:gridCol w="731520"/>
                <a:gridCol w="31455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z-Latn-AZ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az-Latn-AZ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ələb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4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Cari Status</a:t>
                      </a:r>
                      <a:endParaRPr 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Qeyd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z-Latn-AZ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Modelin və konteynerin ümumi kütləsi</a:t>
                      </a:r>
                      <a:r>
                        <a:rPr lang="az-Latn-AZ" sz="1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maksimum 500 qrama</a:t>
                      </a:r>
                      <a:r>
                        <a:rPr lang="az-Latn-AZ" sz="1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qədər ola bilər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4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z-Latn-AZ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r>
                        <a:rPr lang="az-Latn-AZ" sz="1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qram ehtiyatımız belə var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z-Latn-AZ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z-Latn-AZ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66</a:t>
                      </a:r>
                      <a:r>
                        <a:rPr lang="az-Latn-AZ" sz="1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mm diametri və 200 mm hündürlüyü olan </a:t>
                      </a:r>
                      <a:r>
                        <a:rPr lang="az-Latn-AZ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silindr formalı konteynerə yerləşə bilən formada olmalıdır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4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YY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z-Latn-AZ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Nə qədər çalışdıq</a:t>
                      </a:r>
                      <a:r>
                        <a:rPr lang="az-Latn-AZ" sz="1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alındıra bilmədik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z-Latn-AZ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z-Latn-AZ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Shape 665"/>
          <p:cNvSpPr txBox="1">
            <a:spLocks/>
          </p:cNvSpPr>
          <p:nvPr/>
        </p:nvSpPr>
        <p:spPr>
          <a:xfrm>
            <a:off x="233171" y="4709160"/>
            <a:ext cx="8677656" cy="13766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000" i="1" dirty="0">
                <a:solidFill>
                  <a:schemeClr val="tx1"/>
                </a:solidFill>
              </a:rPr>
              <a:t>Cədvəldə </a:t>
            </a:r>
            <a:r>
              <a:rPr lang="en-US" sz="2000" i="1" dirty="0">
                <a:solidFill>
                  <a:schemeClr val="tx1"/>
                </a:solidFill>
              </a:rPr>
              <a:t>“</a:t>
            </a:r>
            <a:r>
              <a:rPr lang="az-Latn-AZ" sz="2000" i="1" dirty="0">
                <a:solidFill>
                  <a:schemeClr val="tx1"/>
                </a:solidFill>
              </a:rPr>
              <a:t>Cari Status</a:t>
            </a:r>
            <a:r>
              <a:rPr lang="en-US" sz="2000" i="1" dirty="0">
                <a:solidFill>
                  <a:schemeClr val="tx1"/>
                </a:solidFill>
              </a:rPr>
              <a:t>”</a:t>
            </a:r>
            <a:r>
              <a:rPr lang="az-Latn-AZ" sz="2000" i="1" dirty="0">
                <a:solidFill>
                  <a:schemeClr val="tx1"/>
                </a:solidFill>
              </a:rPr>
              <a:t> üçün TM, NT, YY kimi </a:t>
            </a:r>
            <a:r>
              <a:rPr lang="az-Latn-AZ" sz="2000" i="1" dirty="0" smtClean="0">
                <a:solidFill>
                  <a:schemeClr val="tx1"/>
                </a:solidFill>
              </a:rPr>
              <a:t>qısaltmalardan (TM </a:t>
            </a:r>
            <a:r>
              <a:rPr lang="az-Latn-AZ" sz="2000" i="1" dirty="0">
                <a:solidFill>
                  <a:schemeClr val="tx1"/>
                </a:solidFill>
              </a:rPr>
              <a:t>– Tamam, NT – Natamam, YY – Yerinə </a:t>
            </a:r>
            <a:r>
              <a:rPr lang="az-Latn-AZ" sz="2000" i="1" dirty="0" smtClean="0">
                <a:solidFill>
                  <a:schemeClr val="tx1"/>
                </a:solidFill>
              </a:rPr>
              <a:t>Yetirilmədi), fon </a:t>
            </a:r>
            <a:r>
              <a:rPr lang="az-Latn-AZ" sz="2000" i="1" dirty="0">
                <a:solidFill>
                  <a:schemeClr val="tx1"/>
                </a:solidFill>
              </a:rPr>
              <a:t>rəngi </a:t>
            </a:r>
            <a:r>
              <a:rPr lang="az-Latn-AZ" sz="2000" i="1" dirty="0" smtClean="0">
                <a:solidFill>
                  <a:schemeClr val="tx1"/>
                </a:solidFill>
              </a:rPr>
              <a:t>olaraq </a:t>
            </a:r>
            <a:r>
              <a:rPr lang="az-Latn-AZ" sz="2000" i="1" dirty="0">
                <a:solidFill>
                  <a:schemeClr val="tx1"/>
                </a:solidFill>
              </a:rPr>
              <a:t>isə </a:t>
            </a:r>
            <a:r>
              <a:rPr lang="az-Latn-AZ" sz="2000" i="1" dirty="0">
                <a:solidFill>
                  <a:srgbClr val="00FF00"/>
                </a:solidFill>
              </a:rPr>
              <a:t>TM üçün yaşıl</a:t>
            </a:r>
            <a:r>
              <a:rPr lang="az-Latn-AZ" sz="2000" i="1" dirty="0">
                <a:solidFill>
                  <a:prstClr val="black"/>
                </a:solidFill>
              </a:rPr>
              <a:t>, </a:t>
            </a:r>
            <a:r>
              <a:rPr lang="az-Latn-AZ" sz="2000" i="1" dirty="0">
                <a:solidFill>
                  <a:srgbClr val="FF0000"/>
                </a:solidFill>
              </a:rPr>
              <a:t>YY üçün </a:t>
            </a:r>
            <a:r>
              <a:rPr lang="az-Latn-AZ" sz="2000" i="1" dirty="0" smtClean="0">
                <a:solidFill>
                  <a:srgbClr val="FF0000"/>
                </a:solidFill>
              </a:rPr>
              <a:t>qırmızı</a:t>
            </a:r>
            <a:r>
              <a:rPr lang="az-Latn-AZ" sz="2000" i="1" dirty="0">
                <a:solidFill>
                  <a:schemeClr val="tx1"/>
                </a:solidFill>
              </a:rPr>
              <a:t> </a:t>
            </a:r>
            <a:r>
              <a:rPr lang="az-Latn-AZ" sz="2000" i="1" dirty="0" smtClean="0">
                <a:solidFill>
                  <a:schemeClr val="tx1"/>
                </a:solidFill>
              </a:rPr>
              <a:t>və </a:t>
            </a:r>
            <a:r>
              <a:rPr lang="az-Latn-AZ" sz="2000" i="1" dirty="0" smtClean="0">
                <a:solidFill>
                  <a:srgbClr val="FF33CC"/>
                </a:solidFill>
              </a:rPr>
              <a:t>NT </a:t>
            </a:r>
            <a:r>
              <a:rPr lang="az-Latn-AZ" sz="2000" i="1" dirty="0">
                <a:solidFill>
                  <a:srgbClr val="FF33CC"/>
                </a:solidFill>
              </a:rPr>
              <a:t>üçün çəhrayı </a:t>
            </a:r>
            <a:r>
              <a:rPr lang="az-Latn-AZ" sz="2000" i="1" dirty="0">
                <a:solidFill>
                  <a:schemeClr val="tx1"/>
                </a:solidFill>
              </a:rPr>
              <a:t>rəngdən istifadə </a:t>
            </a:r>
            <a:r>
              <a:rPr lang="az-Latn-AZ" sz="2000" i="1" dirty="0" smtClean="0">
                <a:solidFill>
                  <a:schemeClr val="tx1"/>
                </a:solidFill>
              </a:rPr>
              <a:t>edin. </a:t>
            </a:r>
            <a:r>
              <a:rPr lang="en-US" sz="2000" i="1" dirty="0" smtClean="0">
                <a:solidFill>
                  <a:schemeClr val="tx1"/>
                </a:solidFill>
              </a:rPr>
              <a:t>“</a:t>
            </a:r>
            <a:r>
              <a:rPr lang="az-Latn-AZ" sz="2000" i="1" dirty="0" smtClean="0">
                <a:solidFill>
                  <a:schemeClr val="tx1"/>
                </a:solidFill>
              </a:rPr>
              <a:t>İ</a:t>
            </a:r>
            <a:r>
              <a:rPr lang="en-US" sz="2000" i="1" dirty="0" smtClean="0">
                <a:solidFill>
                  <a:schemeClr val="tx1"/>
                </a:solidFill>
              </a:rPr>
              <a:t>D”</a:t>
            </a:r>
            <a:r>
              <a:rPr lang="az-Latn-AZ" sz="2000" i="1" dirty="0" smtClean="0">
                <a:solidFill>
                  <a:schemeClr val="tx1"/>
                </a:solidFill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</a:rPr>
              <a:t>“</a:t>
            </a:r>
            <a:r>
              <a:rPr lang="az-Latn-AZ" sz="2000" i="1" dirty="0" smtClean="0">
                <a:solidFill>
                  <a:schemeClr val="tx1"/>
                </a:solidFill>
              </a:rPr>
              <a:t>Tələb</a:t>
            </a:r>
            <a:r>
              <a:rPr lang="en-US" sz="2000" i="1" dirty="0" smtClean="0">
                <a:solidFill>
                  <a:schemeClr val="tx1"/>
                </a:solidFill>
              </a:rPr>
              <a:t>”</a:t>
            </a:r>
            <a:r>
              <a:rPr lang="az-Latn-AZ" sz="2000" i="1" dirty="0" smtClean="0">
                <a:solidFill>
                  <a:schemeClr val="tx1"/>
                </a:solidFill>
              </a:rPr>
              <a:t> və </a:t>
            </a:r>
            <a:r>
              <a:rPr lang="en-US" sz="2000" i="1" dirty="0" smtClean="0">
                <a:solidFill>
                  <a:schemeClr val="tx1"/>
                </a:solidFill>
              </a:rPr>
              <a:t>“</a:t>
            </a:r>
            <a:r>
              <a:rPr lang="az-Latn-AZ" sz="2000" i="1" dirty="0" smtClean="0">
                <a:solidFill>
                  <a:schemeClr val="tx1"/>
                </a:solidFill>
              </a:rPr>
              <a:t>Qeyd</a:t>
            </a:r>
            <a:r>
              <a:rPr lang="en-US" sz="2000" i="1" dirty="0" smtClean="0">
                <a:solidFill>
                  <a:schemeClr val="tx1"/>
                </a:solidFill>
              </a:rPr>
              <a:t>”</a:t>
            </a:r>
            <a:r>
              <a:rPr lang="az-Latn-AZ" sz="2000" i="1" dirty="0" smtClean="0">
                <a:solidFill>
                  <a:schemeClr val="tx1"/>
                </a:solidFill>
              </a:rPr>
              <a:t> sütunlarını rəngləməyə ehtiyac yoxdur.</a:t>
            </a:r>
            <a:endParaRPr lang="az-Latn-AZ" sz="2000" i="1" dirty="0">
              <a:solidFill>
                <a:schemeClr val="tx1"/>
              </a:solidFill>
            </a:endParaRPr>
          </a:p>
        </p:txBody>
      </p:sp>
      <p:sp>
        <p:nvSpPr>
          <p:cNvPr id="11" name="Date Placeholder 1"/>
          <p:cNvSpPr txBox="1">
            <a:spLocks/>
          </p:cNvSpPr>
          <p:nvPr/>
        </p:nvSpPr>
        <p:spPr>
          <a:xfrm>
            <a:off x="239150" y="6446520"/>
            <a:ext cx="2184009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Təqdimatçı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Ad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4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3"/>
          <p:cNvSpPr txBox="1">
            <a:spLocks/>
          </p:cNvSpPr>
          <p:nvPr/>
        </p:nvSpPr>
        <p:spPr>
          <a:xfrm>
            <a:off x="1638299" y="2514600"/>
            <a:ext cx="5829300" cy="1102517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dirty="0" smtClean="0">
                <a:solidFill>
                  <a:srgbClr val="333399"/>
                </a:solidFill>
              </a:rPr>
              <a:t>Testlər və Alınmış Nəticələr </a:t>
            </a:r>
            <a:endParaRPr lang="az-Latn-AZ" kern="0" dirty="0">
              <a:solidFill>
                <a:srgbClr val="333399"/>
              </a:solidFill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dirty="0">
                <a:solidFill>
                  <a:srgbClr val="333399"/>
                </a:solidFill>
              </a:rPr>
              <a:t>B</a:t>
            </a:r>
            <a:r>
              <a:rPr lang="az-Latn-AZ" kern="0" dirty="0" smtClean="0">
                <a:solidFill>
                  <a:srgbClr val="333399"/>
                </a:solidFill>
              </a:rPr>
              <a:t>ölməsi</a:t>
            </a:r>
          </a:p>
        </p:txBody>
      </p:sp>
      <p:sp>
        <p:nvSpPr>
          <p:cNvPr id="13" name="Shape 174"/>
          <p:cNvSpPr txBox="1">
            <a:spLocks/>
          </p:cNvSpPr>
          <p:nvPr/>
        </p:nvSpPr>
        <p:spPr>
          <a:xfrm>
            <a:off x="2152650" y="3737610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>
                <a:solidFill>
                  <a:srgbClr val="000000"/>
                </a:solidFill>
              </a:rPr>
              <a:t>Təqdimatçının </a:t>
            </a:r>
            <a:r>
              <a:rPr lang="az-Latn-AZ" kern="0" smtClean="0">
                <a:solidFill>
                  <a:srgbClr val="000000"/>
                </a:solidFill>
              </a:rPr>
              <a:t>Adı</a:t>
            </a:r>
            <a:r>
              <a:rPr lang="en-US" kern="0" smtClean="0">
                <a:solidFill>
                  <a:srgbClr val="000000"/>
                </a:solidFill>
              </a:rPr>
              <a:t> </a:t>
            </a:r>
            <a:r>
              <a:rPr lang="az-Latn-AZ" kern="0" smtClean="0">
                <a:solidFill>
                  <a:srgbClr val="000000"/>
                </a:solidFill>
              </a:rPr>
              <a:t>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33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2020” RS: Komanda İD və Adı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34</a:t>
            </a:fld>
            <a:endParaRPr lang="en-US"/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 dirty="0" smtClean="0">
                <a:solidFill>
                  <a:srgbClr val="333399"/>
                </a:solidFill>
              </a:rPr>
              <a:t>Testlərin həyata keçirilməsi</a:t>
            </a:r>
            <a:endParaRPr lang="en-US" sz="2400" b="1" kern="0" dirty="0">
              <a:solidFill>
                <a:srgbClr val="3333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2020” RS: Komanda İD və Adı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9150" y="1234440"/>
            <a:ext cx="85756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Aşağıda sadalananlara uyğun testləri təsvir edin</a:t>
            </a:r>
            <a:r>
              <a:rPr lang="en-US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: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 testlərin 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həyata keçirilmə ardıcıllığı, məqsədi, üsulu,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nəticəsi, hansı 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tələblərdən irəli gəldiyini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və 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digər vacib hesab etdiyiniz məqamlar haqqında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məlumat verin</a:t>
            </a:r>
          </a:p>
          <a:p>
            <a:pPr marL="744538" lvl="1" indent="-287338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Hazırlanmış model peykin ölçü və çəki testləri</a:t>
            </a:r>
          </a:p>
          <a:p>
            <a:pPr marL="744538" lvl="1" indent="-287338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Hazırlanmış model peyk və yerüstü sistem arasında qarşılıqlı xəbərlaşməni (telemetriya qəbulu, emalı, sıfırlanma və sair) göstərən testlər</a:t>
            </a:r>
          </a:p>
          <a:p>
            <a:pPr marL="744538" lvl="1" indent="-287338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Hazırlanmış model peykdə istifadə olunan mexanizmlərin (məs: enmə sistemi üçün) işləməsini göstərən testlər 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Y</a:t>
            </a:r>
            <a:r>
              <a:rPr lang="az-Latn-AZ" b="1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ÜKSƏK VƏ DAĞLIQ ƏRAZİLƏRƏ GEDƏRƏK TESTLƏRİN APARILMASI TÖVSİYYƏ EDİLMİR</a:t>
            </a:r>
            <a:r>
              <a:rPr lang="en-US" b="1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!!!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)</a:t>
            </a:r>
            <a:endParaRPr lang="az-Latn-AZ" dirty="0" smtClean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287338" lvl="1" indent="-287338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Aparılmış testlər video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görüntü və şəkillər vasitəsi 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ilə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qeydə alınmalı, və Layihə Haqqında sənəddə göstərilən formatda münsiflərə təqdim edilməlidir</a:t>
            </a: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239150" y="6446520"/>
            <a:ext cx="2184009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Təqdimatçı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Ad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99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3"/>
          <p:cNvSpPr txBox="1">
            <a:spLocks/>
          </p:cNvSpPr>
          <p:nvPr/>
        </p:nvSpPr>
        <p:spPr>
          <a:xfrm>
            <a:off x="1638299" y="2511024"/>
            <a:ext cx="5829300" cy="1102517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dirty="0" smtClean="0">
                <a:solidFill>
                  <a:srgbClr val="333399"/>
                </a:solidFill>
              </a:rPr>
              <a:t>Maliyyə hesabatı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dirty="0">
                <a:solidFill>
                  <a:srgbClr val="333399"/>
                </a:solidFill>
              </a:rPr>
              <a:t>B</a:t>
            </a:r>
            <a:r>
              <a:rPr lang="az-Latn-AZ" kern="0" dirty="0" smtClean="0">
                <a:solidFill>
                  <a:srgbClr val="333399"/>
                </a:solidFill>
              </a:rPr>
              <a:t>ölməsi 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35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2020” RS: Komanda İD və Adı</a:t>
            </a:r>
            <a:endParaRPr lang="en-US"/>
          </a:p>
        </p:txBody>
      </p:sp>
      <p:sp>
        <p:nvSpPr>
          <p:cNvPr id="5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4"/>
          <p:cNvSpPr txBox="1">
            <a:spLocks/>
          </p:cNvSpPr>
          <p:nvPr/>
        </p:nvSpPr>
        <p:spPr>
          <a:xfrm>
            <a:off x="1938528" y="118872"/>
            <a:ext cx="5486400" cy="96811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kern="0" dirty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Maliyyə hesabatı</a:t>
            </a:r>
            <a:endParaRPr lang="en-US" kern="0" dirty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hape 665"/>
          <p:cNvSpPr txBox="1">
            <a:spLocks/>
          </p:cNvSpPr>
          <p:nvPr/>
        </p:nvSpPr>
        <p:spPr>
          <a:xfrm>
            <a:off x="237744" y="1234440"/>
            <a:ext cx="8677656" cy="5084064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2000" b="0" dirty="0" smtClean="0">
                <a:solidFill>
                  <a:prstClr val="black"/>
                </a:solidFill>
              </a:rPr>
              <a:t>Yekun olaraq hazırlanmış modelə çəkilən </a:t>
            </a:r>
            <a:r>
              <a:rPr lang="az-Latn-AZ" sz="2000" b="0" dirty="0">
                <a:solidFill>
                  <a:prstClr val="black"/>
                </a:solidFill>
              </a:rPr>
              <a:t>xərclər:</a:t>
            </a: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dirty="0" smtClean="0">
                <a:solidFill>
                  <a:prstClr val="black"/>
                </a:solidFill>
              </a:rPr>
              <a:t>Bölmələr üzrə xərclərin </a:t>
            </a:r>
            <a:r>
              <a:rPr lang="az-Latn-AZ" sz="1800" dirty="0">
                <a:solidFill>
                  <a:prstClr val="black"/>
                </a:solidFill>
              </a:rPr>
              <a:t>təyin olunması</a:t>
            </a: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dirty="0">
                <a:solidFill>
                  <a:prstClr val="black"/>
                </a:solidFill>
              </a:rPr>
              <a:t>Sonda ümumi xərcləri təyin olunması və şərtlərlə uyğunluğun </a:t>
            </a:r>
            <a:r>
              <a:rPr lang="az-Latn-AZ" sz="1800" dirty="0" smtClean="0">
                <a:solidFill>
                  <a:prstClr val="black"/>
                </a:solidFill>
              </a:rPr>
              <a:t>qeyd olunması</a:t>
            </a:r>
          </a:p>
          <a:p>
            <a:pPr lvl="2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1600" i="1" dirty="0">
                <a:solidFill>
                  <a:prstClr val="black"/>
                </a:solidFill>
              </a:rPr>
              <a:t>QEYD: Qiymətlər yerli valuta ilə göstərilməlidir (əgər ehtiyac varsa digər valyuta növləri də əlavə oluna bilər</a:t>
            </a:r>
            <a:r>
              <a:rPr lang="az-Latn-AZ" sz="1600" i="1" dirty="0" smtClean="0">
                <a:solidFill>
                  <a:prstClr val="black"/>
                </a:solidFill>
              </a:rPr>
              <a:t>).</a:t>
            </a:r>
            <a:endParaRPr lang="az-Latn-AZ" sz="1600" dirty="0" smtClean="0">
              <a:solidFill>
                <a:prstClr val="black"/>
              </a:solidFill>
            </a:endParaRPr>
          </a:p>
          <a:p>
            <a:pPr marL="280988" lvl="1" indent="-280988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az-Latn-AZ" sz="2000" dirty="0" smtClean="0">
              <a:solidFill>
                <a:prstClr val="black"/>
              </a:solidFill>
            </a:endParaRPr>
          </a:p>
          <a:p>
            <a:pPr marL="280988" lvl="1" indent="-280988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2000" dirty="0" smtClean="0">
                <a:solidFill>
                  <a:prstClr val="black"/>
                </a:solidFill>
              </a:rPr>
              <a:t>Mövcud </a:t>
            </a:r>
            <a:r>
              <a:rPr lang="az-Latn-AZ" sz="2000" dirty="0">
                <a:solidFill>
                  <a:prstClr val="black"/>
                </a:solidFill>
              </a:rPr>
              <a:t>maliyyə dəstəyi haqqında məlumat</a:t>
            </a: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285750" lvl="1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LS – də hesablanan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maliyyə hesabatı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ilə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yekun maliyyə hesabatı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arasındakı fərqi göstərin və bu dəyişikliklərin səbəblərinin izahatını verin.</a:t>
            </a:r>
          </a:p>
          <a:p>
            <a:pPr marL="800100" lvl="2" indent="-342900" algn="just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sz="1800" b="1" i="1" dirty="0">
                <a:solidFill>
                  <a:prstClr val="black"/>
                </a:solidFill>
              </a:rPr>
              <a:t>QEYD</a:t>
            </a:r>
            <a:r>
              <a:rPr lang="az-Latn-AZ" sz="1800" i="1" dirty="0">
                <a:solidFill>
                  <a:prstClr val="black"/>
                </a:solidFill>
              </a:rPr>
              <a:t>: Dəyişiklik olmasa belə dəyişikliyin olmaması haqqında məlumat daxil edilməlidir.</a:t>
            </a:r>
            <a:endParaRPr lang="az-Latn-AZ" sz="180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36</a:t>
            </a:fld>
            <a:endParaRPr lang="en-US"/>
          </a:p>
        </p:txBody>
      </p:sp>
      <p:sp>
        <p:nvSpPr>
          <p:cNvPr id="14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2020” RS: Komanda İD və Adı</a:t>
            </a:r>
            <a:endParaRPr lang="en-US"/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239150" y="6446520"/>
            <a:ext cx="2184009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Təqdimatçı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Ad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4"/>
          <p:cNvSpPr txBox="1">
            <a:spLocks/>
          </p:cNvSpPr>
          <p:nvPr/>
        </p:nvSpPr>
        <p:spPr>
          <a:xfrm>
            <a:off x="1938528" y="118872"/>
            <a:ext cx="5486400" cy="96811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99"/>
              </a:buClr>
            </a:pPr>
            <a:r>
              <a:rPr lang="az-Latn-AZ" kern="0" dirty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 </a:t>
            </a:r>
            <a:endParaRPr lang="en-US" kern="0" dirty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hape 665"/>
          <p:cNvSpPr txBox="1">
            <a:spLocks/>
          </p:cNvSpPr>
          <p:nvPr/>
        </p:nvSpPr>
        <p:spPr>
          <a:xfrm>
            <a:off x="237744" y="1813032"/>
            <a:ext cx="8677656" cy="370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800" b="1" dirty="0" smtClean="0">
                <a:solidFill>
                  <a:srgbClr val="0000FF"/>
                </a:solidFill>
              </a:rPr>
              <a:t>Reallaşdırma </a:t>
            </a:r>
            <a:r>
              <a:rPr lang="az-Latn-AZ" sz="2800" b="1" dirty="0">
                <a:solidFill>
                  <a:srgbClr val="0000FF"/>
                </a:solidFill>
              </a:rPr>
              <a:t>Sənədinin sonu</a:t>
            </a: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b="1" dirty="0">
                <a:solidFill>
                  <a:prstClr val="black"/>
                </a:solidFill>
              </a:rPr>
              <a:t>Diqqətiniz üçün təşəkkürlər</a:t>
            </a: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000" i="1" dirty="0">
                <a:solidFill>
                  <a:prstClr val="black"/>
                </a:solidFill>
              </a:rPr>
              <a:t>(bu slayd komandanın öz istəyinə uyğun hazırlana bilər)</a:t>
            </a: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az-Latn-AZ" sz="20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37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2020” RS: Komanda İD və Adı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8528" y="118872"/>
            <a:ext cx="5486400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endParaRPr lang="az-Latn-AZ" sz="2400" b="1" kern="0">
              <a:solidFill>
                <a:srgbClr val="333399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Komandanın strukturu haqqında məlumat</a:t>
            </a:r>
            <a:endParaRPr lang="en-US" sz="2400" b="1" kern="0">
              <a:solidFill>
                <a:srgbClr val="333399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400" b="1" kern="0">
              <a:solidFill>
                <a:srgbClr val="333399"/>
              </a:solidFill>
            </a:endParaRPr>
          </a:p>
        </p:txBody>
      </p:sp>
      <p:cxnSp>
        <p:nvCxnSpPr>
          <p:cNvPr id="14" name="Straight Connector 13"/>
          <p:cNvCxnSpPr>
            <a:stCxn id="10" idx="3"/>
            <a:endCxn id="8" idx="1"/>
          </p:cNvCxnSpPr>
          <p:nvPr/>
        </p:nvCxnSpPr>
        <p:spPr>
          <a:xfrm>
            <a:off x="2516602" y="4013261"/>
            <a:ext cx="480970" cy="0"/>
          </a:xfrm>
          <a:prstGeom prst="line">
            <a:avLst/>
          </a:prstGeom>
          <a:noFill/>
          <a:ln w="63500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15" name="Straight Connector 14"/>
          <p:cNvCxnSpPr>
            <a:stCxn id="8" idx="3"/>
            <a:endCxn id="11" idx="1"/>
          </p:cNvCxnSpPr>
          <p:nvPr/>
        </p:nvCxnSpPr>
        <p:spPr>
          <a:xfrm>
            <a:off x="4307166" y="4013261"/>
            <a:ext cx="475143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7745" y="1234440"/>
            <a:ext cx="8677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Komandanın strukturu aşağıda nümunə olaraq göstərilən diaqrama bənzər şəkildə hazırlanmalıdır: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SzPct val="120000"/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LS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(Layihələndirmə Sənədi)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d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ən sonra komanda strukturunda dəyişiklik baş vermişsə, səbəbini göstərməklə qeyd edin.</a:t>
            </a:r>
          </a:p>
        </p:txBody>
      </p:sp>
      <p:cxnSp>
        <p:nvCxnSpPr>
          <p:cNvPr id="51" name="Straight Connector 50"/>
          <p:cNvCxnSpPr>
            <a:stCxn id="11" idx="3"/>
            <a:endCxn id="39" idx="1"/>
          </p:cNvCxnSpPr>
          <p:nvPr/>
        </p:nvCxnSpPr>
        <p:spPr>
          <a:xfrm>
            <a:off x="6091903" y="4013261"/>
            <a:ext cx="475144" cy="0"/>
          </a:xfrm>
          <a:prstGeom prst="line">
            <a:avLst/>
          </a:prstGeom>
          <a:ln w="635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85" idx="0"/>
            <a:endCxn id="10" idx="2"/>
          </p:cNvCxnSpPr>
          <p:nvPr/>
        </p:nvCxnSpPr>
        <p:spPr>
          <a:xfrm flipV="1">
            <a:off x="1861805" y="4291192"/>
            <a:ext cx="0" cy="967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86" idx="0"/>
            <a:endCxn id="85" idx="2"/>
          </p:cNvCxnSpPr>
          <p:nvPr/>
        </p:nvCxnSpPr>
        <p:spPr>
          <a:xfrm flipV="1">
            <a:off x="1861805" y="4943826"/>
            <a:ext cx="0" cy="913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3" idx="0"/>
            <a:endCxn id="86" idx="2"/>
          </p:cNvCxnSpPr>
          <p:nvPr/>
        </p:nvCxnSpPr>
        <p:spPr>
          <a:xfrm flipV="1">
            <a:off x="1861805" y="5591075"/>
            <a:ext cx="0" cy="913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1" idx="0"/>
            <a:endCxn id="120" idx="2"/>
          </p:cNvCxnSpPr>
          <p:nvPr/>
        </p:nvCxnSpPr>
        <p:spPr>
          <a:xfrm flipV="1">
            <a:off x="3652370" y="4954455"/>
            <a:ext cx="0" cy="807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2" idx="0"/>
            <a:endCxn id="121" idx="2"/>
          </p:cNvCxnSpPr>
          <p:nvPr/>
        </p:nvCxnSpPr>
        <p:spPr>
          <a:xfrm flipV="1">
            <a:off x="3650749" y="5591075"/>
            <a:ext cx="1621" cy="882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28" idx="0"/>
            <a:endCxn id="127" idx="2"/>
          </p:cNvCxnSpPr>
          <p:nvPr/>
        </p:nvCxnSpPr>
        <p:spPr>
          <a:xfrm flipV="1">
            <a:off x="5437107" y="4943826"/>
            <a:ext cx="0" cy="913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9" idx="0"/>
            <a:endCxn id="128" idx="2"/>
          </p:cNvCxnSpPr>
          <p:nvPr/>
        </p:nvCxnSpPr>
        <p:spPr>
          <a:xfrm flipV="1">
            <a:off x="5437107" y="5591075"/>
            <a:ext cx="0" cy="913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/>
          <p:cNvGrpSpPr/>
          <p:nvPr/>
        </p:nvGrpSpPr>
        <p:grpSpPr>
          <a:xfrm>
            <a:off x="1207008" y="2496324"/>
            <a:ext cx="6669633" cy="3742000"/>
            <a:chOff x="1121055" y="1929384"/>
            <a:chExt cx="7218270" cy="4308940"/>
          </a:xfrm>
        </p:grpSpPr>
        <p:sp>
          <p:nvSpPr>
            <p:cNvPr id="7" name="Rectangle 6"/>
            <p:cNvSpPr/>
            <p:nvPr/>
          </p:nvSpPr>
          <p:spPr>
            <a:xfrm>
              <a:off x="3867792" y="1929384"/>
              <a:ext cx="1731102" cy="800633"/>
            </a:xfrm>
            <a:prstGeom prst="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Komandanın kapitanı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Ad,</a:t>
              </a:r>
              <a:r>
                <a:rPr kumimoji="0" lang="az-Latn-AZ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Soyad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oxudu</a:t>
              </a:r>
              <a:r>
                <a:rPr kumimoji="0" lang="az-Latn-AZ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ğ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u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kurs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58909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2</a:t>
              </a:r>
            </a:p>
            <a:p>
              <a:pPr algn="ctr">
                <a:defRPr/>
              </a:pPr>
              <a:r>
                <a:rPr lang="az-Latn-AZ" sz="1100" b="1" kern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lang="en-US" sz="1100" b="1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59621" y="2221992"/>
              <a:ext cx="1979703" cy="755076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Təhsil müəssisəsi tərəfindən təyin olunan nümayəndə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Ad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, </a:t>
              </a:r>
              <a:r>
                <a:rPr lang="az-Latn-AZ" sz="1100" kern="0" dirty="0">
                  <a:solidFill>
                    <a:srgbClr val="000000"/>
                  </a:solidFill>
                  <a:latin typeface="Arial"/>
                  <a:sym typeface="Arial"/>
                </a:rPr>
                <a:t>s</a:t>
              </a:r>
              <a:r>
                <a:rPr kumimoji="0" lang="az-Latn-AZ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oyad və</a:t>
              </a:r>
              <a:r>
                <a:rPr kumimoji="0" lang="en-US" sz="11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v</a:t>
              </a:r>
              <a:r>
                <a:rPr kumimoji="0" lang="az-Latn-AZ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əzifə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21055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100" b="1" kern="0" dirty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90457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100" b="1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751057" y="2734056"/>
              <a:ext cx="4308" cy="914400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9" name="Rectangle 38"/>
            <p:cNvSpPr/>
            <p:nvPr/>
          </p:nvSpPr>
          <p:spPr>
            <a:xfrm>
              <a:off x="6922005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</a:t>
              </a:r>
              <a:r>
                <a:rPr kumimoji="0" lang="az-Latn-AZ" sz="11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  <a:r>
                <a:rPr lang="en-US" sz="1100" b="1" kern="0" noProof="0" dirty="0">
                  <a:solidFill>
                    <a:srgbClr val="000000"/>
                  </a:solidFill>
                  <a:latin typeface="Arial"/>
                  <a:sym typeface="Arial"/>
                </a:rPr>
                <a:t>m</a:t>
              </a:r>
              <a:endParaRPr kumimoji="0" lang="az-Latn-AZ" sz="11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algn="ctr">
                <a:defRPr/>
              </a:pPr>
              <a:r>
                <a:rPr lang="az-Latn-AZ" sz="1100" b="1" kern="0" dirty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lang="en-US" sz="1100" b="1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21055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100" kern="0" noProof="0" smtClea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100" kern="0" smtClean="0">
                  <a:solidFill>
                    <a:srgbClr val="000000"/>
                  </a:solidFill>
                  <a:latin typeface="Arial"/>
                  <a:sym typeface="Arial"/>
                </a:rPr>
                <a:t>o</a:t>
              </a:r>
              <a:r>
                <a:rPr kumimoji="0" lang="az-Latn-AZ" sz="11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xuduğu</a:t>
              </a:r>
              <a:r>
                <a:rPr kumimoji="0" lang="az-Latn-AZ" sz="1100" b="0" i="0" u="none" strike="noStrike" kern="0" cap="none" spc="0" normalizeH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kurs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121055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1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1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1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121055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100" kern="0" smtClea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058910" y="4119859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100" kern="0" dirty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100" kern="0" dirty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1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058910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1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1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1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057156" y="5594668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1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990458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1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990458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Qrup üzvü 2</a:t>
              </a:r>
            </a:p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1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990458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1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922005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100" kern="0" dirty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100" kern="0" dirty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1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922005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100" kern="0" dirty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100" kern="0" dirty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100" kern="0" dirty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100" kern="0" dirty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100" kern="0" dirty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1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922005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1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1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</p:grpSp>
      <p:cxnSp>
        <p:nvCxnSpPr>
          <p:cNvPr id="152" name="Straight Connector 151"/>
          <p:cNvCxnSpPr>
            <a:stCxn id="149" idx="0"/>
            <a:endCxn id="148" idx="2"/>
          </p:cNvCxnSpPr>
          <p:nvPr/>
        </p:nvCxnSpPr>
        <p:spPr>
          <a:xfrm flipV="1">
            <a:off x="7221844" y="4943826"/>
            <a:ext cx="0" cy="913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50" idx="0"/>
            <a:endCxn id="149" idx="2"/>
          </p:cNvCxnSpPr>
          <p:nvPr/>
        </p:nvCxnSpPr>
        <p:spPr>
          <a:xfrm flipV="1">
            <a:off x="7221844" y="5591075"/>
            <a:ext cx="0" cy="913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20" idx="0"/>
            <a:endCxn id="8" idx="2"/>
          </p:cNvCxnSpPr>
          <p:nvPr/>
        </p:nvCxnSpPr>
        <p:spPr>
          <a:xfrm flipH="1" flipV="1">
            <a:off x="3652369" y="4291192"/>
            <a:ext cx="1" cy="107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27" idx="0"/>
            <a:endCxn id="11" idx="2"/>
          </p:cNvCxnSpPr>
          <p:nvPr/>
        </p:nvCxnSpPr>
        <p:spPr>
          <a:xfrm flipH="1" flipV="1">
            <a:off x="5437106" y="4291192"/>
            <a:ext cx="1" cy="967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48" idx="0"/>
            <a:endCxn id="39" idx="2"/>
          </p:cNvCxnSpPr>
          <p:nvPr/>
        </p:nvCxnSpPr>
        <p:spPr>
          <a:xfrm flipV="1">
            <a:off x="7221844" y="4291192"/>
            <a:ext cx="0" cy="967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endParaRPr lang="az-Latn-AZ" sz="2400" b="1" kern="0">
              <a:solidFill>
                <a:srgbClr val="333399"/>
              </a:solidFill>
            </a:endParaRPr>
          </a:p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</a:rPr>
              <a:t>Abreviaturalar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400" b="1" kern="0">
              <a:solidFill>
                <a:srgbClr val="33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744" y="1234440"/>
            <a:ext cx="867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Layihələndirmə sənədində </a:t>
            </a:r>
            <a:r>
              <a:rPr lang="en-US" sz="20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</a:t>
            </a:r>
            <a:r>
              <a:rPr lang="az-Latn-A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miş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az-Latn-A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ütün abreviaturalar və onların mənası qeyd edilməlidir</a:t>
            </a:r>
            <a:endParaRPr lang="az-Latn-A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Shape 173"/>
          <p:cNvSpPr txBox="1">
            <a:spLocks/>
          </p:cNvSpPr>
          <p:nvPr/>
        </p:nvSpPr>
        <p:spPr>
          <a:xfrm>
            <a:off x="619195" y="2389099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kern="0" dirty="0">
                <a:solidFill>
                  <a:srgbClr val="333399"/>
                </a:solidFill>
              </a:rPr>
              <a:t>Struktur </a:t>
            </a:r>
            <a:r>
              <a:rPr lang="az-Latn-AZ" kern="0" dirty="0" smtClean="0">
                <a:solidFill>
                  <a:srgbClr val="333399"/>
                </a:solidFill>
              </a:rPr>
              <a:t>D</a:t>
            </a:r>
            <a:r>
              <a:rPr lang="en-US" kern="0" dirty="0" err="1" smtClean="0">
                <a:solidFill>
                  <a:srgbClr val="333399"/>
                </a:solidFill>
              </a:rPr>
              <a:t>i</a:t>
            </a:r>
            <a:r>
              <a:rPr lang="az-Latn-AZ" kern="0" dirty="0" smtClean="0">
                <a:solidFill>
                  <a:srgbClr val="333399"/>
                </a:solidFill>
              </a:rPr>
              <a:t>zaynı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kern="0" dirty="0">
                <a:solidFill>
                  <a:srgbClr val="333399"/>
                </a:solidFill>
              </a:rPr>
              <a:t>B</a:t>
            </a:r>
            <a:r>
              <a:rPr lang="az-Latn-AZ" kern="0" dirty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7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və izahatını verin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b="1" i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b="1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az-Latn-AZ" sz="2000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Dəyişiklik olmasa belə dəyişikliyin olmaması haqqında məlumat daxil edilməlidir.</a:t>
            </a: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4995081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333399"/>
                </a:solidFill>
              </a:rPr>
              <a:t>M</a:t>
            </a:r>
            <a:r>
              <a:rPr lang="az-Latn-AZ" sz="2400" kern="0" dirty="0">
                <a:solidFill>
                  <a:srgbClr val="333399"/>
                </a:solidFill>
              </a:rPr>
              <a:t>odelin </a:t>
            </a:r>
            <a:r>
              <a:rPr lang="az-Latn-AZ" sz="2400" kern="0" dirty="0" smtClean="0">
                <a:solidFill>
                  <a:srgbClr val="333399"/>
                </a:solidFill>
              </a:rPr>
              <a:t>mexaniki </a:t>
            </a:r>
            <a:r>
              <a:rPr lang="az-Latn-AZ" sz="2400" kern="0" dirty="0">
                <a:solidFill>
                  <a:srgbClr val="333399"/>
                </a:solidFill>
              </a:rPr>
              <a:t>tərtibatı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744" y="1234440"/>
            <a:ext cx="8676250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Hazırlanmış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odel 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peykin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mexaniki strukturu haqqında məlumatlar təsvir edilməli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CAD diaqramlar tələb olunu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r)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 və izahı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göstərilməlidir</a:t>
            </a:r>
            <a:endParaRPr lang="az-Latn-A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 peykin ümumi görünüşü (</a:t>
            </a:r>
            <a:r>
              <a:rPr lang="az-Latn-AZ" noProof="1">
                <a:latin typeface="Arial" panose="020B0604020202020204" pitchFamily="34" charset="0"/>
                <a:cs typeface="Arial" panose="020B0604020202020204" pitchFamily="34" charset="0"/>
              </a:rPr>
              <a:t>ayrılmadan öncəki və </a:t>
            </a:r>
            <a:r>
              <a:rPr lang="az-Latn-AZ" noProof="1" smtClean="0">
                <a:latin typeface="Arial" panose="020B0604020202020204" pitchFamily="34" charset="0"/>
                <a:cs typeface="Arial" panose="020B0604020202020204" pitchFamily="34" charset="0"/>
              </a:rPr>
              <a:t>sonrakı, və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əgər missiya ərzində modelin ümumi görünüşündə digər dəyişikliklər olacaqsa sözügedən bütün hallar üçün model peykin təsviri təmin olunmalıdır)</a:t>
            </a:r>
          </a:p>
          <a:p>
            <a:pPr marL="800100" lvl="1" indent="-342900" algn="just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Modelin peykin həndəsi ölçüləri, rəng və seçilmiş material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800100" lvl="1" indent="-342900" algn="just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 peykin mexanizmləri (əgər varsa)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800100" lvl="1" indent="-342900" algn="just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Elektronika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üçün ayrılmış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hissə: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SzPct val="120000"/>
              <a:buFont typeface="Wingdings" panose="05000000000000000000" pitchFamily="2" charset="2"/>
              <a:buChar char="§"/>
            </a:pP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Kameranın </a:t>
            </a:r>
            <a:r>
              <a:rPr lang="az-Latn-A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yerləşməsi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SzPct val="120000"/>
              <a:buFont typeface="Wingdings" panose="05000000000000000000" pitchFamily="2" charset="2"/>
              <a:buChar char="§"/>
            </a:pPr>
            <a:r>
              <a:rPr lang="az-Latn-AZ" sz="16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Sensorlar və digər elektronik komponentlərin yerləşməsi</a:t>
            </a:r>
            <a:endParaRPr lang="az-Latn-A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2020” RS: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Shape 173"/>
          <p:cNvSpPr txBox="1">
            <a:spLocks/>
          </p:cNvSpPr>
          <p:nvPr/>
        </p:nvSpPr>
        <p:spPr>
          <a:xfrm>
            <a:off x="619195" y="2389099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Enməyə Nəzarət </a:t>
            </a:r>
            <a:endParaRPr lang="az-Latn-AZ" kern="0" smtClean="0">
              <a:solidFill>
                <a:srgbClr val="333399"/>
              </a:solidFill>
            </a:endParaRPr>
          </a:p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>
              <a:solidFill>
                <a:srgbClr val="333399"/>
              </a:solidFill>
            </a:endParaRPr>
          </a:p>
        </p:txBody>
      </p:sp>
      <p:sp>
        <p:nvSpPr>
          <p:cNvPr id="7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3297</TotalTime>
  <Words>2089</Words>
  <Application>Microsoft Office PowerPoint</Application>
  <PresentationFormat>On-screen Show (4:3)</PresentationFormat>
  <Paragraphs>432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Wingdings</vt:lpstr>
      <vt:lpstr>Arial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Ilkin Naghiyev; Shamo Humbatli</dc:creator>
  <cp:lastModifiedBy>İlkin Naghiyev</cp:lastModifiedBy>
  <cp:revision>433</cp:revision>
  <dcterms:created xsi:type="dcterms:W3CDTF">2018-05-08T06:43:56Z</dcterms:created>
  <dcterms:modified xsi:type="dcterms:W3CDTF">2019-12-18T12:01:29Z</dcterms:modified>
</cp:coreProperties>
</file>