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2" r:id="rId3"/>
    <p:sldId id="257" r:id="rId4"/>
    <p:sldId id="383" r:id="rId5"/>
    <p:sldId id="260" r:id="rId6"/>
    <p:sldId id="277" r:id="rId7"/>
    <p:sldId id="275" r:id="rId8"/>
    <p:sldId id="312" r:id="rId9"/>
    <p:sldId id="387" r:id="rId10"/>
    <p:sldId id="388" r:id="rId11"/>
    <p:sldId id="389" r:id="rId12"/>
    <p:sldId id="386" r:id="rId13"/>
    <p:sldId id="377" r:id="rId14"/>
    <p:sldId id="380" r:id="rId15"/>
    <p:sldId id="278" r:id="rId16"/>
    <p:sldId id="280" r:id="rId17"/>
    <p:sldId id="385" r:id="rId18"/>
    <p:sldId id="286" r:id="rId19"/>
    <p:sldId id="287" r:id="rId20"/>
    <p:sldId id="329" r:id="rId21"/>
    <p:sldId id="290" r:id="rId22"/>
    <p:sldId id="293" r:id="rId23"/>
    <p:sldId id="294" r:id="rId24"/>
    <p:sldId id="295" r:id="rId25"/>
    <p:sldId id="296" r:id="rId26"/>
    <p:sldId id="318" r:id="rId27"/>
    <p:sldId id="274" r:id="rId28"/>
    <p:sldId id="370" r:id="rId29"/>
    <p:sldId id="381" r:id="rId30"/>
    <p:sldId id="382" r:id="rId31"/>
    <p:sldId id="297" r:id="rId32"/>
    <p:sldId id="298" r:id="rId33"/>
    <p:sldId id="303" r:id="rId34"/>
    <p:sldId id="307" r:id="rId35"/>
    <p:sldId id="308" r:id="rId36"/>
    <p:sldId id="309" r:id="rId37"/>
    <p:sldId id="323" r:id="rId38"/>
    <p:sldId id="324" r:id="rId39"/>
    <p:sldId id="325" r:id="rId40"/>
    <p:sldId id="326" r:id="rId41"/>
    <p:sldId id="327" r:id="rId42"/>
    <p:sldId id="365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 userDrawn="1">
          <p15:clr>
            <a:srgbClr val="A4A3A4"/>
          </p15:clr>
        </p15:guide>
        <p15:guide id="2" pos="1224" userDrawn="1">
          <p15:clr>
            <a:srgbClr val="A4A3A4"/>
          </p15:clr>
        </p15:guide>
        <p15:guide id="3" pos="470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tam" initials="R" lastIdx="3" clrIdx="0">
    <p:extLst>
      <p:ext uri="{19B8F6BF-5375-455C-9EA6-DF929625EA0E}">
        <p15:presenceInfo xmlns:p15="http://schemas.microsoft.com/office/powerpoint/2012/main" userId="Rust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282828"/>
    <a:srgbClr val="FFC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874" autoAdjust="0"/>
  </p:normalViewPr>
  <p:slideViewPr>
    <p:cSldViewPr>
      <p:cViewPr varScale="1">
        <p:scale>
          <a:sx n="115" d="100"/>
          <a:sy n="115" d="100"/>
        </p:scale>
        <p:origin x="1812" y="108"/>
      </p:cViewPr>
      <p:guideLst>
        <p:guide orient="horz" pos="755"/>
        <p:guide pos="1224"/>
        <p:guide pos="4704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062" y="48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3B0D-1CD3-412E-9741-B71FAC4190EA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99DB-118B-4074-8E82-032217B21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0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98F7-C4F1-423C-8761-C047219759C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60AF-826C-485D-81D8-581F5C8C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6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3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97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z-Latn-AZ" sz="18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5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/>
              <a:t>“CanSat Azerbaijan 2019” LS: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“CanSat Azerbaijan 2019” LS: Komanda İD və Adı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9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50" y="6431509"/>
            <a:ext cx="21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431509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“CanSat Azerbaijan 2019” LS: Komanda İD və Adı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150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18550" t="23497" r="20928" b="16198"/>
          <a:stretch/>
        </p:blipFill>
        <p:spPr>
          <a:xfrm>
            <a:off x="7422930" y="30595"/>
            <a:ext cx="1492470" cy="10527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8600" y="1109339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6359770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39150" y="115977"/>
            <a:ext cx="1695157" cy="977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>
                <a:latin typeface="Arial" panose="020B0604020202020204" pitchFamily="34" charset="0"/>
                <a:cs typeface="Arial" panose="020B0604020202020204" pitchFamily="34" charset="0"/>
              </a:rPr>
              <a:t>Komandanın loqosu</a:t>
            </a:r>
          </a:p>
        </p:txBody>
      </p:sp>
    </p:spTree>
    <p:extLst>
      <p:ext uri="{BB962C8B-B14F-4D97-AF65-F5344CB8AC3E}">
        <p14:creationId xmlns:p14="http://schemas.microsoft.com/office/powerpoint/2010/main" val="115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333399"/>
        </a:buClr>
        <a:buSzPct val="25000"/>
        <a:buFont typeface="Arial"/>
        <a:buNone/>
        <a:tabLst/>
        <a:defRPr sz="2800" b="1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7" y="1934777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noProof="0" dirty="0">
                <a:solidFill>
                  <a:srgbClr val="333399"/>
                </a:solidFill>
              </a:rPr>
              <a:t>“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CanSat 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Azerbaijan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lang="en-US" kern="0" dirty="0" smtClean="0">
                <a:solidFill>
                  <a:srgbClr val="333399"/>
                </a:solidFill>
              </a:rPr>
              <a:t>"</a:t>
            </a:r>
            <a:r>
              <a:rPr kumimoji="0" lang="az-Latn-A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müsabiqəsi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Layihələndirmə Sənədi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lang="az-Latn-AZ" kern="0" dirty="0">
                <a:solidFill>
                  <a:srgbClr val="333399"/>
                </a:solidFill>
              </a:rPr>
              <a:t>L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S)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8" y="3753372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 </a:t>
            </a:r>
            <a:r>
              <a:rPr lang="en-US" kern="0" dirty="0" smtClean="0">
                <a:solidFill>
                  <a:srgbClr val="000000"/>
                </a:solidFill>
              </a:rPr>
              <a:t>I</a:t>
            </a:r>
            <a:r>
              <a:rPr lang="az-Latn-AZ" kern="0" dirty="0" smtClean="0">
                <a:solidFill>
                  <a:srgbClr val="000000"/>
                </a:solidFill>
              </a:rPr>
              <a:t>D</a:t>
            </a:r>
            <a:endParaRPr lang="en-US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Komandanın adı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8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mexaniki tərtibatı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150" y="1234440"/>
            <a:ext cx="8676250" cy="139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Model peykin mexaniki strukturu haqqında məlumatlar təsvir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edilməli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CAD diaqramlar tələb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olunu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və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izahı göstərilməlidir</a:t>
            </a:r>
            <a:r>
              <a:rPr lang="az-Latn-AZ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20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peykin həndəsi ölçüləri, rəng və seçilmiş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materialı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peykin mexanizmlərinin ümumi təsviri</a:t>
            </a:r>
            <a:endParaRPr lang="az-Latn-AZ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mexaniki tərtibatı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150" y="1234440"/>
            <a:ext cx="8676250" cy="154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Model peykin mexaniki strukturu haqqında məlumatlar təsvir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edilməli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CAD diaqramlar tələb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olunu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və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izahı göstərilməlidir</a:t>
            </a:r>
            <a:r>
              <a:rPr lang="az-Latn-AZ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20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Struktur üzərində elektronika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üçün ayrılmış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hissə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SzPct val="120000"/>
              <a:buFont typeface="Wingdings" panose="05000000000000000000" pitchFamily="2" charset="2"/>
              <a:buChar char="§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Kameranın yerləşmə yeri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SzPct val="120000"/>
              <a:buFont typeface="Wingdings" panose="05000000000000000000" pitchFamily="2" charset="2"/>
              <a:buChar char="§"/>
            </a:pP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Sensorlar və digər elektronik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omponent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z-Latn-A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modulların yerləşməsi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mexaniki tərtibatı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150" y="1234440"/>
            <a:ext cx="86762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Peykin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missiya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nın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fazasında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(y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səthinə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eniş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tdikdə özünü stabilləşdirməsi və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üzərindəki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kameranı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2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üfüq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xəttinə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istiqamətləndirmə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üçün) baş verən dəyişikliklər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üzrə detallı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təsvir və izahlarının göstərilməsi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CAD diaqramlar tələb olunu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az-Latn-A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issiyanın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aktiv fazası üçün m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odel peykin hissə və mexanizmləri,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həndəsi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ölçüləri</a:t>
            </a:r>
          </a:p>
          <a:p>
            <a:pPr marL="800100" lvl="1" indent="-34290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Mexanizmlərin vizual iş prosesinin təsviri və izahı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85800" y="2221992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Enməyə </a:t>
            </a:r>
            <a:r>
              <a:rPr lang="en-US" kern="0" dirty="0">
                <a:solidFill>
                  <a:srgbClr val="333399"/>
                </a:solidFill>
              </a:rPr>
              <a:t>N</a:t>
            </a:r>
            <a:r>
              <a:rPr lang="az-Latn-AZ" kern="0" dirty="0" smtClean="0">
                <a:solidFill>
                  <a:srgbClr val="333399"/>
                </a:solidFill>
              </a:rPr>
              <a:t>əzarət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 smtClean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Enmə prosesinin hesabatı</a:t>
            </a:r>
          </a:p>
        </p:txBody>
      </p:sp>
      <p:sp>
        <p:nvSpPr>
          <p:cNvPr id="9" name="Shape 360"/>
          <p:cNvSpPr txBox="1">
            <a:spLocks/>
          </p:cNvSpPr>
          <p:nvPr/>
        </p:nvSpPr>
        <p:spPr>
          <a:xfrm>
            <a:off x="237744" y="1234440"/>
            <a:ext cx="8677656" cy="43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Prosesdə istifadə olunacaq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komponentləri təsvir edin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müsabiqənin texniki şərtlərinə uyğun şəkildə nəzərdə tutulmuş enmə sürətinin və bunu təmin edəcək lazımi komponentlərin hesabatını təqdim edin (hesabatın ardıcıllığına və aydın şəkildə olmasına xüsusi diqqət yetirilməlidir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İstifadə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olunmuş düsturların mənbələrini qısa şəkildə göstərin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Sensorlar </a:t>
            </a:r>
            <a:r>
              <a:rPr lang="en-US" kern="0" smtClea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 smtClean="0">
                <a:solidFill>
                  <a:srgbClr val="333399"/>
                </a:solidFill>
              </a:rPr>
              <a:t>Hündürlüyün təyin olunması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150" y="1234440"/>
            <a:ext cx="867625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Hündürlüyün təyin </a:t>
            </a: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olunması üçün metod və vasitələri göstərin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Sensor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 istifadə olunarsa:</a:t>
            </a:r>
          </a:p>
          <a:p>
            <a:pPr marL="1200150" lvl="2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Adı, dəqiqliyi və ölçmə aralığı, ölçüləri, istifadə etdiyi elektrik gərginlik və cərəyanın qiymətləri</a:t>
            </a:r>
          </a:p>
          <a:p>
            <a:pPr marL="1200150" lvl="2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Sensorun ümumi qurluşunu göstərən ən az bir şəkildən istifadə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edilməlidir</a:t>
            </a:r>
          </a:p>
          <a:p>
            <a:pPr marL="1200150" lvl="2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Ölçülən məlumatın emalı üsulunun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istifadə edilən düsturlar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)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 təsviri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 smtClean="0">
                <a:solidFill>
                  <a:srgbClr val="333399"/>
                </a:solidFill>
              </a:rPr>
              <a:t>Enmə sürətinin təyin olunması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150" y="1234440"/>
            <a:ext cx="86762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Enmə sürətinin təyin olunması üçün metod və vasitələri göstərin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Sensor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istifadə olunarsa:</a:t>
            </a:r>
          </a:p>
          <a:p>
            <a:pPr marL="1200150" lvl="2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Adı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, dəqiqliyi və ölçmə aralığı, ölçüləri, istifadə etdiyi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elektrik gərginlik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və cərəyanın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qiymətləri</a:t>
            </a:r>
          </a:p>
          <a:p>
            <a:pPr marL="1200150" lvl="2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Sensorun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ümumi qurluşunu göstərən ən az bir şəkildən istifadə edilməlidir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1200150" lvl="2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§"/>
            </a:pPr>
            <a:endParaRPr lang="az-Latn-AZ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Ölçülən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məlumatın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emalı üsulunun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istifadə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edilən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düsturlar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 təsviri</a:t>
            </a:r>
            <a:endParaRPr lang="az-Latn-AZ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GPS qəbuledici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50" y="1234440"/>
            <a:ext cx="8676250" cy="167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GPS qəbuledicinin texniki xarakteristikalarını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göstərin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Sensor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un adı,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dəqiqliyi,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ölçüləri, istifadə etdiyi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elektrik gərginlik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və cərəyanın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qiymətləri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Ölçülən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məlumatın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emalı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əgər istifadə edilən düsturlar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varsa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Sensorun ümumi qurluşunu göstərən ən az bir şəkildən istifadə edilməlidir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333399"/>
                </a:solidFill>
              </a:rPr>
              <a:t>Kamera modulu</a:t>
            </a: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50" y="1234440"/>
            <a:ext cx="8676250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</a:pPr>
            <a:r>
              <a:rPr lang="az-Latn-AZ" sz="2000" kern="0" dirty="0">
                <a:solidFill>
                  <a:srgbClr val="000000"/>
                </a:solidFill>
                <a:latin typeface="Arial"/>
              </a:rPr>
              <a:t>Kamera modulunun texniki xarakteristikalarını </a:t>
            </a:r>
            <a:r>
              <a:rPr lang="az-Latn-AZ" sz="2000" kern="0" dirty="0" smtClean="0">
                <a:solidFill>
                  <a:srgbClr val="000000"/>
                </a:solidFill>
                <a:latin typeface="Arial"/>
              </a:rPr>
              <a:t>göstərin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Modulun adı, ayırdetmə dəqiqliyi (piksel), ölçüləri, istifadə etdiyi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elektrik gərginlik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və cərəyanın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qiymətləri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Çəkilən videogörüntünün emalı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emalın modul üzərində və ya mikrokontrollerdə emal olunacağı haqqında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məlumat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eləcə də, keyfiyyətə təsir edən amillərin (bulanıqlıq, titrəyişlər və s.) necə tənzimlənməsi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Çəkilən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videogörüntü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təsvirində üfüq xəttinə nəzərən 50% nisbətdə səma, 50% nisbətində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isə yer səthi görüntüsünün əldə olunma prosesinin izahı </a:t>
            </a:r>
            <a:endParaRPr lang="az-Latn-AZ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Ø"/>
            </a:pPr>
            <a:r>
              <a:rPr lang="az-Latn-AZ" kern="0" dirty="0">
                <a:solidFill>
                  <a:srgbClr val="000000"/>
                </a:solidFill>
                <a:latin typeface="Arial"/>
              </a:rPr>
              <a:t>Modulun ümumi qurluşunu göstərən ən az bir şəkildən </a:t>
            </a:r>
            <a:r>
              <a:rPr lang="az-Latn-AZ" kern="0" dirty="0" smtClean="0">
                <a:solidFill>
                  <a:srgbClr val="000000"/>
                </a:solidFill>
                <a:latin typeface="Arial"/>
              </a:rPr>
              <a:t>istifadə </a:t>
            </a:r>
            <a:r>
              <a:rPr lang="az-Latn-AZ" kern="0" dirty="0">
                <a:solidFill>
                  <a:srgbClr val="000000"/>
                </a:solidFill>
                <a:latin typeface="Arial"/>
              </a:rPr>
              <a:t>edilməlidir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150" y="1234440"/>
            <a:ext cx="86762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  <a:tabLst>
                <a:tab pos="685800" algn="ctr"/>
              </a:tabLst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Hesabat sənədinin hazırlanmasında diqqət edilməli məqamlar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Bu şablonda verilmiş başlıqlar və onların ardıcıllığı komandalar tərəfindən dəyişdirilməməlidir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ın nömrəsi və adı, təqdimatçının adı və komandanın loqosu tələb edilən bütün slaydlarda qeyd edilməlidir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Sənəddə yazılmış bütün məlumatlar aydın şəkildə olmalıdır,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aydın yazılmayan hissələr münsiflər tərəfindən aşağı balla qiymətləndirilə bilər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Əgər ehtiyac varsa bölmələr üzrə başlıqların eyni saxlanılması şərti ilə əlavə slaydlar daxil edilə bilər</a:t>
            </a:r>
          </a:p>
          <a:p>
            <a:pPr algn="just"/>
            <a:endParaRPr lang="az-Latn-A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b="1" i="1" dirty="0"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b="1" i="1" dirty="0">
                <a:latin typeface="Arial" panose="020B0604020202020204" pitchFamily="34" charset="0"/>
                <a:cs typeface="Arial" panose="020B0604020202020204" pitchFamily="34" charset="0"/>
              </a:rPr>
              <a:t>Bu slayd yalnız məlumat xarakterlidir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b="1" i="1" dirty="0">
                <a:latin typeface="Arial" panose="020B0604020202020204" pitchFamily="34" charset="0"/>
                <a:cs typeface="Arial" panose="020B0604020202020204" pitchFamily="34" charset="0"/>
              </a:rPr>
              <a:t>sənəd hazırlanarkən silinməlidir</a:t>
            </a:r>
            <a:r>
              <a:rPr lang="az-Latn-A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Latn-A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Qeydlər</a:t>
            </a:r>
            <a:endParaRPr lang="az-Latn-AZ" sz="2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Kommunikasiya</a:t>
            </a:r>
            <a:r>
              <a:rPr lang="az-Latn-AZ" kern="0" dirty="0">
                <a:solidFill>
                  <a:srgbClr val="333399"/>
                </a:solidFill>
              </a:rPr>
              <a:t> </a:t>
            </a:r>
            <a:r>
              <a:rPr lang="az-Latn-AZ" kern="0">
                <a:solidFill>
                  <a:srgbClr val="333399"/>
                </a:solidFill>
              </a:rPr>
              <a:t>və </a:t>
            </a:r>
            <a:r>
              <a:rPr lang="en-US" kern="0" dirty="0">
                <a:solidFill>
                  <a:srgbClr val="333399"/>
                </a:solidFill>
              </a:rPr>
              <a:t>V</a:t>
            </a:r>
            <a:r>
              <a:rPr lang="az-Latn-AZ" kern="0" smtClean="0">
                <a:solidFill>
                  <a:srgbClr val="333399"/>
                </a:solidFill>
              </a:rPr>
              <a:t>erilənlərin </a:t>
            </a:r>
            <a:r>
              <a:rPr lang="az-Latn-AZ" kern="0" err="1">
                <a:solidFill>
                  <a:srgbClr val="333399"/>
                </a:solidFill>
              </a:rPr>
              <a:t>İ</a:t>
            </a:r>
            <a:r>
              <a:rPr lang="az-Latn-AZ" kern="0" smtClean="0">
                <a:solidFill>
                  <a:srgbClr val="333399"/>
                </a:solidFill>
              </a:rPr>
              <a:t>darəedilməsi </a:t>
            </a:r>
            <a:r>
              <a:rPr lang="en-US" kern="0" smtClean="0">
                <a:solidFill>
                  <a:srgbClr val="333399"/>
                </a:solidFill>
              </a:rPr>
              <a:t>(KV</a:t>
            </a:r>
            <a:r>
              <a:rPr lang="az-Latn-AZ" kern="0" smtClean="0">
                <a:solidFill>
                  <a:srgbClr val="333399"/>
                </a:solidFill>
              </a:rPr>
              <a:t>İ) </a:t>
            </a:r>
            <a:r>
              <a:rPr lang="en-US" kern="0" smtClea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b="1" ker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az-Latn-AZ" sz="2400" b="1" ker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 bölməsinə ümumi baxış </a:t>
            </a: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20023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çilmiş komponentlərinin ümumi təsviri (izahların əlavə edilməsi üstünlükdür</a:t>
            </a:r>
            <a:r>
              <a:rPr lang="en-US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İ</a:t>
            </a:r>
            <a:r>
              <a:rPr lang="en-US" sz="2400" b="1" kern="0">
                <a:solidFill>
                  <a:srgbClr val="333399"/>
                </a:solidFill>
              </a:rPr>
              <a:t>da</a:t>
            </a:r>
            <a:r>
              <a:rPr lang="az-Latn-AZ" sz="2400" b="1" kern="0">
                <a:solidFill>
                  <a:srgbClr val="333399"/>
                </a:solidFill>
              </a:rPr>
              <a:t>rəedici qurğu və yaddaş bölgüsü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7" name="Shape 530"/>
          <p:cNvSpPr txBox="1">
            <a:spLocks/>
          </p:cNvSpPr>
          <p:nvPr/>
        </p:nvSpPr>
        <p:spPr>
          <a:xfrm>
            <a:off x="233875" y="1234440"/>
            <a:ext cx="8676250" cy="30940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İdarəedici qurğunun (kontroller) əsas parametrlərini qeyd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edin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sürət,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yaddaş və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s.)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Verilənlərin interfeyslərini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və ad olaraq qeyd edin (məs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1 ədəd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2C)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Daxili yaddaş,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istifadə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edilmiş digər yaddaş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qurğuları (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əgər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varsa) və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yaddaş bölgüsü haqqında məlumat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verin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Modelin antenası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8" name="Shape 530"/>
          <p:cNvSpPr txBox="1">
            <a:spLocks/>
          </p:cNvSpPr>
          <p:nvPr/>
        </p:nvSpPr>
        <p:spPr>
          <a:xfrm>
            <a:off x="228600" y="1234440"/>
            <a:ext cx="8686800" cy="171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Model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peyk</a:t>
            </a:r>
            <a:r>
              <a:rPr lang="en-US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üçün 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seçilmiş antenanın əsas parametrlərini və xüsusiyyətlərini qeyd edin: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Kommunikasiya məsafəsi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Şüalanma </a:t>
            </a:r>
            <a:r>
              <a:rPr lang="az-Latn-AZ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diaqramları və 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>
                <a:solidFill>
                  <a:srgbClr val="333399"/>
                </a:solidFill>
              </a:rPr>
              <a:t>Radiomodul və onun ilkin konfiqurasiyası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7" name="Shape 530"/>
          <p:cNvSpPr txBox="1">
            <a:spLocks/>
          </p:cNvSpPr>
          <p:nvPr/>
        </p:nvSpPr>
        <p:spPr>
          <a:xfrm>
            <a:off x="239150" y="1234440"/>
            <a:ext cx="8676250" cy="49403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XBee radiomodulun seçimini qeyd edin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Net</a:t>
            </a:r>
            <a:r>
              <a:rPr lang="en-US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ID –</a:t>
            </a: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ni və digər gərəkli konfiqurasiyaları göstərin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Telemetriya </a:t>
            </a:r>
            <a:r>
              <a:rPr lang="en-US" sz="2400" b="1" kern="0">
                <a:solidFill>
                  <a:srgbClr val="333399"/>
                </a:solidFill>
              </a:rPr>
              <a:t>f</a:t>
            </a:r>
            <a:r>
              <a:rPr lang="az-Latn-AZ" sz="2400" b="1" kern="0">
                <a:solidFill>
                  <a:srgbClr val="333399"/>
                </a:solidFill>
              </a:rPr>
              <a:t>ormatı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7" name="Shape 530"/>
          <p:cNvSpPr txBox="1">
            <a:spLocks/>
          </p:cNvSpPr>
          <p:nvPr/>
        </p:nvSpPr>
        <p:spPr>
          <a:xfrm>
            <a:off x="239150" y="1234440"/>
            <a:ext cx="8676250" cy="34952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Yerüstü stansiyaya göndəriləcək olan verilənlərin formatlaşdırılması haqqında məlumat verin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Nümunə telemetriya paketləri daxil edin və yarışmanın şərtləri ilə üst-üstə düşdüyünü göstərin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Shape 133"/>
          <p:cNvSpPr txBox="1">
            <a:spLocks/>
          </p:cNvSpPr>
          <p:nvPr/>
        </p:nvSpPr>
        <p:spPr>
          <a:xfrm>
            <a:off x="690053" y="2148840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 smtClean="0">
                <a:solidFill>
                  <a:srgbClr val="333399"/>
                </a:solidFill>
              </a:rPr>
              <a:t>Elektrik-Güc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Elektrik dövrənin ümumi quruluşu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149" y="1234440"/>
            <a:ext cx="86762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Elektronik dövrənin prinsipial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sxemi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detallı şəkildə göstərilməli, sensorların və bütün elektronik k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omponent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modulların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mikrokontrollerə hansı qaydada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qoşulması göstərilməlidir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Prinsipial sxemdə bütün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sensorlar və modulların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hansı gərginliklə qidalandırıldığı qeyd edilməlidir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Prinsipial sxem əl və ya CAD pro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ramları vasitəsilə çəkilə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bilər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İstifadə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ediləcək bütün elektronik komponentlər (elektrik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çarı, tranzistorlar, kondensatorlar, gərginlik çeviriciləri  və s.), o cümlədən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mexanizmlərdə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istifadə edilən bütün komponentlər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ervo,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ixrom,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ektromaqnit və s.) göstərilməlidir. 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Hər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bir komponentin yanında və ya üstündə onun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markası göstərilməli, sensorların hansı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parametri ölçdüyünü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izah edən qısa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qeyd qoyulmalıdır (məs: NEO6MV2 GPS) 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Qida mənbə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inin dövrəyə necə qoşulacağı qeyd edilməlidir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Modelin işə düşməsini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bildirən səs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siqnalı göstəricisinin prinsipial sxemdə qoşulma qaydası</a:t>
            </a:r>
            <a:endParaRPr lang="en-US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150" y="1234440"/>
            <a:ext cx="8676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Dövrəyə qoşulmuş bütün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lərin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gərginlik, cərəyan qiyməti və gücü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östərilməklə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peyk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üçün tələb olunan yekun gücün hesablanması</a:t>
            </a:r>
          </a:p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Modeli ən azı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saat çalışdıracaq imkana sahib batareyanın seçilməsi (hesabatlar göstərilərək) </a:t>
            </a:r>
          </a:p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Seçilmiş batareyanın əsas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göstəriciləri (güc, cərəyan, gərginlik, ölçü və s.)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lvl="1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Batareya ilə bağlı təhlükəsizlik tədbirləri haqqında məlumat (batareyanın tipi, gövdənin materialı,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zərbəyə qarşı mühafizə, bərkidilmə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metodu və s.)</a:t>
            </a:r>
          </a:p>
          <a:p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1938528" y="118872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800" b="1" kern="0" dirty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 dirty="0" smtClean="0">
                <a:solidFill>
                  <a:srgbClr val="333399"/>
                </a:solidFill>
              </a:rPr>
              <a:t>Enerji tutumunun </a:t>
            </a:r>
            <a:r>
              <a:rPr lang="az-Latn-AZ" sz="2400" b="1" kern="0" dirty="0">
                <a:solidFill>
                  <a:srgbClr val="333399"/>
                </a:solidFill>
              </a:rPr>
              <a:t>hesablanması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8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err="1" smtClean="0">
                <a:solidFill>
                  <a:srgbClr val="333399"/>
                </a:solidFill>
              </a:rPr>
              <a:t>Modelin</a:t>
            </a:r>
            <a:r>
              <a:rPr lang="en-US" kern="0" smtClean="0">
                <a:solidFill>
                  <a:srgbClr val="333399"/>
                </a:solidFill>
              </a:rPr>
              <a:t> </a:t>
            </a:r>
            <a:r>
              <a:rPr lang="az-Latn-AZ" kern="0">
                <a:solidFill>
                  <a:srgbClr val="333399"/>
                </a:solidFill>
              </a:rPr>
              <a:t>K</a:t>
            </a:r>
            <a:r>
              <a:rPr lang="en-US" kern="0" smtClean="0">
                <a:solidFill>
                  <a:srgbClr val="333399"/>
                </a:solidFill>
              </a:rPr>
              <a:t>ütlə </a:t>
            </a:r>
            <a:r>
              <a:rPr lang="az-Latn-AZ" kern="0" err="1">
                <a:solidFill>
                  <a:srgbClr val="333399"/>
                </a:solidFill>
              </a:rPr>
              <a:t>H</a:t>
            </a:r>
            <a:r>
              <a:rPr lang="en-US" kern="0" smtClean="0">
                <a:solidFill>
                  <a:srgbClr val="333399"/>
                </a:solidFill>
              </a:rPr>
              <a:t>esabatı</a:t>
            </a:r>
            <a:r>
              <a:rPr lang="az-Latn-AZ" kern="0" smtClean="0">
                <a:solidFill>
                  <a:srgbClr val="333399"/>
                </a:solidFill>
              </a:rPr>
              <a:t> (MKH)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Təqdimatın mündəricatı</a:t>
            </a: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49" y="1234440"/>
            <a:ext cx="86762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Sənədin mündəricatı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7713" lvl="1" indent="-290513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Bölmələrin başlıqları onlara uyğun olan səhifə nömrələrinə əsasən yazılmalıdır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1" indent="-290513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Bölmələr üzrə təqdimatçılar göstərilməlidir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QEYD: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ündəricat komanda tərəfindən hazırlanan təqdimata uyğun olmalıdır. Əsas başlıqlar bu sənəddə olduğu kimidir və onlar dəyişdirilməməlidir. Əgər əlavə tapşırıq </a:t>
            </a:r>
            <a:r>
              <a:rPr lang="az-Latn-A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varsa, 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o halda ona uyğun başlıqlar əlavə edilməlidir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yoxdursa ona aid başlıqlar mündəricatda və sənəddə göstərilməməlidir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Kütlə hesabatı</a:t>
            </a:r>
          </a:p>
        </p:txBody>
      </p:sp>
      <p:sp>
        <p:nvSpPr>
          <p:cNvPr id="10" name="Shape 501"/>
          <p:cNvSpPr txBox="1">
            <a:spLocks/>
          </p:cNvSpPr>
          <p:nvPr/>
        </p:nvSpPr>
        <p:spPr>
          <a:xfrm>
            <a:off x="239150" y="1234440"/>
            <a:ext cx="8676250" cy="4754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təxmini kütləsi haqqında məlumatları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və bu məlumatların alındığı mənbələri qeyd edin:</a:t>
            </a: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</a:t>
            </a: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elektronik komponentlərin ayrılıqda kütləsi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struktur elementlərinin kütləsi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səmaya </a:t>
            </a:r>
            <a:r>
              <a:rPr lang="az-Latn-AZ" sz="1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buraxılmağa tam hazır vəziyyətdə (enmə sistemi ilə birlikdə) ümumi kütləsi</a:t>
            </a:r>
          </a:p>
          <a:p>
            <a:pPr marL="742950" lvl="1" indent="-285750" algn="just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az-Latn-AZ" sz="1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Hesablanmış yekun kütlə yarış şərtlərini ödəmirsə, ehtiyat kütlənin seçilməsi və yerləşdirilməsi haqqında məlumat</a:t>
            </a:r>
            <a:endParaRPr lang="az-Latn-AZ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smtClean="0">
                <a:solidFill>
                  <a:srgbClr val="333399"/>
                </a:solidFill>
              </a:rPr>
              <a:t>U</a:t>
            </a:r>
            <a:r>
              <a:rPr lang="az-Latn-AZ" kern="0" smtClean="0">
                <a:solidFill>
                  <a:srgbClr val="333399"/>
                </a:solidFill>
              </a:rPr>
              <a:t>çuş </a:t>
            </a:r>
            <a:r>
              <a:rPr lang="en-US" kern="0">
                <a:solidFill>
                  <a:srgbClr val="333399"/>
                </a:solidFill>
              </a:rPr>
              <a:t>P</a:t>
            </a:r>
            <a:r>
              <a:rPr lang="az-Latn-AZ" kern="0" smtClean="0">
                <a:solidFill>
                  <a:srgbClr val="333399"/>
                </a:solidFill>
              </a:rPr>
              <a:t>roqramının</a:t>
            </a:r>
            <a:r>
              <a:rPr lang="en-US" kern="0" smtClean="0">
                <a:solidFill>
                  <a:srgbClr val="333399"/>
                </a:solidFill>
              </a:rPr>
              <a:t> (UP) </a:t>
            </a:r>
            <a:endParaRPr lang="az-Latn-AZ" kern="0" smtClean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smtClean="0">
                <a:solidFill>
                  <a:srgbClr val="333399"/>
                </a:solidFill>
              </a:rPr>
              <a:t>D</a:t>
            </a:r>
            <a:r>
              <a:rPr lang="az-Latn-AZ" kern="0" smtClean="0">
                <a:solidFill>
                  <a:srgbClr val="333399"/>
                </a:solidFill>
              </a:rPr>
              <a:t>izaynı </a:t>
            </a:r>
            <a:r>
              <a:rPr lang="en-US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UP – na ümumi baxış</a:t>
            </a:r>
          </a:p>
        </p:txBody>
      </p:sp>
      <p:sp>
        <p:nvSpPr>
          <p:cNvPr id="7" name="Shape 665"/>
          <p:cNvSpPr txBox="1">
            <a:spLocks/>
          </p:cNvSpPr>
          <p:nvPr/>
        </p:nvSpPr>
        <p:spPr>
          <a:xfrm>
            <a:off x="239150" y="1234440"/>
            <a:ext cx="8676250" cy="369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Aşağıdakı </a:t>
            </a:r>
            <a:r>
              <a:rPr lang="az-Latn-AZ" sz="2000" b="0" kern="0" dirty="0" smtClean="0">
                <a:solidFill>
                  <a:srgbClr val="000000"/>
                </a:solidFill>
              </a:rPr>
              <a:t>qeyd </a:t>
            </a:r>
            <a:r>
              <a:rPr lang="az-Latn-AZ" sz="2000" b="0" kern="0" dirty="0">
                <a:solidFill>
                  <a:srgbClr val="000000"/>
                </a:solidFill>
              </a:rPr>
              <a:t>edilməlidir</a:t>
            </a:r>
            <a:r>
              <a:rPr lang="en-US" sz="2000" b="0" kern="0" dirty="0">
                <a:solidFill>
                  <a:srgbClr val="000000"/>
                </a:solidFill>
              </a:rPr>
              <a:t>:</a:t>
            </a:r>
            <a:endParaRPr lang="az-Latn-AZ" sz="2000" b="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Əsas arxitektura, proqramın alqoritminin </a:t>
            </a:r>
            <a:r>
              <a:rPr lang="az-Latn-AZ" sz="1800" kern="0" dirty="0" smtClean="0">
                <a:solidFill>
                  <a:srgbClr val="000000"/>
                </a:solidFill>
              </a:rPr>
              <a:t>bloklarla </a:t>
            </a:r>
            <a:r>
              <a:rPr lang="az-Latn-AZ" sz="1800" kern="0" dirty="0">
                <a:solidFill>
                  <a:srgbClr val="000000"/>
                </a:solidFill>
              </a:rPr>
              <a:t>təsviri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Proqramlaşdırma dilləri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Proqramlaşdırma mühitləri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UP-nı yerinə yetirdiyi tapşırıqlarla bağlı qısa </a:t>
            </a:r>
            <a:r>
              <a:rPr lang="az-Latn-AZ" sz="1800" kern="0" dirty="0" smtClean="0">
                <a:solidFill>
                  <a:srgbClr val="000000"/>
                </a:solidFill>
              </a:rPr>
              <a:t>məlumat</a:t>
            </a: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b="0" kern="0" noProof="1" smtClean="0">
                <a:solidFill>
                  <a:srgbClr val="000000"/>
                </a:solidFill>
              </a:rPr>
              <a:t>UP</a:t>
            </a:r>
            <a:r>
              <a:rPr lang="az-Latn-AZ" sz="1800" b="0" kern="0" dirty="0" smtClean="0">
                <a:solidFill>
                  <a:srgbClr val="333399"/>
                </a:solidFill>
              </a:rPr>
              <a:t> </a:t>
            </a:r>
            <a:r>
              <a:rPr lang="az-Latn-AZ" sz="1800" b="0" kern="0" dirty="0">
                <a:solidFill>
                  <a:schemeClr val="tx1"/>
                </a:solidFill>
              </a:rPr>
              <a:t>–</a:t>
            </a:r>
            <a:r>
              <a:rPr lang="az-Latn-AZ" sz="1800" b="0" kern="0" dirty="0">
                <a:solidFill>
                  <a:srgbClr val="333399"/>
                </a:solidFill>
              </a:rPr>
              <a:t> </a:t>
            </a:r>
            <a:r>
              <a:rPr lang="az-Latn-AZ" sz="1800" b="0" kern="0" noProof="1">
                <a:solidFill>
                  <a:srgbClr val="000000"/>
                </a:solidFill>
              </a:rPr>
              <a:t>da uçuş </a:t>
            </a:r>
            <a:r>
              <a:rPr lang="az-Latn-AZ" sz="1800" b="0" kern="0" dirty="0">
                <a:solidFill>
                  <a:srgbClr val="000000"/>
                </a:solidFill>
              </a:rPr>
              <a:t>zamanı hər hansı bir səbəbdən sıfırlanma olarsa </a:t>
            </a:r>
            <a:r>
              <a:rPr lang="en-US" sz="1800" b="0" kern="0" dirty="0">
                <a:solidFill>
                  <a:srgbClr val="000000"/>
                </a:solidFill>
              </a:rPr>
              <a:t>(soft reset)</a:t>
            </a:r>
            <a:r>
              <a:rPr lang="az-Latn-AZ" sz="1800" b="0" kern="0" dirty="0">
                <a:solidFill>
                  <a:srgbClr val="000000"/>
                </a:solidFill>
              </a:rPr>
              <a:t>, onun doğru vəziyyətə necə gətiriləcəyini qeyd edin</a:t>
            </a:r>
          </a:p>
          <a:p>
            <a:pPr lvl="2" indent="-285750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1600" kern="0" dirty="0">
                <a:solidFill>
                  <a:srgbClr val="000000"/>
                </a:solidFill>
              </a:rPr>
              <a:t>Hansı verilənlərin yaddaşda saxlanması və sonradan bərpası həyata keçirilir?</a:t>
            </a:r>
            <a:endParaRPr lang="en-US" sz="1600" kern="0" dirty="0">
              <a:solidFill>
                <a:srgbClr val="000000"/>
              </a:solidFill>
            </a:endParaRPr>
          </a:p>
          <a:p>
            <a:pPr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000000"/>
              </a:solidFill>
            </a:endParaRPr>
          </a:p>
          <a:p>
            <a:pPr marL="400050" lvl="1" indent="0">
              <a:buClr>
                <a:srgbClr val="000000"/>
              </a:buClr>
              <a:buNone/>
            </a:pPr>
            <a:endParaRPr lang="en-US" sz="2000" b="1" kern="0" dirty="0">
              <a:solidFill>
                <a:srgbClr val="000000"/>
              </a:solidFill>
            </a:endParaRPr>
          </a:p>
          <a:p>
            <a:pPr indent="-342900">
              <a:buClr>
                <a:srgbClr val="000000"/>
              </a:buClr>
              <a:buFont typeface="Arial"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Ye</a:t>
            </a:r>
            <a:r>
              <a:rPr lang="az-Latn-AZ" kern="0">
                <a:solidFill>
                  <a:srgbClr val="333399"/>
                </a:solidFill>
              </a:rPr>
              <a:t>rüstü </a:t>
            </a:r>
            <a:r>
              <a:rPr lang="az-Latn-AZ" kern="0" err="1">
                <a:solidFill>
                  <a:srgbClr val="333399"/>
                </a:solidFill>
              </a:rPr>
              <a:t>İ</a:t>
            </a:r>
            <a:r>
              <a:rPr lang="az-Latn-AZ" kern="0" smtClean="0">
                <a:solidFill>
                  <a:srgbClr val="333399"/>
                </a:solidFill>
              </a:rPr>
              <a:t>darəetmə </a:t>
            </a:r>
            <a:r>
              <a:rPr lang="az-Latn-AZ" kern="0" dirty="0">
                <a:solidFill>
                  <a:srgbClr val="333399"/>
                </a:solidFill>
              </a:rPr>
              <a:t>S</a:t>
            </a:r>
            <a:r>
              <a:rPr lang="az-Latn-AZ" kern="0" smtClean="0">
                <a:solidFill>
                  <a:srgbClr val="333399"/>
                </a:solidFill>
              </a:rPr>
              <a:t>isteminin</a:t>
            </a:r>
            <a:r>
              <a:rPr lang="en-US" kern="0" smtClean="0">
                <a:solidFill>
                  <a:srgbClr val="333399"/>
                </a:solidFill>
              </a:rPr>
              <a:t> (Y</a:t>
            </a:r>
            <a:r>
              <a:rPr lang="az-Latn-AZ" kern="0" smtClean="0">
                <a:solidFill>
                  <a:srgbClr val="333399"/>
                </a:solidFill>
              </a:rPr>
              <a:t>İ</a:t>
            </a:r>
            <a:r>
              <a:rPr lang="en-US" kern="0" smtClean="0">
                <a:solidFill>
                  <a:srgbClr val="333399"/>
                </a:solidFill>
              </a:rPr>
              <a:t>S)</a:t>
            </a:r>
            <a:r>
              <a:rPr lang="az-Latn-AZ" kern="0" smtClean="0">
                <a:solidFill>
                  <a:srgbClr val="333399"/>
                </a:solidFill>
              </a:rPr>
              <a:t> Dizaynı Bölməsi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YİS – </a:t>
            </a:r>
            <a:r>
              <a:rPr lang="az-Latn-AZ" sz="2400" b="1" kern="0" noProof="1">
                <a:solidFill>
                  <a:srgbClr val="333399"/>
                </a:solidFill>
              </a:rPr>
              <a:t>nin </a:t>
            </a:r>
            <a:r>
              <a:rPr lang="az-Latn-AZ" sz="2400" b="1" kern="0">
                <a:solidFill>
                  <a:srgbClr val="333399"/>
                </a:solidFill>
              </a:rPr>
              <a:t>dizaynı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8" name="Shape 665"/>
          <p:cNvSpPr txBox="1">
            <a:spLocks/>
          </p:cNvSpPr>
          <p:nvPr/>
        </p:nvSpPr>
        <p:spPr>
          <a:xfrm>
            <a:off x="239150" y="1236698"/>
            <a:ext cx="8676250" cy="43989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Yerüstü stansiyanın diaqramını göstərin</a:t>
            </a:r>
          </a:p>
          <a:p>
            <a:pPr lvl="1" indent="-27940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Komponentləri və onların necə qoşulduğunu təsvir edin (kompüterlər, antena, birləşdiricilər və s</a:t>
            </a:r>
            <a:r>
              <a:rPr lang="az-Latn-AZ" sz="1800" kern="0" dirty="0" smtClean="0">
                <a:solidFill>
                  <a:srgbClr val="000000"/>
                </a:solidFill>
              </a:rPr>
              <a:t>.)</a:t>
            </a: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endParaRPr lang="az-Latn-AZ" sz="2000" b="0" kern="0" dirty="0" smtClean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 smtClean="0">
                <a:solidFill>
                  <a:srgbClr val="000000"/>
                </a:solidFill>
              </a:rPr>
              <a:t>Aşağıda </a:t>
            </a:r>
            <a:r>
              <a:rPr lang="az-Latn-AZ" sz="2000" b="0" kern="0" dirty="0">
                <a:solidFill>
                  <a:srgbClr val="000000"/>
                </a:solidFill>
              </a:rPr>
              <a:t>sadalanlar barəsində yazın: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Yerüstü stansiya elektrik qida mənbəyi olmadan nə qədər müddətdə fəaliyyət göstərə bilər?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İfrat isinməyə qarşı tədbirlər (nəzər alın ki, final mərhələsi açıq ərazidə və yayda baş tutacaq)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>
                <a:solidFill>
                  <a:srgbClr val="000000"/>
                </a:solidFill>
              </a:rPr>
              <a:t>Yarana biləcək nasazlıqların aradan qaldırılması (məsələn, YİS-</a:t>
            </a:r>
            <a:r>
              <a:rPr lang="az-Latn-AZ" sz="1800" kern="0" noProof="1">
                <a:solidFill>
                  <a:srgbClr val="000000"/>
                </a:solidFill>
              </a:rPr>
              <a:t>nin </a:t>
            </a:r>
            <a:r>
              <a:rPr lang="az-Latn-AZ" sz="1800" kern="0" dirty="0">
                <a:solidFill>
                  <a:srgbClr val="000000"/>
                </a:solidFill>
              </a:rPr>
              <a:t>kompüteri avto yenilənmə edə bilər və s</a:t>
            </a:r>
            <a:r>
              <a:rPr lang="az-Latn-AZ" sz="1800" kern="0" dirty="0" smtClean="0">
                <a:solidFill>
                  <a:srgbClr val="000000"/>
                </a:solidFill>
              </a:rPr>
              <a:t>.)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kern="0" dirty="0" smtClean="0">
                <a:solidFill>
                  <a:srgbClr val="000000"/>
                </a:solidFill>
              </a:rPr>
              <a:t>Üçuş </a:t>
            </a:r>
            <a:r>
              <a:rPr lang="az-Latn-AZ" sz="1800" kern="0" dirty="0">
                <a:solidFill>
                  <a:srgbClr val="000000"/>
                </a:solidFill>
              </a:rPr>
              <a:t>günü </a:t>
            </a:r>
            <a:r>
              <a:rPr lang="az-Latn-AZ" sz="1800" kern="0" dirty="0" smtClean="0">
                <a:solidFill>
                  <a:srgbClr val="000000"/>
                </a:solidFill>
              </a:rPr>
              <a:t>təşkilatçıların </a:t>
            </a:r>
            <a:r>
              <a:rPr lang="az-Latn-AZ" sz="1800" kern="0" dirty="0">
                <a:solidFill>
                  <a:srgbClr val="000000"/>
                </a:solidFill>
              </a:rPr>
              <a:t>istifadə edə biləcəyi </a:t>
            </a:r>
            <a:r>
              <a:rPr lang="en-US" sz="1800" kern="0" dirty="0">
                <a:solidFill>
                  <a:srgbClr val="000000"/>
                </a:solidFill>
              </a:rPr>
              <a:t>HDMI </a:t>
            </a:r>
            <a:r>
              <a:rPr lang="az-Latn-AZ" sz="1800" kern="0" dirty="0">
                <a:solidFill>
                  <a:srgbClr val="000000"/>
                </a:solidFill>
              </a:rPr>
              <a:t>və ya USB </a:t>
            </a:r>
            <a:r>
              <a:rPr lang="az-Latn-AZ" sz="1800" kern="0" dirty="0" smtClean="0">
                <a:solidFill>
                  <a:srgbClr val="000000"/>
                </a:solidFill>
              </a:rPr>
              <a:t>girişi haqqında məlumat (hansı istifadə olunacaq</a:t>
            </a:r>
            <a:r>
              <a:rPr lang="en-US" sz="1800" kern="0" dirty="0" smtClean="0">
                <a:solidFill>
                  <a:srgbClr val="000000"/>
                </a:solidFill>
              </a:rPr>
              <a:t>?)</a:t>
            </a:r>
            <a:endParaRPr lang="en-US" sz="1800" kern="0" dirty="0">
              <a:solidFill>
                <a:srgbClr val="000000"/>
              </a:solidFill>
            </a:endParaRPr>
          </a:p>
          <a:p>
            <a:pPr marL="400050" lvl="1" indent="0">
              <a:buClr>
                <a:srgbClr val="000000"/>
              </a:buClr>
              <a:buNone/>
            </a:pPr>
            <a:endParaRPr lang="en-US" sz="2000" b="1" kern="0" dirty="0">
              <a:solidFill>
                <a:srgbClr val="000000"/>
              </a:solidFill>
            </a:endParaRPr>
          </a:p>
          <a:p>
            <a:pPr indent="-342900">
              <a:buClr>
                <a:srgbClr val="000000"/>
              </a:buClr>
              <a:buFont typeface="Arial"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>
                <a:solidFill>
                  <a:srgbClr val="333399"/>
                </a:solidFill>
              </a:rPr>
              <a:t>YİS – </a:t>
            </a:r>
            <a:r>
              <a:rPr lang="en-US" sz="2400" b="1" kern="0" dirty="0" smtClean="0">
                <a:solidFill>
                  <a:srgbClr val="333399"/>
                </a:solidFill>
              </a:rPr>
              <a:t>n</a:t>
            </a:r>
            <a:r>
              <a:rPr lang="az-Latn-AZ" sz="2400" b="1" kern="0" dirty="0">
                <a:solidFill>
                  <a:srgbClr val="333399"/>
                </a:solidFill>
              </a:rPr>
              <a:t>i</a:t>
            </a:r>
            <a:r>
              <a:rPr lang="az-Latn-AZ" sz="2400" b="1" kern="0" noProof="1" smtClean="0">
                <a:solidFill>
                  <a:srgbClr val="333399"/>
                </a:solidFill>
              </a:rPr>
              <a:t>n </a:t>
            </a:r>
            <a:r>
              <a:rPr lang="az-Latn-AZ" sz="2400" b="1" kern="0" noProof="1">
                <a:solidFill>
                  <a:srgbClr val="333399"/>
                </a:solidFill>
              </a:rPr>
              <a:t>antenası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10" name="Shape 530"/>
          <p:cNvSpPr txBox="1">
            <a:spLocks/>
          </p:cNvSpPr>
          <p:nvPr/>
        </p:nvSpPr>
        <p:spPr>
          <a:xfrm>
            <a:off x="239150" y="1234440"/>
            <a:ext cx="8676250" cy="28794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Antena üçün aşağıdakılar qeyd edilməlidir: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Seçilmiş antenanın əsas parametrləri (kommunikasiya məsafəsi, üfüqi və şaquli istiqamətdə şüalanma (radiation pattern) diaqramları və s.)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Antenanın YİS – də </a:t>
            </a:r>
            <a:r>
              <a:rPr lang="az-Latn-AZ" sz="18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dizaynı (sabit </a:t>
            </a:r>
            <a:r>
              <a:rPr lang="az-Latn-AZ" sz="18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yerləşdirilməsi/əllə </a:t>
            </a:r>
            <a:r>
              <a:rPr lang="az-Latn-AZ" sz="18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tutulması)</a:t>
            </a:r>
            <a:endParaRPr lang="az-Latn-AZ" sz="18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>
                <a:solidFill>
                  <a:srgbClr val="333399"/>
                </a:solidFill>
              </a:rPr>
              <a:t>YİS </a:t>
            </a:r>
            <a:r>
              <a:rPr lang="az-Latn-AZ" sz="2400" b="1" kern="0">
                <a:solidFill>
                  <a:srgbClr val="333399"/>
                </a:solidFill>
              </a:rPr>
              <a:t>– </a:t>
            </a:r>
            <a:r>
              <a:rPr lang="az-Latn-AZ" sz="2400" b="1" kern="0" smtClean="0">
                <a:solidFill>
                  <a:srgbClr val="333399"/>
                </a:solidFill>
              </a:rPr>
              <a:t>n</a:t>
            </a:r>
            <a:r>
              <a:rPr lang="az-Latn-AZ" sz="2400" b="1" kern="0" noProof="1" smtClean="0">
                <a:solidFill>
                  <a:srgbClr val="333399"/>
                </a:solidFill>
              </a:rPr>
              <a:t>in </a:t>
            </a:r>
            <a:r>
              <a:rPr lang="az-Latn-AZ" sz="2400" b="1" kern="0" noProof="1">
                <a:solidFill>
                  <a:srgbClr val="333399"/>
                </a:solidFill>
              </a:rPr>
              <a:t>proqramı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8" name="Shape 665"/>
          <p:cNvSpPr txBox="1">
            <a:spLocks/>
          </p:cNvSpPr>
          <p:nvPr/>
        </p:nvSpPr>
        <p:spPr>
          <a:xfrm>
            <a:off x="239150" y="1234440"/>
            <a:ext cx="8676250" cy="4937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Telemetriyanın təsvirinə dair proqramdan şəkillər daxil edin</a:t>
            </a: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Telemetriyanın necə real zaman anında göstəriləcəyi və necə </a:t>
            </a:r>
            <a:r>
              <a:rPr lang="az-Latn-AZ" sz="2000" b="0" kern="0" dirty="0" smtClean="0">
                <a:solidFill>
                  <a:srgbClr val="000000"/>
                </a:solidFill>
              </a:rPr>
              <a:t>saxlanılacağı (video və fayl formatda) </a:t>
            </a:r>
            <a:r>
              <a:rPr lang="az-Latn-AZ" sz="2000" b="0" kern="0" dirty="0">
                <a:solidFill>
                  <a:srgbClr val="000000"/>
                </a:solidFill>
              </a:rPr>
              <a:t>barəsində qeydləri daxil edin</a:t>
            </a: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Real zaman ərzində telemetriyaya uyğun qrafiki çəkən proqramın dizaynını verin</a:t>
            </a:r>
          </a:p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>
                <a:solidFill>
                  <a:srgbClr val="000000"/>
                </a:solidFill>
              </a:rPr>
              <a:t>Əmr (command) proqram interfeysini </a:t>
            </a:r>
            <a:r>
              <a:rPr lang="az-Latn-AZ" sz="2000" b="0" kern="0" dirty="0" smtClean="0">
                <a:solidFill>
                  <a:srgbClr val="000000"/>
                </a:solidFill>
              </a:rPr>
              <a:t>göstərin</a:t>
            </a:r>
          </a:p>
          <a:p>
            <a:pPr marL="685800" lvl="1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kern="0" dirty="0" smtClean="0">
                <a:solidFill>
                  <a:srgbClr val="000000"/>
                </a:solidFill>
              </a:rPr>
              <a:t>Model peykə sıfırlanma əmrinin göndərilməsini göstərin</a:t>
            </a:r>
            <a:endParaRPr lang="az-Latn-AZ" sz="2000" b="0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kern="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kern="0" dirty="0" smtClean="0">
                <a:solidFill>
                  <a:srgbClr val="000000"/>
                </a:solidFill>
              </a:rPr>
              <a:t>QEYD</a:t>
            </a:r>
            <a:r>
              <a:rPr lang="en-US" sz="2000" i="1" kern="0" dirty="0" smtClean="0">
                <a:solidFill>
                  <a:srgbClr val="000000"/>
                </a:solidFill>
              </a:rPr>
              <a:t>:</a:t>
            </a:r>
            <a:r>
              <a:rPr lang="az-Latn-AZ" sz="2000" i="1" kern="0" dirty="0" smtClean="0">
                <a:solidFill>
                  <a:srgbClr val="000000"/>
                </a:solidFill>
              </a:rPr>
              <a:t> </a:t>
            </a:r>
            <a:r>
              <a:rPr lang="az-Latn-AZ" sz="2000" b="0" i="1" kern="0" dirty="0">
                <a:solidFill>
                  <a:srgbClr val="000000"/>
                </a:solidFill>
              </a:rPr>
              <a:t>Kommersiya tərkibli kitabxana, modul və </a:t>
            </a:r>
            <a:r>
              <a:rPr lang="az-Latn-AZ" sz="2000" b="0" i="1" kern="0" dirty="0" smtClean="0">
                <a:solidFill>
                  <a:srgbClr val="000000"/>
                </a:solidFill>
              </a:rPr>
              <a:t>proqram paketlərindən </a:t>
            </a:r>
            <a:r>
              <a:rPr lang="az-Latn-AZ" sz="2000" b="0" i="1" kern="0" dirty="0">
                <a:solidFill>
                  <a:srgbClr val="000000"/>
                </a:solidFill>
              </a:rPr>
              <a:t>istifadə </a:t>
            </a:r>
            <a:r>
              <a:rPr lang="az-Latn-AZ" sz="2000" b="0" i="1" kern="0" dirty="0" smtClean="0">
                <a:solidFill>
                  <a:srgbClr val="000000"/>
                </a:solidFill>
              </a:rPr>
              <a:t>edilməməlidir.</a:t>
            </a:r>
            <a:endParaRPr lang="en-US" sz="2000" kern="0" dirty="0">
              <a:solidFill>
                <a:srgbClr val="000000"/>
              </a:solidFill>
            </a:endParaRPr>
          </a:p>
          <a:p>
            <a:pPr indent="-342900">
              <a:buClr>
                <a:srgbClr val="000000"/>
              </a:buClr>
              <a:buFont typeface="Arial"/>
              <a:buNone/>
            </a:pPr>
            <a:endParaRPr lang="en-US" sz="2000" b="0" kern="0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37</a:t>
            </a:fld>
            <a:endParaRPr lang="en-US"/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Əlavə </a:t>
            </a:r>
            <a:r>
              <a:rPr lang="az-Latn-AZ" kern="0" smtClean="0">
                <a:solidFill>
                  <a:srgbClr val="333399"/>
                </a:solidFill>
              </a:rPr>
              <a:t>Tapşırıq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150" y="1234440"/>
            <a:ext cx="857566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/>
                <a:ea typeface="Arial"/>
                <a:cs typeface="Arial"/>
              </a:rPr>
              <a:t>Əlavə tapşırığın necə həyata keçiriləcəyini və əsas tapşırığa təsirinin (həm müsbət, həm də mənfi tərəfdən) olub – olmadığı haqqında detallı </a:t>
            </a:r>
            <a:r>
              <a:rPr lang="az-Latn-AZ" sz="2000" dirty="0" smtClean="0">
                <a:latin typeface="Arial"/>
                <a:ea typeface="Arial"/>
                <a:cs typeface="Arial"/>
              </a:rPr>
              <a:t>analiz və nəticələri göstərin</a:t>
            </a:r>
            <a:r>
              <a:rPr lang="en-US" sz="2000" dirty="0" smtClean="0">
                <a:latin typeface="Arial"/>
                <a:ea typeface="Arial"/>
                <a:cs typeface="Arial"/>
              </a:rPr>
              <a:t>.</a:t>
            </a:r>
          </a:p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/>
                <a:ea typeface="Arial"/>
                <a:cs typeface="Arial"/>
              </a:rPr>
              <a:t>Həmçinin</a:t>
            </a:r>
            <a:r>
              <a:rPr lang="en-US" sz="2000" dirty="0" smtClean="0">
                <a:latin typeface="Arial"/>
                <a:ea typeface="Arial"/>
                <a:cs typeface="Arial"/>
              </a:rPr>
              <a:t>: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/>
                <a:ea typeface="Arial"/>
                <a:cs typeface="Arial"/>
              </a:rPr>
              <a:t>Əlavə elektronik və mexanik, komponent və elementlər istifadə olunacaqsa, və bu haqda öncəki slaydlarda bildirilməyibsə izahlı təsvir edin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/>
                <a:ea typeface="Arial"/>
                <a:cs typeface="Arial"/>
              </a:rPr>
              <a:t>İstifadə olunacaq xüsusi alqoritm varsa təsvir edin</a:t>
            </a:r>
            <a:endParaRPr lang="az-Latn-AZ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az-Latn-AZ" sz="2000" i="1" dirty="0">
              <a:latin typeface="Arial"/>
              <a:ea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38</a:t>
            </a:fld>
            <a:endParaRPr lang="en-US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>
                <a:solidFill>
                  <a:srgbClr val="333399"/>
                </a:solidFill>
              </a:rPr>
              <a:t>Əlavə tapşırığın izahı</a:t>
            </a:r>
            <a:endParaRPr lang="en-US" sz="2400" b="1" kern="0">
              <a:solidFill>
                <a:srgbClr val="33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39</a:t>
            </a:fld>
            <a:endParaRPr lang="en-US"/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Planlaşdırma və </a:t>
            </a:r>
            <a:r>
              <a:rPr lang="az-Latn-AZ" kern="0" smtClean="0">
                <a:solidFill>
                  <a:srgbClr val="333399"/>
                </a:solidFill>
              </a:rPr>
              <a:t>Maliyyə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 </a:t>
            </a:r>
            <a:endParaRPr lang="az-Latn-AZ" kern="0">
              <a:solidFill>
                <a:srgbClr val="33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8528" y="118872"/>
            <a:ext cx="5486400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Komandanın strukturu haqqında məlumat</a:t>
            </a:r>
            <a:endParaRPr lang="en-US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cxnSp>
        <p:nvCxnSpPr>
          <p:cNvPr id="14" name="Straight Connector 13"/>
          <p:cNvCxnSpPr>
            <a:stCxn id="10" idx="3"/>
            <a:endCxn id="8" idx="1"/>
          </p:cNvCxnSpPr>
          <p:nvPr/>
        </p:nvCxnSpPr>
        <p:spPr>
          <a:xfrm>
            <a:off x="2538375" y="3676147"/>
            <a:ext cx="520534" cy="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8" idx="3"/>
            <a:endCxn id="11" idx="1"/>
          </p:cNvCxnSpPr>
          <p:nvPr/>
        </p:nvCxnSpPr>
        <p:spPr>
          <a:xfrm>
            <a:off x="4476229" y="3676147"/>
            <a:ext cx="51422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7745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Komandanın strukturu aşağıda nümunəyə bənzər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diaqrama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ğun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şəkildə hazırlanmalıdır:</a:t>
            </a:r>
          </a:p>
        </p:txBody>
      </p:sp>
      <p:cxnSp>
        <p:nvCxnSpPr>
          <p:cNvPr id="51" name="Straight Connector 50"/>
          <p:cNvCxnSpPr>
            <a:stCxn id="11" idx="3"/>
            <a:endCxn id="39" idx="1"/>
          </p:cNvCxnSpPr>
          <p:nvPr/>
        </p:nvCxnSpPr>
        <p:spPr>
          <a:xfrm>
            <a:off x="6407777" y="3676147"/>
            <a:ext cx="514228" cy="0"/>
          </a:xfrm>
          <a:prstGeom prst="line">
            <a:avLst/>
          </a:prstGeom>
          <a:ln w="635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5" idx="0"/>
            <a:endCxn id="10" idx="2"/>
          </p:cNvCxnSpPr>
          <p:nvPr/>
        </p:nvCxnSpPr>
        <p:spPr>
          <a:xfrm flipV="1">
            <a:off x="182971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6" idx="0"/>
            <a:endCxn id="85" idx="2"/>
          </p:cNvCxnSpPr>
          <p:nvPr/>
        </p:nvCxnSpPr>
        <p:spPr>
          <a:xfrm flipV="1">
            <a:off x="182971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3" idx="0"/>
            <a:endCxn id="86" idx="2"/>
          </p:cNvCxnSpPr>
          <p:nvPr/>
        </p:nvCxnSpPr>
        <p:spPr>
          <a:xfrm flipV="1">
            <a:off x="182971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1" idx="0"/>
            <a:endCxn id="120" idx="2"/>
          </p:cNvCxnSpPr>
          <p:nvPr/>
        </p:nvCxnSpPr>
        <p:spPr>
          <a:xfrm flipV="1">
            <a:off x="3767570" y="4759939"/>
            <a:ext cx="0" cy="929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0"/>
            <a:endCxn id="121" idx="2"/>
          </p:cNvCxnSpPr>
          <p:nvPr/>
        </p:nvCxnSpPr>
        <p:spPr>
          <a:xfrm flipV="1">
            <a:off x="3765816" y="5493012"/>
            <a:ext cx="1754" cy="101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8" idx="0"/>
            <a:endCxn id="127" idx="2"/>
          </p:cNvCxnSpPr>
          <p:nvPr/>
        </p:nvCxnSpPr>
        <p:spPr>
          <a:xfrm flipV="1">
            <a:off x="5699118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0"/>
            <a:endCxn id="128" idx="2"/>
          </p:cNvCxnSpPr>
          <p:nvPr/>
        </p:nvCxnSpPr>
        <p:spPr>
          <a:xfrm flipV="1">
            <a:off x="5699118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1121055" y="1929384"/>
            <a:ext cx="7218270" cy="4308940"/>
            <a:chOff x="1121055" y="1929384"/>
            <a:chExt cx="7218270" cy="4308940"/>
          </a:xfrm>
        </p:grpSpPr>
        <p:sp>
          <p:nvSpPr>
            <p:cNvPr id="7" name="Rectangle 6"/>
            <p:cNvSpPr/>
            <p:nvPr/>
          </p:nvSpPr>
          <p:spPr>
            <a:xfrm>
              <a:off x="3867792" y="1929384"/>
              <a:ext cx="1731102" cy="800633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Komandanın kapitanı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Ad,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Soyad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oxudu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ğ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u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kurs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8909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2</a:t>
              </a:r>
            </a:p>
            <a:p>
              <a:pPr algn="ctr"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59621" y="2221992"/>
              <a:ext cx="1979703" cy="75507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Təhsil müəssisəsi tərəfindən təyin olunan nümayəndə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, </a:t>
              </a:r>
              <a:r>
                <a:rPr lang="az-Latn-AZ" sz="1200" kern="0" dirty="0">
                  <a:solidFill>
                    <a:srgbClr val="000000"/>
                  </a:solidFill>
                  <a:latin typeface="Arial"/>
                  <a:sym typeface="Arial"/>
                </a:rPr>
                <a:t>s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oyad və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v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əzifə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105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90457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751057" y="2734056"/>
              <a:ext cx="4308" cy="91440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9" name="Rectangle 38"/>
            <p:cNvSpPr/>
            <p:nvPr/>
          </p:nvSpPr>
          <p:spPr>
            <a:xfrm>
              <a:off x="692200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</a:t>
              </a:r>
              <a:r>
                <a:rPr kumimoji="0" lang="az-Latn-AZ" sz="14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lang="en-US" sz="1400" b="1" kern="0" noProof="0" dirty="0">
                  <a:solidFill>
                    <a:srgbClr val="000000"/>
                  </a:solidFill>
                  <a:latin typeface="Arial"/>
                  <a:sym typeface="Arial"/>
                </a:rPr>
                <a:t>m</a:t>
              </a:r>
              <a:endParaRPr kumimoji="0" lang="az-Latn-AZ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algn="ctr"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2105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noProof="0" smtClea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o</a:t>
              </a:r>
              <a:r>
                <a:rPr kumimoji="0" lang="az-Latn-AZ" sz="14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xuduğu</a:t>
              </a:r>
              <a:r>
                <a:rPr kumimoji="0" lang="az-Latn-AZ" sz="1400" b="0" i="0" u="none" strike="noStrike" kern="0" cap="none" spc="0" normalizeH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kurs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2105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2105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058910" y="4119859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58910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57156" y="5594668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90458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90458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2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90458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92200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92200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92200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152" name="Straight Connector 151"/>
          <p:cNvCxnSpPr>
            <a:stCxn id="149" idx="0"/>
            <a:endCxn id="148" idx="2"/>
          </p:cNvCxnSpPr>
          <p:nvPr/>
        </p:nvCxnSpPr>
        <p:spPr>
          <a:xfrm flipV="1">
            <a:off x="763066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50" idx="0"/>
            <a:endCxn id="149" idx="2"/>
          </p:cNvCxnSpPr>
          <p:nvPr/>
        </p:nvCxnSpPr>
        <p:spPr>
          <a:xfrm flipV="1">
            <a:off x="763066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0" idx="0"/>
            <a:endCxn id="8" idx="2"/>
          </p:cNvCxnSpPr>
          <p:nvPr/>
        </p:nvCxnSpPr>
        <p:spPr>
          <a:xfrm flipH="1" flipV="1">
            <a:off x="3767569" y="3996187"/>
            <a:ext cx="1" cy="123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27" idx="0"/>
            <a:endCxn id="11" idx="2"/>
          </p:cNvCxnSpPr>
          <p:nvPr/>
        </p:nvCxnSpPr>
        <p:spPr>
          <a:xfrm flipH="1" flipV="1">
            <a:off x="5699117" y="3996187"/>
            <a:ext cx="1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8" idx="0"/>
            <a:endCxn id="39" idx="2"/>
          </p:cNvCxnSpPr>
          <p:nvPr/>
        </p:nvCxnSpPr>
        <p:spPr>
          <a:xfrm flipV="1">
            <a:off x="763066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Planlaşdırma</a:t>
            </a:r>
            <a:endParaRPr lang="en-US" kern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hape 665"/>
          <p:cNvSpPr txBox="1">
            <a:spLocks/>
          </p:cNvSpPr>
          <p:nvPr/>
        </p:nvSpPr>
        <p:spPr>
          <a:xfrm>
            <a:off x="239150" y="1197864"/>
            <a:ext cx="8676250" cy="34856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000000"/>
              </a:buClr>
            </a:pPr>
            <a:r>
              <a:rPr lang="az-Latn-AZ" sz="2000" b="0" dirty="0">
                <a:solidFill>
                  <a:prstClr val="black"/>
                </a:solidFill>
              </a:rPr>
              <a:t>Bütün mərhələlər üzrə görülmüş və görüləcək işlər barədə detallı məlumat:</a:t>
            </a:r>
          </a:p>
          <a:p>
            <a:pPr lvl="1" indent="-34290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</a:rPr>
              <a:t>Məlumatları mərhələr üzrə qruplaşdırın</a:t>
            </a:r>
          </a:p>
          <a:p>
            <a:pPr lvl="1" indent="-34290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1800" dirty="0">
                <a:solidFill>
                  <a:prstClr val="black"/>
                </a:solidFill>
              </a:rPr>
              <a:t>Mərhələr üzrə alt </a:t>
            </a:r>
            <a:r>
              <a:rPr lang="az-Latn-AZ" sz="1800" dirty="0" smtClean="0">
                <a:solidFill>
                  <a:prstClr val="black"/>
                </a:solidFill>
              </a:rPr>
              <a:t>sistemlərdə </a:t>
            </a:r>
            <a:r>
              <a:rPr lang="az-Latn-AZ" sz="1800" dirty="0">
                <a:solidFill>
                  <a:prstClr val="black"/>
                </a:solidFill>
              </a:rPr>
              <a:t>edilmiş və ediləcək işləri plan şəklində təsvir edin </a:t>
            </a:r>
          </a:p>
          <a:p>
            <a:pPr marL="280988" lvl="1" indent="-280988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dirty="0">
                <a:solidFill>
                  <a:prstClr val="black"/>
                </a:solidFill>
              </a:rPr>
              <a:t>Komanda üzvləri arasında işlərin necə bölüşdürüldüyünü göstərin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Maliyyə</a:t>
            </a:r>
            <a:endParaRPr lang="en-US" kern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234440"/>
            <a:ext cx="8677656" cy="50840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b="0" dirty="0">
                <a:solidFill>
                  <a:prstClr val="black"/>
                </a:solidFill>
              </a:rPr>
              <a:t>Ümumilikdə model </a:t>
            </a:r>
            <a:r>
              <a:rPr lang="az-Latn-AZ" sz="2000" b="0" dirty="0" smtClean="0">
                <a:solidFill>
                  <a:prstClr val="black"/>
                </a:solidFill>
              </a:rPr>
              <a:t>peykə və yerüstü stansiyaya</a:t>
            </a:r>
            <a:r>
              <a:rPr lang="en-US" sz="2000" b="0" dirty="0" smtClean="0">
                <a:solidFill>
                  <a:prstClr val="black"/>
                </a:solidFill>
              </a:rPr>
              <a:t> </a:t>
            </a:r>
            <a:r>
              <a:rPr lang="az-Latn-AZ" sz="2000" b="0" dirty="0" smtClean="0">
                <a:solidFill>
                  <a:prstClr val="black"/>
                </a:solidFill>
              </a:rPr>
              <a:t>çəkiləcək </a:t>
            </a:r>
            <a:r>
              <a:rPr lang="en-US" sz="2000" b="0" dirty="0" smtClean="0">
                <a:solidFill>
                  <a:prstClr val="black"/>
                </a:solidFill>
              </a:rPr>
              <a:t>(</a:t>
            </a:r>
            <a:r>
              <a:rPr lang="az-Latn-AZ" sz="2000" b="0" dirty="0" smtClean="0">
                <a:solidFill>
                  <a:prstClr val="black"/>
                </a:solidFill>
              </a:rPr>
              <a:t>çəkilən) </a:t>
            </a:r>
            <a:r>
              <a:rPr lang="az-Latn-AZ" sz="2000" b="0" dirty="0">
                <a:latin typeface="Arial" panose="020B0604020202020204" pitchFamily="34" charset="0"/>
                <a:cs typeface="Arial" panose="020B0604020202020204" pitchFamily="34" charset="0"/>
              </a:rPr>
              <a:t>təxmini</a:t>
            </a:r>
            <a:r>
              <a:rPr lang="az-Latn-AZ" sz="2000" b="0" dirty="0">
                <a:solidFill>
                  <a:prstClr val="black"/>
                </a:solidFill>
              </a:rPr>
              <a:t> xərcləri göstərin: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dirty="0" smtClean="0">
                <a:solidFill>
                  <a:prstClr val="black"/>
                </a:solidFill>
              </a:rPr>
              <a:t>Alt sistem (bölmələr) </a:t>
            </a:r>
            <a:r>
              <a:rPr lang="az-Latn-AZ" sz="2000" dirty="0">
                <a:solidFill>
                  <a:prstClr val="black"/>
                </a:solidFill>
              </a:rPr>
              <a:t>olaraq xərclərin təyin olunması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dirty="0">
                <a:solidFill>
                  <a:prstClr val="black"/>
                </a:solidFill>
              </a:rPr>
              <a:t>Sonda ümumi </a:t>
            </a:r>
            <a:r>
              <a:rPr lang="az-Latn-AZ" sz="2000" dirty="0" smtClean="0">
                <a:solidFill>
                  <a:prstClr val="black"/>
                </a:solidFill>
              </a:rPr>
              <a:t>xərclərin </a:t>
            </a:r>
            <a:r>
              <a:rPr lang="az-Latn-AZ" sz="2000" dirty="0">
                <a:solidFill>
                  <a:prstClr val="black"/>
                </a:solidFill>
              </a:rPr>
              <a:t>təyin olunması və şərtlərlə uyğunluğun yoxlanılması</a:t>
            </a:r>
          </a:p>
          <a:p>
            <a:pPr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0" dirty="0">
              <a:solidFill>
                <a:prstClr val="black"/>
              </a:solidFill>
            </a:endParaRPr>
          </a:p>
          <a:p>
            <a:pPr marL="280988" lvl="1" indent="-280988" algn="just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dirty="0">
                <a:solidFill>
                  <a:prstClr val="black"/>
                </a:solidFill>
              </a:rPr>
              <a:t>Mövcud maliyyə dəstəyi haqqında məlumat</a:t>
            </a:r>
          </a:p>
          <a:p>
            <a:pPr lvl="1" indent="-285750" algn="just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 algn="just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0" lvl="1" indent="0" algn="just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prstClr val="black"/>
                </a:solidFill>
              </a:rPr>
              <a:t>QEYD: Qiymətlər yerli valuta ilə göstərilməlidir (əgər ehtiyac varsa digər valyuta növləri də əlavə oluna bilər).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99"/>
              </a:buClr>
            </a:pPr>
            <a:r>
              <a:rPr lang="en-US" kern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813032"/>
            <a:ext cx="8677656" cy="37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800" b="1" dirty="0">
                <a:solidFill>
                  <a:srgbClr val="0000FF"/>
                </a:solidFill>
              </a:rPr>
              <a:t>Layihələndirmə Sənədinin sonu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b="1" dirty="0">
                <a:solidFill>
                  <a:prstClr val="black"/>
                </a:solidFill>
              </a:rPr>
              <a:t>Diqqətiniz üçün təşəkkürlər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prstClr val="black"/>
                </a:solidFill>
              </a:rPr>
              <a:t>(bu slayd komandanın öz istəyinə uyğun hazırlana bilər)</a:t>
            </a: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42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Abreviaturalar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44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slaydda sənəddə </a:t>
            </a:r>
            <a:r>
              <a:rPr lang="az-Latn-AZ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istifadə edilmiş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az-Latn-A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ütün abreviaturalar və onların mənası qeyd edilməlidir</a:t>
            </a:r>
            <a:endParaRPr lang="az-Latn-A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Missiyanın Ü</a:t>
            </a:r>
            <a:r>
              <a:rPr lang="az-Latn-AZ" kern="0" dirty="0" smtClean="0">
                <a:solidFill>
                  <a:srgbClr val="333399"/>
                </a:solidFill>
              </a:rPr>
              <a:t>mumi Təsviri</a:t>
            </a:r>
            <a:endParaRPr lang="az-Latn-AZ" kern="0" dirty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 smtClean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Missiyanın ümumi təsviri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150" y="1234440"/>
            <a:ext cx="867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Missiyanın bütün addımlarını - uçuşdan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əvvəlki,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uçuş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ərzindəki və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uçuşdan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sonrakı əməliyyatları 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vizual qaydada təsvir edin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>
                <a:solidFill>
                  <a:srgbClr val="333399"/>
                </a:solidFill>
              </a:rPr>
              <a:t>Struktur </a:t>
            </a:r>
            <a:r>
              <a:rPr lang="en-US" kern="0" dirty="0">
                <a:solidFill>
                  <a:srgbClr val="333399"/>
                </a:solidFill>
              </a:rPr>
              <a:t>D</a:t>
            </a:r>
            <a:r>
              <a:rPr lang="en-US" kern="0" smtClean="0">
                <a:solidFill>
                  <a:srgbClr val="333399"/>
                </a:solidFill>
              </a:rPr>
              <a:t>i</a:t>
            </a:r>
            <a:r>
              <a:rPr lang="az-Latn-AZ" kern="0" smtClean="0">
                <a:solidFill>
                  <a:srgbClr val="333399"/>
                </a:solidFill>
              </a:rPr>
              <a:t>zaynı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smtClea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mexaniki tərtibatı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150" y="1234440"/>
            <a:ext cx="8676250" cy="1603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peykin mexaniki strukturu haqqında məlumatlar təsvir edilməli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 diaqramlar tələb olunu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r)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və izahı göstərilməlidir</a:t>
            </a:r>
            <a:r>
              <a:rPr lang="az-Latn-AZ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ümumi görünüşü (</a:t>
            </a:r>
            <a:r>
              <a:rPr lang="az-Latn-AZ" noProof="1">
                <a:latin typeface="Arial" panose="020B0604020202020204" pitchFamily="34" charset="0"/>
                <a:cs typeface="Arial" panose="020B0604020202020204" pitchFamily="34" charset="0"/>
              </a:rPr>
              <a:t>ayrılmadan </a:t>
            </a:r>
            <a:r>
              <a:rPr lang="az-Latn-AZ" noProof="1" smtClean="0">
                <a:latin typeface="Arial" panose="020B0604020202020204" pitchFamily="34" charset="0"/>
                <a:cs typeface="Arial" panose="020B0604020202020204" pitchFamily="34" charset="0"/>
              </a:rPr>
              <a:t>öncəki, sonrakı </a:t>
            </a:r>
            <a:r>
              <a:rPr lang="az-Latn-AZ" noProof="1">
                <a:latin typeface="Arial" panose="020B0604020202020204" pitchFamily="34" charset="0"/>
                <a:cs typeface="Arial" panose="020B0604020202020204" pitchFamily="34" charset="0"/>
              </a:rPr>
              <a:t>və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missiya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ərzində modelin ümumi görünüşündə digər dəyişikliklər olacaqsa sözügedən bütün hallar üçün model peykin təsviri təmin 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olunmalıdır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6431509"/>
            <a:ext cx="4297680" cy="365125"/>
          </a:xfrm>
        </p:spPr>
        <p:txBody>
          <a:bodyPr/>
          <a:lstStyle/>
          <a:p>
            <a:r>
              <a:rPr lang="az-Latn-AZ" dirty="0"/>
              <a:t>“CanSat Azerbaijan </a:t>
            </a:r>
            <a:r>
              <a:rPr lang="az-Latn-AZ" dirty="0" smtClean="0"/>
              <a:t>20</a:t>
            </a:r>
            <a:r>
              <a:rPr lang="en-US" dirty="0" smtClean="0"/>
              <a:t>2</a:t>
            </a:r>
            <a:r>
              <a:rPr lang="az-Latn-AZ" dirty="0" smtClean="0"/>
              <a:t>3” </a:t>
            </a:r>
            <a:r>
              <a:rPr lang="az-Latn-AZ" dirty="0"/>
              <a:t>LS: Komanda İD və Adı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4618</TotalTime>
  <Words>2269</Words>
  <Application>Microsoft Office PowerPoint</Application>
  <PresentationFormat>On-screen Show (4:3)</PresentationFormat>
  <Paragraphs>347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Wingdings</vt:lpstr>
      <vt:lpstr>Calibri</vt:lpstr>
      <vt:lpstr>Arial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İlkin Naghiyev;Shamo Humbatli</dc:creator>
  <cp:lastModifiedBy>Microsoft account</cp:lastModifiedBy>
  <cp:revision>425</cp:revision>
  <dcterms:created xsi:type="dcterms:W3CDTF">2018-05-08T06:43:56Z</dcterms:created>
  <dcterms:modified xsi:type="dcterms:W3CDTF">2023-01-17T14:18:11Z</dcterms:modified>
</cp:coreProperties>
</file>