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418" r:id="rId3"/>
    <p:sldId id="257" r:id="rId4"/>
    <p:sldId id="259" r:id="rId5"/>
    <p:sldId id="260" r:id="rId6"/>
    <p:sldId id="430" r:id="rId7"/>
    <p:sldId id="429" r:id="rId8"/>
    <p:sldId id="312" r:id="rId9"/>
    <p:sldId id="417" r:id="rId10"/>
    <p:sldId id="425" r:id="rId11"/>
    <p:sldId id="359" r:id="rId12"/>
    <p:sldId id="424" r:id="rId13"/>
    <p:sldId id="426" r:id="rId14"/>
    <p:sldId id="404" r:id="rId15"/>
    <p:sldId id="416" r:id="rId16"/>
    <p:sldId id="419" r:id="rId17"/>
    <p:sldId id="431" r:id="rId18"/>
    <p:sldId id="432" r:id="rId19"/>
    <p:sldId id="278" r:id="rId20"/>
    <p:sldId id="415" r:id="rId21"/>
    <p:sldId id="427" r:id="rId22"/>
    <p:sldId id="329" r:id="rId23"/>
    <p:sldId id="414" r:id="rId24"/>
    <p:sldId id="421" r:id="rId25"/>
    <p:sldId id="406" r:id="rId26"/>
    <p:sldId id="413" r:id="rId27"/>
    <p:sldId id="408" r:id="rId28"/>
    <p:sldId id="396" r:id="rId29"/>
    <p:sldId id="397" r:id="rId30"/>
    <p:sldId id="297" r:id="rId31"/>
    <p:sldId id="412" r:id="rId32"/>
    <p:sldId id="433" r:id="rId33"/>
    <p:sldId id="303" r:id="rId34"/>
    <p:sldId id="411" r:id="rId35"/>
    <p:sldId id="422" r:id="rId36"/>
    <p:sldId id="428" r:id="rId37"/>
    <p:sldId id="323" r:id="rId38"/>
    <p:sldId id="409" r:id="rId39"/>
    <p:sldId id="423" r:id="rId40"/>
    <p:sldId id="403" r:id="rId41"/>
    <p:sldId id="402" r:id="rId42"/>
    <p:sldId id="398" r:id="rId43"/>
    <p:sldId id="399" r:id="rId44"/>
    <p:sldId id="434" r:id="rId45"/>
    <p:sldId id="325" r:id="rId46"/>
    <p:sldId id="327" r:id="rId47"/>
    <p:sldId id="365" r:id="rId4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51"/>
      <p: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am" initials="R" lastIdx="3" clrIdx="0">
    <p:extLst>
      <p:ext uri="{19B8F6BF-5375-455C-9EA6-DF929625EA0E}">
        <p15:presenceInfo xmlns:p15="http://schemas.microsoft.com/office/powerpoint/2012/main" userId="Rus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00"/>
    <a:srgbClr val="FF3399"/>
    <a:srgbClr val="0000FF"/>
    <a:srgbClr val="FF0000"/>
    <a:srgbClr val="282828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 autoAdjust="0"/>
    <p:restoredTop sz="87921" autoAdjust="0"/>
  </p:normalViewPr>
  <p:slideViewPr>
    <p:cSldViewPr>
      <p:cViewPr varScale="1">
        <p:scale>
          <a:sx n="143" d="100"/>
          <a:sy n="143" d="100"/>
        </p:scale>
        <p:origin x="2152" y="88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1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8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7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5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2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2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2023” 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7" y="193477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Azərbaycan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lang="en-US" kern="0" dirty="0" smtClean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müsabiqəsi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Reallaşdırma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Sənədi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az-Latn-AZ" kern="0" noProof="0" dirty="0">
                <a:solidFill>
                  <a:srgbClr val="333399"/>
                </a:solidFill>
              </a:rPr>
              <a:t>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Komandanın 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</a:t>
            </a:r>
            <a:r>
              <a:rPr lang="az-Latn-AZ" sz="2400" kern="0" dirty="0" smtClean="0">
                <a:solidFill>
                  <a:srgbClr val="333399"/>
                </a:solidFill>
              </a:rPr>
              <a:t>mexaniki </a:t>
            </a:r>
            <a:r>
              <a:rPr lang="az-Latn-AZ" sz="2400" kern="0" dirty="0">
                <a:solidFill>
                  <a:srgbClr val="333399"/>
                </a:solidFill>
              </a:rPr>
              <a:t>tərtibatı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150" y="1234440"/>
            <a:ext cx="8676250" cy="160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peykin mexaniki strukturu haqqında məlumatlar təsvir edilməli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şəkillər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və CAD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diaqramlar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tələb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olunu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və izahı göstərilməlidir</a:t>
            </a:r>
            <a:r>
              <a:rPr lang="az-Latn-AZ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ümumi görünüşü (</a:t>
            </a:r>
            <a:r>
              <a:rPr lang="az-Latn-AZ" noProof="1">
                <a:latin typeface="Arial" panose="020B0604020202020204" pitchFamily="34" charset="0"/>
                <a:cs typeface="Arial" panose="020B0604020202020204" pitchFamily="34" charset="0"/>
              </a:rPr>
              <a:t>ayrılmadan </a:t>
            </a:r>
            <a:r>
              <a:rPr lang="az-Latn-AZ" noProof="1" smtClean="0">
                <a:latin typeface="Arial" panose="020B0604020202020204" pitchFamily="34" charset="0"/>
                <a:cs typeface="Arial" panose="020B0604020202020204" pitchFamily="34" charset="0"/>
              </a:rPr>
              <a:t>öncəki, sonrakı </a:t>
            </a:r>
            <a:r>
              <a:rPr lang="az-Latn-AZ" noProof="1">
                <a:latin typeface="Arial" panose="020B0604020202020204" pitchFamily="34" charset="0"/>
                <a:cs typeface="Arial" panose="020B0604020202020204" pitchFamily="34" charset="0"/>
              </a:rPr>
              <a:t>və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missiya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ərzində modelin ümumi görünüşündə digər dəyişikliklər olacaqsa sözügedən bütün hallar üçün model peykin təsviri təmin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olunmalıdır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</a:t>
            </a:r>
            <a:r>
              <a:rPr lang="az-Latn-AZ" sz="2400" kern="0" dirty="0" smtClean="0">
                <a:solidFill>
                  <a:srgbClr val="333399"/>
                </a:solidFill>
              </a:rPr>
              <a:t>mexaniki </a:t>
            </a:r>
            <a:r>
              <a:rPr lang="az-Latn-AZ" sz="2400" kern="0" dirty="0">
                <a:solidFill>
                  <a:srgbClr val="333399"/>
                </a:solidFill>
              </a:rPr>
              <a:t>tərtibatı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676250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 peykin mexaniki strukturu haqqında məlumatlar təsvir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edilməli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Real şəkillər və CAD diaqramlar tələb olunu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 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izahı göstərilməlidir</a:t>
            </a:r>
            <a:r>
              <a:rPr lang="az-Latn-AZ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həndəsi ölçüləri, rəng və seçilmiş materialı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mexanizmlərinin ümumi təsviri</a:t>
            </a:r>
          </a:p>
        </p:txBody>
      </p:sp>
    </p:spTree>
    <p:extLst>
      <p:ext uri="{BB962C8B-B14F-4D97-AF65-F5344CB8AC3E}">
        <p14:creationId xmlns:p14="http://schemas.microsoft.com/office/powerpoint/2010/main" val="1460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</a:t>
            </a:r>
            <a:r>
              <a:rPr lang="az-Latn-AZ" sz="2400" kern="0" dirty="0" smtClean="0">
                <a:solidFill>
                  <a:srgbClr val="333399"/>
                </a:solidFill>
              </a:rPr>
              <a:t>mexaniki </a:t>
            </a:r>
            <a:r>
              <a:rPr lang="az-Latn-AZ" sz="2400" kern="0" dirty="0">
                <a:solidFill>
                  <a:srgbClr val="333399"/>
                </a:solidFill>
              </a:rPr>
              <a:t>tərtibatı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150" y="1234440"/>
            <a:ext cx="8676250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 peykin mexaniki strukturu haqqında məlumatlar təsvir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edilməli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Real şəkillər və CAD diaqramlar tələb olunu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 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izahı göstərilməlidir</a:t>
            </a:r>
            <a:r>
              <a:rPr lang="az-Latn-AZ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Struktur üzərində elektronika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üçün ayrılmış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hissə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Kameranın yerləşmə yeri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Sensorlar və digər elektronik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omponent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modulların yerləşməsi</a:t>
            </a:r>
          </a:p>
        </p:txBody>
      </p:sp>
    </p:spTree>
    <p:extLst>
      <p:ext uri="{BB962C8B-B14F-4D97-AF65-F5344CB8AC3E}">
        <p14:creationId xmlns:p14="http://schemas.microsoft.com/office/powerpoint/2010/main" val="30713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</a:t>
            </a:r>
            <a:r>
              <a:rPr lang="az-Latn-AZ" sz="2400" kern="0" dirty="0" smtClean="0">
                <a:solidFill>
                  <a:srgbClr val="333399"/>
                </a:solidFill>
              </a:rPr>
              <a:t>mexaniki </a:t>
            </a:r>
            <a:r>
              <a:rPr lang="az-Latn-AZ" sz="2400" kern="0" dirty="0">
                <a:solidFill>
                  <a:srgbClr val="333399"/>
                </a:solidFill>
              </a:rPr>
              <a:t>tərtibatı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150" y="1234440"/>
            <a:ext cx="86762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Peykin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missiya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nın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fazasında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(y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səthinə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etmiş Model Peykin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özünü stabilləşdirməsi və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üzərindəki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kameranı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üfüq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xəttinə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istiqamətləndirmə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üçün) baş verən dəyişikliklər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üzrə detallı təsvir və izahlarının göstərilməsi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Real şəkillər və CAD diaqramlar tələb olunu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issiyanın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aktiv fazası üçün m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odel peykin hissə və mexanizmləri,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həndəsi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ölçüləri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Mexanizmlərin vizual iş prosesinin təsviri və izahı</a:t>
            </a:r>
          </a:p>
        </p:txBody>
      </p:sp>
    </p:spTree>
    <p:extLst>
      <p:ext uri="{BB962C8B-B14F-4D97-AF65-F5344CB8AC3E}">
        <p14:creationId xmlns:p14="http://schemas.microsoft.com/office/powerpoint/2010/main" val="21992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Enməyə Nəzarət </a:t>
            </a:r>
            <a:endParaRPr lang="az-Latn-AZ" kern="0" smtClea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detallı izahatını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</a:t>
            </a: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000" i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888736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Enməyə nəzarət sisteminin konfiqurasiyası</a:t>
            </a:r>
          </a:p>
        </p:txBody>
      </p:sp>
      <p:sp>
        <p:nvSpPr>
          <p:cNvPr id="10" name="Shape 360"/>
          <p:cNvSpPr txBox="1">
            <a:spLocks/>
          </p:cNvSpPr>
          <p:nvPr/>
        </p:nvSpPr>
        <p:spPr>
          <a:xfrm>
            <a:off x="239150" y="1234440"/>
            <a:ext cx="8676250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Hazırlanmış model peykin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enməyə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nəzarət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sistemini təsvir edin: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 CAD model və ya diaqramlar vasitəsilə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təsvir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olunmalıdır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Prosesdə istifadə olunacaq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komponentlər (real şəkillərlə) təsvir olunmalıdır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2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R</a:t>
            </a:r>
            <a:r>
              <a:rPr lang="az-Latn-AZ" dirty="0" smtClean="0"/>
              <a:t>S</a:t>
            </a:r>
            <a:r>
              <a:rPr lang="az-Latn-AZ" dirty="0"/>
              <a:t>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</a:t>
            </a:r>
            <a:r>
              <a:rPr lang="az-Latn-AZ" smtClean="0"/>
              <a:t>3</a:t>
            </a:r>
            <a:r>
              <a:rPr lang="en-US" smtClean="0"/>
              <a:t>” RS: Komanda İD və Adı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17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888736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Daşıyıcıdan ayrılmanın təyini</a:t>
            </a:r>
            <a:endParaRPr lang="az-Latn-AZ" sz="2400" kern="0" dirty="0">
              <a:solidFill>
                <a:srgbClr val="333399"/>
              </a:solidFill>
            </a:endParaRPr>
          </a:p>
        </p:txBody>
      </p:sp>
      <p:sp>
        <p:nvSpPr>
          <p:cNvPr id="8" name="Shape 360"/>
          <p:cNvSpPr txBox="1">
            <a:spLocks/>
          </p:cNvSpPr>
          <p:nvPr/>
        </p:nvSpPr>
        <p:spPr>
          <a:xfrm>
            <a:off x="239150" y="1234440"/>
            <a:ext cx="8676250" cy="4974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Hazırlanmış model peykin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daşıyıcıdan ayrılma metodu və vasitələrini detallı izah edin: 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İstifadə olunan metodun təsviri və prosesin izahı (alqoritmlərlə, şəkillərlə və s.)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Prosesdə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istifadə olunacaq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komponentlər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təsvir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olunmalıdır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Metod uğursuz olarsa risklərin qiymətləndirilməsi, əlavə tədbirlər planı detallı izah olunmalıdır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8775"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8775"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8775"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8775"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8775"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Peyk daşıyıcıdan ayrılma hadisəsini avtonom olaraq təyin etməli və bu andan etibarən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video görüntünün qeydə alınmasına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başlamalıdır. Model Peykdən telemetriyanın alınması isə missiyanın bütün fazalarında davam etdirilməlidir. 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5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</a:t>
            </a:r>
            <a:r>
              <a:rPr lang="az-Latn-AZ" smtClean="0"/>
              <a:t>3</a:t>
            </a:r>
            <a:r>
              <a:rPr lang="en-US" smtClean="0"/>
              <a:t>” RS: Komanda İD və Adı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18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888736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Yer səthinə enişin təyini</a:t>
            </a:r>
            <a:endParaRPr lang="az-Latn-AZ" sz="2400" kern="0" dirty="0">
              <a:solidFill>
                <a:srgbClr val="333399"/>
              </a:solidFill>
            </a:endParaRPr>
          </a:p>
        </p:txBody>
      </p:sp>
      <p:sp>
        <p:nvSpPr>
          <p:cNvPr id="8" name="Shape 360"/>
          <p:cNvSpPr txBox="1">
            <a:spLocks/>
          </p:cNvSpPr>
          <p:nvPr/>
        </p:nvSpPr>
        <p:spPr>
          <a:xfrm>
            <a:off x="239150" y="1234440"/>
            <a:ext cx="8676250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Hazırlanmış model peykin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Yer səthinə enişin təyin olunması metodu və vasitələri: 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İstifadə olunan metodun təsviri və prosesin izahı (alqoritmlərlə, şəkillərlə və s.)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Prosesdə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istifadə olunacaq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komponentlər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təsvir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olunmalıdır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Metod uğursuz olarsa risklərin qiymətləndirilməsi, əlavə tədbirlər planı detallı izah olunmalıdır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8775" lvl="2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Peyk Passiv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enmə sistemi vasitəsilə Yer səthinə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enişini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(ilk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təmasını)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avtonom olaraq təyin etməli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və yalnız bu zamandan sonra Missiyanın aktiv fazasına keçid etməlidir. 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Sensorlar 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Təqdimatçı</a:t>
            </a:r>
            <a:r>
              <a:rPr lang="en-US" kern="0" dirty="0" err="1" smtClean="0">
                <a:solidFill>
                  <a:srgbClr val="000000"/>
                </a:solidFill>
              </a:rPr>
              <a:t>lar</a:t>
            </a:r>
            <a:r>
              <a:rPr lang="az-Latn-AZ" kern="0" dirty="0" smtClean="0">
                <a:solidFill>
                  <a:srgbClr val="000000"/>
                </a:solidFill>
              </a:rPr>
              <a:t>ın Adı və </a:t>
            </a:r>
            <a:r>
              <a:rPr lang="az-Latn-AZ" kern="0" dirty="0">
                <a:solidFill>
                  <a:srgbClr val="000000"/>
                </a:solidFill>
              </a:rPr>
              <a:t>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0" y="1234440"/>
            <a:ext cx="86762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sz="1600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Tələb olunan slaydlarda hər hansısa məlumat komanda tərəfindən təqdim olunmursa, </a:t>
            </a:r>
            <a:r>
              <a:rPr lang="az-Latn-A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bölmə başlıqları qalmaqla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məlumatın olmaması barədə qeyd yazılmalıdır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228600" algn="just"/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1600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30 dəqiqə ayrılır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Yalnız Təşkilatçılar tərəfindən işarələnmış (bax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loqonun üzərindəki ulduz işarəsi) slaydlar təqdimat zamanı komanda tərəfindən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müdafiə edilir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İşarələnməmiş slaydlarla bağlı suallar münsiflər tərəfindən 30 dəqiqəlik təqdimat müddətinin xaricində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sz="1600" i="1" dirty="0">
                <a:latin typeface="Arial" panose="020B0604020202020204" pitchFamily="34" charset="0"/>
                <a:cs typeface="Arial" panose="020B0604020202020204" pitchFamily="34" charset="0"/>
              </a:rPr>
              <a:t>Bu slayd yalnız məlumat </a:t>
            </a:r>
            <a:r>
              <a:rPr lang="az-Latn-A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xarakterlidir</a:t>
            </a:r>
            <a:r>
              <a:rPr lang="az-Latn-AZ" sz="16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i="1" dirty="0">
                <a:latin typeface="Arial" panose="020B0604020202020204" pitchFamily="34" charset="0"/>
                <a:cs typeface="Arial" panose="020B0604020202020204" pitchFamily="34" charset="0"/>
              </a:rPr>
              <a:t>sənəd hazırlanarkən silinməlidir</a:t>
            </a:r>
            <a:r>
              <a:rPr lang="az-Latn-A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Qeydlər</a:t>
            </a:r>
            <a:endParaRPr lang="az-Latn-AZ" sz="2400" b="1" kern="0" dirty="0">
              <a:solidFill>
                <a:srgbClr val="FF0000"/>
              </a:solidFill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Elbow Connector 10"/>
          <p:cNvCxnSpPr>
            <a:cxnSpLocks/>
          </p:cNvCxnSpPr>
          <p:nvPr/>
        </p:nvCxnSpPr>
        <p:spPr>
          <a:xfrm rot="5400000" flipH="1" flipV="1">
            <a:off x="6423949" y="2451717"/>
            <a:ext cx="4584303" cy="515800"/>
          </a:xfrm>
          <a:prstGeom prst="bentConnector3">
            <a:avLst>
              <a:gd name="adj1" fmla="val -18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və detallı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izahatını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4613" lvl="2" indent="-447675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Dəyişiklik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edilən / əvəzlənən bütün elektronik komponentlərin əsas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xarakteristikalarını göstərin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</a:t>
            </a: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000" i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Kamera modulu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Kamera modulunun texniki xarakteristikalarını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Modulun adı, ayırdetmə dəqiqliyi (piksel),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kadr yeniləmə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sürəti (fps), ölçüləri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, istifadə etdiyi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elektrik gərginlik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və cərəyanın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Çəkilən videogörüntünün emalı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emalın modul üzərində və ya mikrokontrollerdə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aparılması haqqında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məlumat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az-Latn-AZ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K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eyfiyyətə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təsir edən amillərin (bulanıqlıq, titrəyişlər və s.) necə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tənzimlənməsini göstərən real təsvirlər</a:t>
            </a:r>
            <a:endParaRPr lang="az-Latn-AZ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Çəkilən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videogörüntü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təsvirində üfüq xəttinə nəzərən 50% nisbətdə səma, 50% nisbətində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isə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Yer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səthi görüntüsünün əldə olunma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prosesini göstərən real təsvirlər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Modulun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ümumi qurluşunu göstərən ən az bir şəkildən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istifadə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edilməlidir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  <p:sp>
        <p:nvSpPr>
          <p:cNvPr id="10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0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Kommunikasiya</a:t>
            </a:r>
            <a:r>
              <a:rPr lang="az-Latn-AZ" kern="0" dirty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və V</a:t>
            </a:r>
            <a:r>
              <a:rPr lang="az-Latn-AZ" kern="0" smtClean="0">
                <a:solidFill>
                  <a:srgbClr val="333399"/>
                </a:solidFill>
              </a:rPr>
              <a:t>erilənlərin İdarəedilməsi (KVİ)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Təqdimatçı</a:t>
            </a:r>
            <a:r>
              <a:rPr lang="en-US" kern="0" dirty="0" err="1" smtClean="0">
                <a:solidFill>
                  <a:srgbClr val="000000"/>
                </a:solidFill>
              </a:rPr>
              <a:t>lar</a:t>
            </a:r>
            <a:r>
              <a:rPr lang="az-Latn-AZ" kern="0" dirty="0" smtClean="0">
                <a:solidFill>
                  <a:srgbClr val="000000"/>
                </a:solidFill>
              </a:rPr>
              <a:t>ın Adı və </a:t>
            </a:r>
            <a:r>
              <a:rPr lang="az-Latn-AZ" kern="0" dirty="0">
                <a:solidFill>
                  <a:srgbClr val="000000"/>
                </a:solidFill>
              </a:rPr>
              <a:t>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və detallı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</a:t>
            </a: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000" i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İ-in yekun dizaynı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4864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Hazırlanmış model peykdə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KVİ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komponentlərinin (idarəedici qurğu, yaddaş qurğusu, model antenası, radiomodul) əsas xarakteristikalarını cədvəl şəklində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göstərin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İstifadə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olunan yekun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sensorların, eləcə də digər elektronik komponentlərin ümumi 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kommunikasiya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diaqramını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detallı 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təsvir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§"/>
            </a:pPr>
            <a:r>
              <a:rPr lang="az-Latn-AZ" sz="1600" kern="0" dirty="0" smtClean="0">
                <a:solidFill>
                  <a:srgbClr val="000000"/>
                </a:solidFill>
                <a:latin typeface="Arial"/>
              </a:rPr>
              <a:t>Sensorların və komponentlərin </a:t>
            </a:r>
            <a:r>
              <a:rPr lang="az-Latn-AZ" sz="1600" kern="0" dirty="0">
                <a:solidFill>
                  <a:srgbClr val="000000"/>
                </a:solidFill>
                <a:latin typeface="Arial"/>
              </a:rPr>
              <a:t>adları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§"/>
            </a:pPr>
            <a:r>
              <a:rPr lang="az-Latn-AZ" sz="1600" kern="0" dirty="0" smtClean="0">
                <a:solidFill>
                  <a:srgbClr val="000000"/>
                </a:solidFill>
                <a:latin typeface="Arial"/>
              </a:rPr>
              <a:t>Hər </a:t>
            </a:r>
            <a:r>
              <a:rPr lang="az-Latn-AZ" sz="1600" kern="0" dirty="0">
                <a:solidFill>
                  <a:srgbClr val="000000"/>
                </a:solidFill>
                <a:latin typeface="Arial"/>
              </a:rPr>
              <a:t>bir komponentin məlumat xətti üzərində </a:t>
            </a:r>
            <a:r>
              <a:rPr lang="az-Latn-AZ" sz="1600" kern="0" dirty="0" smtClean="0">
                <a:solidFill>
                  <a:srgbClr val="000000"/>
                </a:solidFill>
                <a:latin typeface="Arial"/>
              </a:rPr>
              <a:t>göstərilməklə qoşulma interfeysləri (İ2C, SPİ, UART, Analoq və s.)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§"/>
            </a:pPr>
            <a:r>
              <a:rPr lang="az-Latn-AZ" sz="1600" kern="0" dirty="0" smtClean="0">
                <a:solidFill>
                  <a:srgbClr val="000000"/>
                </a:solidFill>
                <a:latin typeface="Arial"/>
              </a:rPr>
              <a:t>Məlumatların Yerüstü İdarəetmə Stansiyasına (YİS) ötürülmə xəttinin təsviri: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</a:pPr>
            <a:r>
              <a:rPr lang="az-Latn-AZ" sz="1400" kern="0" dirty="0" smtClean="0">
                <a:solidFill>
                  <a:srgbClr val="000000"/>
                </a:solidFill>
                <a:latin typeface="Arial"/>
              </a:rPr>
              <a:t>1 saniyədə ötürülən məlumatın həcmi (bayt)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</a:pPr>
            <a:r>
              <a:rPr lang="az-Latn-AZ" sz="1400" kern="0" dirty="0" smtClean="0">
                <a:solidFill>
                  <a:srgbClr val="000000"/>
                </a:solidFill>
                <a:latin typeface="Arial"/>
              </a:rPr>
              <a:t>Antena </a:t>
            </a:r>
            <a:r>
              <a:rPr lang="az-Latn-AZ" sz="1400" kern="0" dirty="0">
                <a:solidFill>
                  <a:srgbClr val="000000"/>
                </a:solidFill>
                <a:latin typeface="Arial"/>
              </a:rPr>
              <a:t>vasitəsilə </a:t>
            </a:r>
            <a:r>
              <a:rPr lang="az-Latn-AZ" sz="1400" kern="0" dirty="0" smtClean="0">
                <a:solidFill>
                  <a:srgbClr val="000000"/>
                </a:solidFill>
                <a:latin typeface="Arial"/>
              </a:rPr>
              <a:t>ötürülən məlumatın çıxış gücü (db)</a:t>
            </a:r>
            <a:endParaRPr lang="az-Latn-AZ" sz="1400" kern="0" dirty="0">
              <a:solidFill>
                <a:srgbClr val="000000"/>
              </a:solidFill>
              <a:latin typeface="Arial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</a:pPr>
            <a:endParaRPr lang="az-Latn-AZ" sz="1400" kern="0" dirty="0" smtClean="0">
              <a:solidFill>
                <a:srgbClr val="000000"/>
              </a:solidFill>
              <a:latin typeface="Arial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</a:pPr>
            <a:endParaRPr lang="az-Latn-AZ" sz="1400" kern="0" dirty="0">
              <a:solidFill>
                <a:srgbClr val="000000"/>
              </a:solidFill>
              <a:latin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endParaRPr lang="az-Latn-AZ" sz="1400" kern="0" dirty="0">
              <a:solidFill>
                <a:srgbClr val="000000"/>
              </a:solidFill>
              <a:latin typeface="Arial"/>
            </a:endParaRPr>
          </a:p>
          <a:p>
            <a:pPr marL="266700" lvl="2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14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QEYD: </a:t>
            </a:r>
            <a:r>
              <a:rPr lang="az-Latn-AZ" sz="14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Telemetriyanın göndərilmə prosesinin başlanılmasını təsdiq edən həll yolları komanda tərəfindən araşdırılması məsləhət görülür.</a:t>
            </a:r>
            <a:endParaRPr lang="az-Latn-AZ" sz="1400" i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endParaRPr lang="az-Latn-AZ" sz="1400" kern="0" dirty="0" smtClean="0">
              <a:solidFill>
                <a:srgbClr val="000000"/>
              </a:solidFill>
              <a:latin typeface="Arial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</a:pPr>
            <a:endParaRPr lang="az-Latn-AZ" sz="14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RS</a:t>
            </a:r>
            <a:r>
              <a:rPr lang="az-Latn-AZ" dirty="0"/>
              <a:t>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90053" y="2148840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Elektrik-Güc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detallı izahatını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lvl="1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Elektrik-güç bölməsinin yekun quruluşu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427" y="1234440"/>
            <a:ext cx="86749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Hazırlanmış model peykdə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istifadə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olunarsa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çap lövhəsinin ümumi quruluşunu şəkillər vasitəsi ilə göstərin 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Ölçüləri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Hazırlanma üsulu (prototip lövhə, çap üsulu ilə və s.) qısa məlumat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Çap lövhəsini modelin gövdəsinə bərkitmək üçün nəzərdə tutulmuş vasitələr</a:t>
            </a:r>
          </a:p>
          <a:p>
            <a:pPr marL="287338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komponentlərin çap lövhəsi üzərində bərkidilmə üsulu 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Lehim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Konnektor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Naqil və s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Çap lövhəsi olmadığı halda elektronik komponentlərin real birləşmə üsulu və təsvirlərini əlavə edin.</a:t>
            </a: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Hazırlanmış model peykdə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istifadə olunan batareyanın əsas göstəricilərini (güc, cərəyan, gərginlik, ölçü və s.) göstərin</a:t>
            </a: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Modelin kütlə hesabatı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Təqdimatçı</a:t>
            </a:r>
            <a:r>
              <a:rPr lang="en-US" kern="0" dirty="0" err="1" smtClean="0">
                <a:solidFill>
                  <a:srgbClr val="000000"/>
                </a:solidFill>
              </a:rPr>
              <a:t>lar</a:t>
            </a:r>
            <a:r>
              <a:rPr lang="az-Latn-AZ" kern="0" dirty="0" smtClean="0">
                <a:solidFill>
                  <a:srgbClr val="000000"/>
                </a:solidFill>
              </a:rPr>
              <a:t>ın Adı və </a:t>
            </a:r>
            <a:r>
              <a:rPr lang="az-Latn-AZ" kern="0" dirty="0">
                <a:solidFill>
                  <a:srgbClr val="000000"/>
                </a:solidFill>
              </a:rPr>
              <a:t>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Kütlə hesabatı</a:t>
            </a:r>
          </a:p>
        </p:txBody>
      </p:sp>
      <p:sp>
        <p:nvSpPr>
          <p:cNvPr id="10" name="Shape 501"/>
          <p:cNvSpPr txBox="1">
            <a:spLocks/>
          </p:cNvSpPr>
          <p:nvPr/>
        </p:nvSpPr>
        <p:spPr>
          <a:xfrm>
            <a:off x="239150" y="1234440"/>
            <a:ext cx="8676250" cy="4754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Yekun hazırlanmış model üçün aşağıdakı məlumatları təsvir edən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cədvəl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elektronik komponentlərin ayrılıqda 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struktur elementlərinin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ayr</a:t>
            </a: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ılıqda </a:t>
            </a: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Kütlə hansı mənbələr vasitəsi ilə təyin olunub (məlumat kitabçası, birbaşa ölçmə metodu və s.)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səmaya </a:t>
            </a: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buraxılmağa tam hazır vəziyyətdə (enmə sistemi ilə birlikdə) ümumi kütləsi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Layihənin şərtlərini ödəmək üçün ehtiyat </a:t>
            </a: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yükdən istifadə </a:t>
            </a: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olunacaqsa</a:t>
            </a: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yükün kütləsini qeyd </a:t>
            </a: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edin </a:t>
            </a:r>
            <a:endParaRPr lang="az-Latn-AZ" sz="18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az-Latn-AZ" sz="18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1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LS – də hesablanan kütlə hesabatı ilə real kütlə hesabatı arasındakı fərqi göstərin və bu dəyişikliklərin səbəblərinin izahatını verin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 algn="just">
              <a:buSzPct val="120000"/>
              <a:buFont typeface="Arial" panose="020B0604020202020204" pitchFamily="34" charset="0"/>
              <a:buChar char="•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</a:t>
            </a:r>
            <a:r>
              <a:rPr lang="az-Latn-AZ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 dirty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əsasən yazılmalıdır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 üzrə təqdimatçılar göstərilməlidir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Əgər əlavə </a:t>
            </a:r>
            <a:r>
              <a:rPr lang="az-Latn-A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tapşırıq yerinə yetirilərsə, bununla bağlı bütün məlumatlar «Əlavə Tapşırıq Bölməsi» slaydlarında detallı olaraq göstərilməlidir.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U</a:t>
            </a:r>
            <a:r>
              <a:rPr lang="az-Latn-AZ" kern="0">
                <a:solidFill>
                  <a:srgbClr val="333399"/>
                </a:solidFill>
              </a:rPr>
              <a:t>çuş </a:t>
            </a:r>
            <a:r>
              <a:rPr lang="az-Latn-AZ" kern="0" smtClean="0">
                <a:solidFill>
                  <a:srgbClr val="333399"/>
                </a:solidFill>
              </a:rPr>
              <a:t>Proqramının</a:t>
            </a:r>
            <a:r>
              <a:rPr lang="az-Latn-AZ" kern="0">
                <a:solidFill>
                  <a:srgbClr val="333399"/>
                </a:solidFill>
              </a:rPr>
              <a:t> </a:t>
            </a:r>
            <a:r>
              <a:rPr lang="az-Latn-AZ" kern="0" smtClean="0">
                <a:solidFill>
                  <a:srgbClr val="333399"/>
                </a:solidFill>
              </a:rPr>
              <a:t>(UP)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D</a:t>
            </a:r>
            <a:r>
              <a:rPr lang="az-Latn-AZ" kern="0" smtClean="0">
                <a:solidFill>
                  <a:srgbClr val="333399"/>
                </a:solidFill>
              </a:rPr>
              <a:t>izaynı </a:t>
            </a: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 dən sonra bu bölmədə baş vermiş bütün dəyişiklikləri səbəbləri göstərilməklə aydın şəkildə qeyd edin və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detallı izahatını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lvl="1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UP – na ümumi baxış</a:t>
            </a:r>
          </a:p>
        </p:txBody>
      </p:sp>
      <p:sp>
        <p:nvSpPr>
          <p:cNvPr id="7" name="Shape 665"/>
          <p:cNvSpPr txBox="1">
            <a:spLocks/>
          </p:cNvSpPr>
          <p:nvPr/>
        </p:nvSpPr>
        <p:spPr>
          <a:xfrm>
            <a:off x="239150" y="1234440"/>
            <a:ext cx="8676250" cy="369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000000"/>
              </a:buClr>
            </a:pPr>
            <a:r>
              <a:rPr lang="az-Latn-AZ" sz="2000" b="0" kern="0" dirty="0" smtClean="0">
                <a:solidFill>
                  <a:srgbClr val="000000"/>
                </a:solidFill>
              </a:rPr>
              <a:t>Yekun uçuş proqramı ilə bağlı aşağıdakılar </a:t>
            </a:r>
            <a:r>
              <a:rPr lang="az-Latn-AZ" sz="2000" b="0" kern="0" dirty="0" smtClean="0">
                <a:solidFill>
                  <a:srgbClr val="000000"/>
                </a:solidFill>
              </a:rPr>
              <a:t>qeyd </a:t>
            </a:r>
            <a:r>
              <a:rPr lang="az-Latn-AZ" sz="2000" b="0" kern="0" dirty="0">
                <a:solidFill>
                  <a:srgbClr val="000000"/>
                </a:solidFill>
              </a:rPr>
              <a:t>edilməlidir</a:t>
            </a:r>
            <a:r>
              <a:rPr lang="en-US" sz="2000" b="0" kern="0" dirty="0">
                <a:solidFill>
                  <a:srgbClr val="000000"/>
                </a:solidFill>
              </a:rPr>
              <a:t>:</a:t>
            </a:r>
            <a:endParaRPr lang="az-Latn-AZ" sz="2000" b="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 smtClean="0">
                <a:solidFill>
                  <a:srgbClr val="000000"/>
                </a:solidFill>
              </a:rPr>
              <a:t>UP alqoritminin </a:t>
            </a:r>
            <a:r>
              <a:rPr lang="az-Latn-AZ" sz="1800" b="1" kern="0" dirty="0" smtClean="0">
                <a:solidFill>
                  <a:srgbClr val="000000"/>
                </a:solidFill>
              </a:rPr>
              <a:t>bütün əməliyyatlar </a:t>
            </a:r>
            <a:r>
              <a:rPr lang="az-Latn-AZ" sz="1800" kern="0" dirty="0" smtClean="0">
                <a:solidFill>
                  <a:srgbClr val="000000"/>
                </a:solidFill>
              </a:rPr>
              <a:t>göstərilməklə bloklarla </a:t>
            </a:r>
            <a:r>
              <a:rPr lang="az-Latn-AZ" sz="1800" kern="0" dirty="0">
                <a:solidFill>
                  <a:srgbClr val="000000"/>
                </a:solidFill>
              </a:rPr>
              <a:t>təsviri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 smtClean="0">
                <a:solidFill>
                  <a:srgbClr val="000000"/>
                </a:solidFill>
              </a:rPr>
              <a:t>UP-nın </a:t>
            </a:r>
            <a:r>
              <a:rPr lang="az-Latn-AZ" sz="1800" kern="0" dirty="0">
                <a:solidFill>
                  <a:srgbClr val="000000"/>
                </a:solidFill>
              </a:rPr>
              <a:t>yerinə yetirdiyi tapşırıqlarla bağlı </a:t>
            </a:r>
            <a:r>
              <a:rPr lang="az-Latn-AZ" sz="1800" kern="0" dirty="0" smtClean="0">
                <a:solidFill>
                  <a:srgbClr val="000000"/>
                </a:solidFill>
              </a:rPr>
              <a:t>məlumat</a:t>
            </a:r>
            <a:endParaRPr lang="az-Latn-AZ" sz="1800" kern="0" dirty="0" smtClean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b="0" kern="0" noProof="1" smtClean="0">
                <a:solidFill>
                  <a:srgbClr val="000000"/>
                </a:solidFill>
              </a:rPr>
              <a:t>UP</a:t>
            </a:r>
            <a:r>
              <a:rPr lang="az-Latn-AZ" sz="1800" b="0" kern="0" dirty="0" smtClean="0">
                <a:solidFill>
                  <a:srgbClr val="333399"/>
                </a:solidFill>
              </a:rPr>
              <a:t> </a:t>
            </a:r>
            <a:r>
              <a:rPr lang="az-Latn-AZ" sz="1800" b="0" kern="0" dirty="0">
                <a:solidFill>
                  <a:schemeClr val="tx1"/>
                </a:solidFill>
              </a:rPr>
              <a:t>–</a:t>
            </a:r>
            <a:r>
              <a:rPr lang="az-Latn-AZ" sz="1800" b="0" kern="0" dirty="0">
                <a:solidFill>
                  <a:srgbClr val="333399"/>
                </a:solidFill>
              </a:rPr>
              <a:t> </a:t>
            </a:r>
            <a:r>
              <a:rPr lang="az-Latn-AZ" sz="1800" b="0" kern="0" noProof="1">
                <a:solidFill>
                  <a:srgbClr val="000000"/>
                </a:solidFill>
              </a:rPr>
              <a:t>da uçuş </a:t>
            </a:r>
            <a:r>
              <a:rPr lang="az-Latn-AZ" sz="1800" b="0" kern="0" dirty="0">
                <a:solidFill>
                  <a:srgbClr val="000000"/>
                </a:solidFill>
              </a:rPr>
              <a:t>zamanı hər hansı bir səbəbdən sıfırlanma olarsa </a:t>
            </a:r>
            <a:r>
              <a:rPr lang="en-US" sz="1800" b="0" kern="0" dirty="0">
                <a:solidFill>
                  <a:srgbClr val="000000"/>
                </a:solidFill>
              </a:rPr>
              <a:t>(soft reset)</a:t>
            </a:r>
            <a:r>
              <a:rPr lang="az-Latn-AZ" sz="1800" b="0" kern="0" dirty="0">
                <a:solidFill>
                  <a:srgbClr val="000000"/>
                </a:solidFill>
              </a:rPr>
              <a:t>, onun doğru vəziyyətə necə gətiriləcəyini qeyd </a:t>
            </a:r>
            <a:r>
              <a:rPr lang="az-Latn-AZ" sz="1800" b="0" kern="0" dirty="0" smtClean="0">
                <a:solidFill>
                  <a:srgbClr val="000000"/>
                </a:solidFill>
              </a:rPr>
              <a:t>edin</a:t>
            </a:r>
          </a:p>
          <a:p>
            <a:pPr lvl="2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1800" kern="0" dirty="0">
                <a:solidFill>
                  <a:srgbClr val="000000"/>
                </a:solidFill>
              </a:rPr>
              <a:t>Verilənlərin yaddaşda saxlanması və sonradan bərpası prosesini izah edin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b="1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R</a:t>
            </a:r>
            <a:r>
              <a:rPr lang="az-Latn-AZ" dirty="0" smtClean="0"/>
              <a:t>S</a:t>
            </a:r>
            <a:r>
              <a:rPr lang="az-Latn-AZ" dirty="0"/>
              <a:t>: Komanda İD və Adı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Ye</a:t>
            </a:r>
            <a:r>
              <a:rPr lang="az-Latn-AZ" kern="0" dirty="0">
                <a:solidFill>
                  <a:srgbClr val="333399"/>
                </a:solidFill>
              </a:rPr>
              <a:t>rüstü İ</a:t>
            </a:r>
            <a:r>
              <a:rPr lang="az-Latn-AZ" kern="0" dirty="0" smtClean="0">
                <a:solidFill>
                  <a:srgbClr val="333399"/>
                </a:solidFill>
              </a:rPr>
              <a:t>darəetmə </a:t>
            </a:r>
            <a:r>
              <a:rPr lang="az-Latn-AZ" kern="0" dirty="0">
                <a:solidFill>
                  <a:srgbClr val="333399"/>
                </a:solidFill>
              </a:rPr>
              <a:t>S</a:t>
            </a:r>
            <a:r>
              <a:rPr lang="az-Latn-AZ" kern="0" dirty="0" smtClean="0">
                <a:solidFill>
                  <a:srgbClr val="333399"/>
                </a:solidFill>
              </a:rPr>
              <a:t>isteminin</a:t>
            </a:r>
            <a:r>
              <a:rPr lang="en-US" kern="0" dirty="0" smtClean="0">
                <a:solidFill>
                  <a:srgbClr val="333399"/>
                </a:solidFill>
              </a:rPr>
              <a:t> (Y</a:t>
            </a:r>
            <a:r>
              <a:rPr lang="az-Latn-AZ" kern="0" dirty="0" smtClean="0">
                <a:solidFill>
                  <a:srgbClr val="333399"/>
                </a:solidFill>
              </a:rPr>
              <a:t>İ</a:t>
            </a:r>
            <a:r>
              <a:rPr lang="en-US" kern="0" dirty="0" smtClean="0">
                <a:solidFill>
                  <a:srgbClr val="333399"/>
                </a:solidFill>
              </a:rPr>
              <a:t>S)</a:t>
            </a:r>
            <a:r>
              <a:rPr lang="az-Latn-AZ" kern="0" dirty="0" smtClean="0">
                <a:solidFill>
                  <a:srgbClr val="333399"/>
                </a:solidFill>
              </a:rPr>
              <a:t> Dizaynı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və detallı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</a:t>
            </a: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000" i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YİS-in yekun dizaynı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Yerüstü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stansiyanın k</a:t>
            </a:r>
            <a:r>
              <a:rPr lang="az-Latn-AZ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omponentləri </a:t>
            </a:r>
            <a:r>
              <a:rPr lang="az-Latn-AZ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 onların necə </a:t>
            </a:r>
            <a:r>
              <a:rPr lang="az-Latn-AZ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qoşulduğunu </a:t>
            </a:r>
            <a:r>
              <a:rPr lang="az-Latn-AZ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təsvirlərlə göstərin və izahlarını qeyd edin </a:t>
            </a:r>
            <a:r>
              <a:rPr lang="az-Latn-AZ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(kompüterlər, antena, birləşdiricilər və s</a:t>
            </a:r>
            <a:r>
              <a:rPr lang="az-Latn-AZ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az-Latn-AZ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YİS </a:t>
            </a:r>
            <a:r>
              <a:rPr lang="az-Latn-AZ" sz="2400" b="1" kern="0">
                <a:solidFill>
                  <a:srgbClr val="333399"/>
                </a:solidFill>
              </a:rPr>
              <a:t>– </a:t>
            </a:r>
            <a:r>
              <a:rPr lang="az-Latn-AZ" sz="2400" b="1" kern="0" smtClean="0">
                <a:solidFill>
                  <a:srgbClr val="333399"/>
                </a:solidFill>
              </a:rPr>
              <a:t>n</a:t>
            </a:r>
            <a:r>
              <a:rPr lang="az-Latn-AZ" sz="2400" b="1" kern="0" noProof="1" smtClean="0">
                <a:solidFill>
                  <a:srgbClr val="333399"/>
                </a:solidFill>
              </a:rPr>
              <a:t>in </a:t>
            </a:r>
            <a:r>
              <a:rPr lang="az-Latn-AZ" sz="2400" b="1" kern="0" noProof="1">
                <a:solidFill>
                  <a:srgbClr val="333399"/>
                </a:solidFill>
              </a:rPr>
              <a:t>proqramı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8" name="Shape 665"/>
          <p:cNvSpPr txBox="1">
            <a:spLocks/>
          </p:cNvSpPr>
          <p:nvPr/>
        </p:nvSpPr>
        <p:spPr>
          <a:xfrm>
            <a:off x="239150" y="1234440"/>
            <a:ext cx="8676250" cy="4937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P</a:t>
            </a:r>
            <a:r>
              <a:rPr lang="az-Latn-AZ" sz="2000" b="0" kern="0" dirty="0" smtClean="0">
                <a:solidFill>
                  <a:srgbClr val="000000"/>
                </a:solidFill>
              </a:rPr>
              <a:t>roqram təminatında hazırlanmış hissələrin real </a:t>
            </a:r>
            <a:r>
              <a:rPr lang="az-Latn-AZ" sz="2000" b="0" kern="0" dirty="0">
                <a:solidFill>
                  <a:srgbClr val="000000"/>
                </a:solidFill>
              </a:rPr>
              <a:t>zaman ərzində telemetriyaya uyğun qrafiki çəkən proqramın </a:t>
            </a:r>
            <a:r>
              <a:rPr lang="az-Latn-AZ" sz="2000" b="0" kern="0" dirty="0" smtClean="0">
                <a:solidFill>
                  <a:srgbClr val="000000"/>
                </a:solidFill>
              </a:rPr>
              <a:t>dizayn təsvirini verin</a:t>
            </a:r>
            <a:endParaRPr lang="az-Latn-AZ" sz="2000" b="0" kern="0" dirty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Əlavə </a:t>
            </a:r>
            <a:r>
              <a:rPr lang="az-Latn-AZ" kern="0" smtClean="0">
                <a:solidFill>
                  <a:srgbClr val="333399"/>
                </a:solidFill>
              </a:rPr>
              <a:t>Tapşırıq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sp>
        <p:nvSpPr>
          <p:cNvPr id="5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və detallı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lvl="1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Seçilmiş </a:t>
            </a:r>
            <a:r>
              <a:rPr lang="az-Latn-AZ" sz="2400" b="1" kern="0" dirty="0" smtClean="0">
                <a:solidFill>
                  <a:srgbClr val="333399"/>
                </a:solidFill>
              </a:rPr>
              <a:t>əlavə </a:t>
            </a:r>
            <a:r>
              <a:rPr lang="az-Latn-AZ" sz="2400" b="1" kern="0" dirty="0" smtClean="0">
                <a:solidFill>
                  <a:srgbClr val="333399"/>
                </a:solidFill>
              </a:rPr>
              <a:t>tapşırığın təsviri 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150" y="1234440"/>
            <a:ext cx="857566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/>
                <a:ea typeface="Arial"/>
                <a:cs typeface="Arial"/>
              </a:rPr>
              <a:t>Əlavə </a:t>
            </a:r>
            <a:r>
              <a:rPr lang="az-Latn-AZ" sz="2000" dirty="0" smtClean="0">
                <a:latin typeface="Arial"/>
                <a:ea typeface="Arial"/>
                <a:cs typeface="Arial"/>
              </a:rPr>
              <a:t>tapşırığın reallaşdırılması üçün yerinə yetirilən əməliyyatları detallı şəkildə göstərin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/>
                <a:ea typeface="Arial"/>
                <a:cs typeface="Arial"/>
              </a:rPr>
              <a:t>Əlavə tapşırığın əsas </a:t>
            </a:r>
            <a:r>
              <a:rPr lang="az-Latn-AZ" sz="2000" dirty="0">
                <a:latin typeface="Arial"/>
                <a:ea typeface="Arial"/>
                <a:cs typeface="Arial"/>
              </a:rPr>
              <a:t>tapşırığa təsirinin (həm müsbət, həm də mənfi tərəfdən) </a:t>
            </a:r>
            <a:r>
              <a:rPr lang="az-Latn-AZ" sz="2000" dirty="0" smtClean="0">
                <a:latin typeface="Arial"/>
                <a:ea typeface="Arial"/>
                <a:cs typeface="Arial"/>
              </a:rPr>
              <a:t>detallı analizini yerinə yetirin və analizin </a:t>
            </a:r>
            <a:r>
              <a:rPr lang="az-Latn-AZ" sz="2000" dirty="0" smtClean="0">
                <a:latin typeface="Arial"/>
                <a:ea typeface="Arial"/>
                <a:cs typeface="Arial"/>
              </a:rPr>
              <a:t>nəticələri göstərin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.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/>
                <a:ea typeface="Arial"/>
                <a:cs typeface="Arial"/>
              </a:rPr>
              <a:t>Həmçinin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: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/>
                <a:ea typeface="Arial"/>
                <a:cs typeface="Arial"/>
              </a:rPr>
              <a:t>Tapşırığın </a:t>
            </a:r>
            <a:r>
              <a:rPr lang="az-Latn-AZ" dirty="0">
                <a:latin typeface="Arial"/>
                <a:ea typeface="Arial"/>
                <a:cs typeface="Arial"/>
              </a:rPr>
              <a:t>icrası üçün istifadə </a:t>
            </a:r>
            <a:r>
              <a:rPr lang="az-Latn-AZ" dirty="0" smtClean="0">
                <a:latin typeface="Arial"/>
                <a:ea typeface="Arial"/>
                <a:cs typeface="Arial"/>
              </a:rPr>
              <a:t>olunmuş </a:t>
            </a:r>
            <a:r>
              <a:rPr lang="az-Latn-AZ" dirty="0" smtClean="0">
                <a:latin typeface="Arial"/>
                <a:ea typeface="Arial"/>
                <a:cs typeface="Arial"/>
              </a:rPr>
              <a:t>əlavə </a:t>
            </a:r>
            <a:r>
              <a:rPr lang="az-Latn-AZ" dirty="0" smtClean="0">
                <a:latin typeface="Arial"/>
                <a:ea typeface="Arial"/>
                <a:cs typeface="Arial"/>
              </a:rPr>
              <a:t>elektronik </a:t>
            </a:r>
            <a:r>
              <a:rPr lang="az-Latn-AZ" dirty="0">
                <a:latin typeface="Arial"/>
                <a:ea typeface="Arial"/>
                <a:cs typeface="Arial"/>
              </a:rPr>
              <a:t>/</a:t>
            </a:r>
            <a:r>
              <a:rPr lang="az-Latn-AZ" dirty="0" smtClean="0">
                <a:latin typeface="Arial"/>
                <a:ea typeface="Arial"/>
                <a:cs typeface="Arial"/>
              </a:rPr>
              <a:t> </a:t>
            </a:r>
            <a:r>
              <a:rPr lang="az-Latn-AZ" dirty="0" smtClean="0">
                <a:latin typeface="Arial"/>
                <a:ea typeface="Arial"/>
                <a:cs typeface="Arial"/>
              </a:rPr>
              <a:t>mexanik, komponent və </a:t>
            </a:r>
            <a:r>
              <a:rPr lang="az-Latn-AZ" dirty="0" smtClean="0">
                <a:latin typeface="Arial"/>
                <a:ea typeface="Arial"/>
                <a:cs typeface="Arial"/>
              </a:rPr>
              <a:t>elementlərin izahlı təsvirini göstərin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/>
                <a:ea typeface="Arial"/>
                <a:cs typeface="Arial"/>
              </a:rPr>
              <a:t>Əlavə tapşırığın icrası üçün işçi alqoritmi detallı təsvir edin</a:t>
            </a: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16602" y="4013261"/>
            <a:ext cx="480970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307166" y="4013261"/>
            <a:ext cx="475143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Komandanın strukturu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aşağıdakı nümunədə göstərilən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diaqrama bənzər şəkildə hazırlanmalıdır: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LS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(Layihələndirmə Sənədi)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d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ən sonra komanda strukturunda dəyişiklik baş vermişsə, səbəbini göstərməklə qeyd edin.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091903" y="4013261"/>
            <a:ext cx="475144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61805" y="4291192"/>
            <a:ext cx="0" cy="96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61805" y="4943826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61805" y="5591075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652370" y="4954455"/>
            <a:ext cx="0" cy="80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650749" y="5591075"/>
            <a:ext cx="1621" cy="882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437107" y="4943826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437107" y="5591075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207008" y="2496324"/>
            <a:ext cx="6669633" cy="374200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1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1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1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1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1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1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1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1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1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1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1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1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100" kern="0" dirty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221844" y="4943826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221844" y="5591075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652369" y="4291192"/>
            <a:ext cx="1" cy="107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437106" y="4291192"/>
            <a:ext cx="1" cy="96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221844" y="4291192"/>
            <a:ext cx="0" cy="96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T</a:t>
            </a:r>
            <a:r>
              <a:rPr lang="az-Latn-AZ" kern="0" smtClean="0">
                <a:solidFill>
                  <a:srgbClr val="333399"/>
                </a:solidFill>
              </a:rPr>
              <a:t>ələblərə Uyğunluq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smtClean="0">
              <a:solidFill>
                <a:srgbClr val="333399"/>
              </a:solidFill>
            </a:endParaRPr>
          </a:p>
        </p:txBody>
      </p:sp>
      <p:sp>
        <p:nvSpPr>
          <p:cNvPr id="13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Tələblərə uyğunluğun təqdimatı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3700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0" dirty="0" smtClean="0">
                <a:solidFill>
                  <a:prstClr val="black"/>
                </a:solidFill>
              </a:rPr>
              <a:t>Texniki </a:t>
            </a:r>
            <a:r>
              <a:rPr lang="az-Latn-AZ" sz="2000" b="0" dirty="0" smtClean="0">
                <a:solidFill>
                  <a:prstClr val="black"/>
                </a:solidFill>
              </a:rPr>
              <a:t>tapşırıqda (</a:t>
            </a:r>
            <a:r>
              <a:rPr lang="en-US" sz="2000" b="0" dirty="0" smtClean="0">
                <a:solidFill>
                  <a:prstClr val="black"/>
                </a:solidFill>
              </a:rPr>
              <a:t>“</a:t>
            </a:r>
            <a:r>
              <a:rPr lang="az-Latn-AZ" sz="2000" b="0" dirty="0" smtClean="0">
                <a:solidFill>
                  <a:prstClr val="black"/>
                </a:solidFill>
              </a:rPr>
              <a:t>Layihə haqqında</a:t>
            </a:r>
            <a:r>
              <a:rPr lang="en-US" sz="2000" b="0" dirty="0" smtClean="0">
                <a:solidFill>
                  <a:prstClr val="black"/>
                </a:solidFill>
              </a:rPr>
              <a:t>”</a:t>
            </a:r>
            <a:r>
              <a:rPr lang="az-Latn-AZ" sz="2000" b="0" dirty="0" smtClean="0">
                <a:solidFill>
                  <a:prstClr val="black"/>
                </a:solidFill>
              </a:rPr>
              <a:t>-</a:t>
            </a:r>
            <a:r>
              <a:rPr lang="en-US" sz="2000" b="0" dirty="0" smtClean="0">
                <a:solidFill>
                  <a:prstClr val="black"/>
                </a:solidFill>
              </a:rPr>
              <a:t> </a:t>
            </a:r>
            <a:r>
              <a:rPr lang="az-Latn-AZ" sz="2000" b="0" dirty="0" smtClean="0">
                <a:solidFill>
                  <a:prstClr val="black"/>
                </a:solidFill>
              </a:rPr>
              <a:t>sənədi) verilən ardıcıllığa uyğun olaraq əsas və əlavə şərtlərin yerinə yetirilmə statusunu aşağıdakı nümunəyə əsasən təqdim edin.</a:t>
            </a: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46355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b="0" dirty="0" smtClean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07033"/>
              </p:ext>
            </p:extLst>
          </p:nvPr>
        </p:nvGraphicFramePr>
        <p:xfrm>
          <a:off x="237744" y="2263434"/>
          <a:ext cx="8686800" cy="3230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7213"/>
                <a:gridCol w="4285220"/>
                <a:gridCol w="738831"/>
                <a:gridCol w="3085536"/>
              </a:tblGrid>
              <a:tr h="331407">
                <a:tc>
                  <a:txBody>
                    <a:bodyPr/>
                    <a:lstStyle/>
                    <a:p>
                      <a:pPr algn="ctr"/>
                      <a:r>
                        <a:rPr lang="az-Latn-A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Şərtin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təsviri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 Status</a:t>
                      </a: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Qeyd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7868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peykin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ümumi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kütləsi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 ± 10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olmalıdır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YY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Əlavə tapşırıq yerinə yetirildikdə MP kütləsi 2 qram daha ağırdır, yekun kütlə: 512 qram.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56">
                <a:tc>
                  <a:txBody>
                    <a:bodyPr/>
                    <a:lstStyle/>
                    <a:p>
                      <a:pPr algn="ctr"/>
                      <a:r>
                        <a:rPr lang="az-Latn-A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peyk 90 mm diametr və 300 mm uzunluqlu ölçülərə malik silindirə yerləşəcək formada olmalıdır (Passiv enmə sistemi ilə birlikdə).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Ölçü tələbləri tamamilə yerinə yetirildi.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Havada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olarkən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model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peykin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rahatlıqla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görülə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bilməsi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üçün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gözəçarpan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rənglərdən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istifadə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olunmalıdır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məs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qırmızı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çəhrayı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narıncı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s.).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r>
                        <a:rPr lang="az-Latn-A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Peykin sifariş olunan gövdə materialının rəngi (qırmızı) real göndərilən məhsulun rəngindən (ağ) fərqlənir.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hape 665"/>
          <p:cNvSpPr txBox="1">
            <a:spLocks/>
          </p:cNvSpPr>
          <p:nvPr/>
        </p:nvSpPr>
        <p:spPr>
          <a:xfrm>
            <a:off x="238629" y="5623560"/>
            <a:ext cx="8677656" cy="6943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1400" i="1" dirty="0">
                <a:solidFill>
                  <a:schemeClr val="tx1"/>
                </a:solidFill>
              </a:rPr>
              <a:t>Cədvəldə </a:t>
            </a:r>
            <a:r>
              <a:rPr lang="en-US" sz="1400" i="1" dirty="0">
                <a:solidFill>
                  <a:schemeClr val="tx1"/>
                </a:solidFill>
              </a:rPr>
              <a:t>“</a:t>
            </a:r>
            <a:r>
              <a:rPr lang="az-Latn-AZ" sz="1400" i="1" dirty="0">
                <a:solidFill>
                  <a:schemeClr val="tx1"/>
                </a:solidFill>
              </a:rPr>
              <a:t>Cari Status</a:t>
            </a:r>
            <a:r>
              <a:rPr lang="en-US" sz="1400" i="1" dirty="0">
                <a:solidFill>
                  <a:schemeClr val="tx1"/>
                </a:solidFill>
              </a:rPr>
              <a:t>”</a:t>
            </a:r>
            <a:r>
              <a:rPr lang="az-Latn-AZ" sz="1400" i="1" dirty="0">
                <a:solidFill>
                  <a:schemeClr val="tx1"/>
                </a:solidFill>
              </a:rPr>
              <a:t> üçün TM, NT, YY kimi </a:t>
            </a:r>
            <a:r>
              <a:rPr lang="az-Latn-AZ" sz="1400" i="1" dirty="0" smtClean="0">
                <a:solidFill>
                  <a:schemeClr val="tx1"/>
                </a:solidFill>
              </a:rPr>
              <a:t>qısaltmalardan (TM </a:t>
            </a:r>
            <a:r>
              <a:rPr lang="az-Latn-AZ" sz="1400" i="1" dirty="0">
                <a:solidFill>
                  <a:schemeClr val="tx1"/>
                </a:solidFill>
              </a:rPr>
              <a:t>– Tamam, NT – Natamam, YY – Yerinə </a:t>
            </a:r>
            <a:r>
              <a:rPr lang="az-Latn-AZ" sz="1400" i="1" dirty="0" smtClean="0">
                <a:solidFill>
                  <a:schemeClr val="tx1"/>
                </a:solidFill>
              </a:rPr>
              <a:t>Yetirilmədi), fon </a:t>
            </a:r>
            <a:r>
              <a:rPr lang="az-Latn-AZ" sz="1400" i="1" dirty="0">
                <a:solidFill>
                  <a:schemeClr val="tx1"/>
                </a:solidFill>
              </a:rPr>
              <a:t>rəngi </a:t>
            </a:r>
            <a:r>
              <a:rPr lang="az-Latn-AZ" sz="1400" i="1" dirty="0" smtClean="0">
                <a:solidFill>
                  <a:schemeClr val="tx1"/>
                </a:solidFill>
              </a:rPr>
              <a:t>olaraq </a:t>
            </a:r>
            <a:r>
              <a:rPr lang="az-Latn-AZ" sz="1400" i="1" dirty="0">
                <a:solidFill>
                  <a:schemeClr val="tx1"/>
                </a:solidFill>
              </a:rPr>
              <a:t>isə </a:t>
            </a:r>
            <a:r>
              <a:rPr lang="az-Latn-AZ" sz="1400" i="1" dirty="0">
                <a:solidFill>
                  <a:srgbClr val="00FF00"/>
                </a:solidFill>
              </a:rPr>
              <a:t>TM üçün yaşıl</a:t>
            </a:r>
            <a:r>
              <a:rPr lang="az-Latn-AZ" sz="1400" i="1" dirty="0">
                <a:solidFill>
                  <a:prstClr val="black"/>
                </a:solidFill>
              </a:rPr>
              <a:t>, </a:t>
            </a:r>
            <a:r>
              <a:rPr lang="az-Latn-AZ" sz="1400" i="1" dirty="0">
                <a:solidFill>
                  <a:srgbClr val="FF0000"/>
                </a:solidFill>
              </a:rPr>
              <a:t>YY üçün </a:t>
            </a:r>
            <a:r>
              <a:rPr lang="az-Latn-AZ" sz="1400" i="1" dirty="0" smtClean="0">
                <a:solidFill>
                  <a:srgbClr val="FF0000"/>
                </a:solidFill>
              </a:rPr>
              <a:t>qırmızı</a:t>
            </a:r>
            <a:r>
              <a:rPr lang="az-Latn-AZ" sz="1400" i="1" dirty="0">
                <a:solidFill>
                  <a:schemeClr val="tx1"/>
                </a:solidFill>
              </a:rPr>
              <a:t> </a:t>
            </a:r>
            <a:r>
              <a:rPr lang="az-Latn-AZ" sz="1400" i="1" dirty="0" smtClean="0">
                <a:solidFill>
                  <a:schemeClr val="tx1"/>
                </a:solidFill>
              </a:rPr>
              <a:t>və </a:t>
            </a:r>
            <a:r>
              <a:rPr lang="az-Latn-AZ" sz="1400" i="1" dirty="0" smtClean="0">
                <a:solidFill>
                  <a:srgbClr val="FF33CC"/>
                </a:solidFill>
              </a:rPr>
              <a:t>NT </a:t>
            </a:r>
            <a:r>
              <a:rPr lang="az-Latn-AZ" sz="1400" i="1" dirty="0">
                <a:solidFill>
                  <a:srgbClr val="FF33CC"/>
                </a:solidFill>
              </a:rPr>
              <a:t>üçün çəhrayı </a:t>
            </a:r>
            <a:r>
              <a:rPr lang="az-Latn-AZ" sz="1400" i="1" dirty="0">
                <a:solidFill>
                  <a:schemeClr val="tx1"/>
                </a:solidFill>
              </a:rPr>
              <a:t>rəngdən istifadə </a:t>
            </a:r>
            <a:r>
              <a:rPr lang="az-Latn-AZ" sz="1400" i="1" dirty="0" smtClean="0">
                <a:solidFill>
                  <a:schemeClr val="tx1"/>
                </a:solidFill>
              </a:rPr>
              <a:t>edin. </a:t>
            </a:r>
            <a:r>
              <a:rPr lang="en-US" sz="1400" i="1" dirty="0" smtClean="0">
                <a:solidFill>
                  <a:schemeClr val="tx1"/>
                </a:solidFill>
              </a:rPr>
              <a:t>“</a:t>
            </a:r>
            <a:r>
              <a:rPr lang="az-Latn-AZ" sz="1400" i="1" dirty="0" smtClean="0">
                <a:solidFill>
                  <a:schemeClr val="tx1"/>
                </a:solidFill>
              </a:rPr>
              <a:t>İ</a:t>
            </a:r>
            <a:r>
              <a:rPr lang="en-US" sz="1400" i="1" dirty="0" smtClean="0">
                <a:solidFill>
                  <a:schemeClr val="tx1"/>
                </a:solidFill>
              </a:rPr>
              <a:t>D”</a:t>
            </a:r>
            <a:r>
              <a:rPr lang="az-Latn-AZ" sz="1400" i="1" dirty="0" smtClean="0">
                <a:solidFill>
                  <a:schemeClr val="tx1"/>
                </a:solidFill>
              </a:rPr>
              <a:t>, </a:t>
            </a:r>
            <a:r>
              <a:rPr lang="en-US" sz="1400" i="1" dirty="0" smtClean="0">
                <a:solidFill>
                  <a:schemeClr val="tx1"/>
                </a:solidFill>
              </a:rPr>
              <a:t>“</a:t>
            </a:r>
            <a:r>
              <a:rPr lang="az-Latn-AZ" sz="1400" i="1" dirty="0" smtClean="0">
                <a:solidFill>
                  <a:schemeClr val="tx1"/>
                </a:solidFill>
              </a:rPr>
              <a:t>Tələb</a:t>
            </a:r>
            <a:r>
              <a:rPr lang="en-US" sz="1400" i="1" dirty="0" smtClean="0">
                <a:solidFill>
                  <a:schemeClr val="tx1"/>
                </a:solidFill>
              </a:rPr>
              <a:t>”</a:t>
            </a:r>
            <a:r>
              <a:rPr lang="az-Latn-AZ" sz="1400" i="1" dirty="0" smtClean="0">
                <a:solidFill>
                  <a:schemeClr val="tx1"/>
                </a:solidFill>
              </a:rPr>
              <a:t> və </a:t>
            </a:r>
            <a:r>
              <a:rPr lang="en-US" sz="1400" i="1" dirty="0" smtClean="0">
                <a:solidFill>
                  <a:schemeClr val="tx1"/>
                </a:solidFill>
              </a:rPr>
              <a:t>“</a:t>
            </a:r>
            <a:r>
              <a:rPr lang="az-Latn-AZ" sz="1400" i="1" dirty="0" smtClean="0">
                <a:solidFill>
                  <a:schemeClr val="tx1"/>
                </a:solidFill>
              </a:rPr>
              <a:t>Qeyd</a:t>
            </a:r>
            <a:r>
              <a:rPr lang="en-US" sz="1400" i="1" dirty="0" smtClean="0">
                <a:solidFill>
                  <a:schemeClr val="tx1"/>
                </a:solidFill>
              </a:rPr>
              <a:t>”</a:t>
            </a:r>
            <a:r>
              <a:rPr lang="az-Latn-AZ" sz="1400" i="1" dirty="0" smtClean="0">
                <a:solidFill>
                  <a:schemeClr val="tx1"/>
                </a:solidFill>
              </a:rPr>
              <a:t> sütunlarını rəngləməyə ehtiyac yoxdur.</a:t>
            </a:r>
            <a:endParaRPr lang="az-Latn-AZ" sz="1400" i="1" dirty="0">
              <a:solidFill>
                <a:schemeClr val="tx1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239150" y="6446520"/>
            <a:ext cx="218400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Təqdimatçı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4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4600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Testlər və Alınmış Nəticələr </a:t>
            </a:r>
            <a:endParaRPr lang="az-Latn-AZ" kern="0" dirty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</a:p>
        </p:txBody>
      </p:sp>
      <p:sp>
        <p:nvSpPr>
          <p:cNvPr id="13" name="Shape 174"/>
          <p:cNvSpPr txBox="1">
            <a:spLocks/>
          </p:cNvSpPr>
          <p:nvPr/>
        </p:nvSpPr>
        <p:spPr>
          <a:xfrm>
            <a:off x="2152650" y="3737610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>
                <a:solidFill>
                  <a:srgbClr val="000000"/>
                </a:solidFill>
              </a:rPr>
              <a:t>Təqdimatçının </a:t>
            </a:r>
            <a:r>
              <a:rPr lang="az-Latn-AZ" kern="0" smtClean="0">
                <a:solidFill>
                  <a:srgbClr val="000000"/>
                </a:solidFill>
              </a:rPr>
              <a:t>Adı</a:t>
            </a:r>
            <a:r>
              <a:rPr lang="en-US" kern="0" smtClean="0">
                <a:solidFill>
                  <a:srgbClr val="000000"/>
                </a:solidFill>
              </a:rPr>
              <a:t> </a:t>
            </a:r>
            <a:r>
              <a:rPr lang="az-Latn-AZ" kern="0" smtClean="0">
                <a:solidFill>
                  <a:srgbClr val="000000"/>
                </a:solidFill>
              </a:rPr>
              <a:t>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43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 smtClean="0">
                <a:solidFill>
                  <a:srgbClr val="333399"/>
                </a:solidFill>
              </a:rPr>
              <a:t>Testlərin həyata keçirilməsi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57566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Aparılmış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testləri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və nəticələrini göstərən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təsvirləri təqdim edin: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T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estlərin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həyata keçirilmə ardıcıllığı, məqsədi, üsulu, nəticəsi, hansı tələblərdən irəli gəldiyini və digər vacib hesab etdiyiniz məqamlar haqqında məlumat verin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Hazırlanmış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model peykin ölçü və çəki testləri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Hazırlanmış model peyk və yerüstü sistem arasında qarşılıqlı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xəbərləşməni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(telemetriya qəbulu, emalı, sıfırlanma və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s.)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göstərən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testlər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MP-in daşıyıcı konteynerdən ayrılmasının təyin olunması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endParaRPr lang="az-Latn-AZ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lvl="1" algn="just">
              <a:buSzPct val="120000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lvl="1" algn="just">
              <a:buSzPct val="120000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lvl="1" algn="just">
              <a:buSzPct val="120000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lvl="1" algn="just">
              <a:buSzPct val="120000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0" lvl="1" algn="just">
              <a:buSzPct val="120000"/>
            </a:pPr>
            <a:r>
              <a:rPr lang="az-Latn-AZ" sz="2000" b="1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QEYD:</a:t>
            </a:r>
            <a:r>
              <a:rPr lang="az-Latn-AZ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Testlər heç </a:t>
            </a:r>
            <a:r>
              <a:rPr lang="az-Latn-AZ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bir risk və təhlükə olmayan ərazidə </a:t>
            </a:r>
            <a:r>
              <a:rPr lang="az-Latn-AZ" sz="20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və şəraitdə aparılmalıdır.</a:t>
            </a:r>
            <a:endParaRPr lang="az-Latn-AZ" sz="20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239150" y="6446520"/>
            <a:ext cx="218400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Təqdimatçı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9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44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 smtClean="0">
                <a:solidFill>
                  <a:srgbClr val="333399"/>
                </a:solidFill>
              </a:rPr>
              <a:t>Testlərin həyata keçirilməsi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57566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Aparılmış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testləri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və nəticələrini göstərən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təsvirləri təqdim edin: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Hazırlanmış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model peykdə istifadə olunan mexanizmlərin və aktiv fazada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baş verən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dəyişikliklərin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 (məs: enmə və stabilləşmə sistemi üçün) işləməsini göstərən testlər </a:t>
            </a:r>
            <a:endParaRPr lang="az-Latn-AZ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Model Peyk kamerasının 50% nisbətdə səma və 50% nisbətdə yer səthi görüntüsünün əldə olunması prosesinin reallaşdırılması və nəticələrin vizual təsviri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Əlavə tapşırıqlar yerinə yetirildikdə hər biri üçün real vizual təsvirləri slayd üzərində təqdim edin</a:t>
            </a:r>
            <a:endParaRPr lang="az-Latn-AZ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0" lvl="1" algn="just">
              <a:buSzPct val="120000"/>
            </a:pPr>
            <a:r>
              <a:rPr lang="az-Latn-AZ" sz="2000" b="1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QEYD:</a:t>
            </a:r>
            <a:r>
              <a:rPr lang="az-Latn-AZ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Testlər heç </a:t>
            </a:r>
            <a:r>
              <a:rPr lang="az-Latn-AZ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bir risk və təhlükə olmayan ərazidə </a:t>
            </a:r>
            <a:r>
              <a:rPr lang="az-Latn-AZ" sz="20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və şəraitdə aparılmalıdır.</a:t>
            </a:r>
            <a:endParaRPr lang="az-Latn-AZ" sz="20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239150" y="6446520"/>
            <a:ext cx="218400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Təqdimatçı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7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Maliyyə hesabatı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 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sp>
        <p:nvSpPr>
          <p:cNvPr id="5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Maliyyə hesabatı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50840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0" dirty="0" smtClean="0">
                <a:solidFill>
                  <a:prstClr val="black"/>
                </a:solidFill>
              </a:rPr>
              <a:t>Yekun olaraq hazırlanmış modelə çəkilən </a:t>
            </a:r>
            <a:r>
              <a:rPr lang="az-Latn-AZ" sz="2000" b="0" dirty="0">
                <a:solidFill>
                  <a:prstClr val="black"/>
                </a:solidFill>
              </a:rPr>
              <a:t>xərclər: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 smtClean="0">
                <a:solidFill>
                  <a:prstClr val="black"/>
                </a:solidFill>
              </a:rPr>
              <a:t>Bölmələr üzrə xərclərin </a:t>
            </a:r>
            <a:r>
              <a:rPr lang="az-Latn-AZ" sz="1800" dirty="0">
                <a:solidFill>
                  <a:prstClr val="black"/>
                </a:solidFill>
              </a:rPr>
              <a:t>təyin olunması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</a:rPr>
              <a:t>Sonda ümumi </a:t>
            </a:r>
            <a:r>
              <a:rPr lang="az-Latn-AZ" sz="1800" dirty="0" smtClean="0">
                <a:solidFill>
                  <a:prstClr val="black"/>
                </a:solidFill>
              </a:rPr>
              <a:t>xərclərin </a:t>
            </a:r>
            <a:r>
              <a:rPr lang="az-Latn-AZ" sz="1800" dirty="0">
                <a:solidFill>
                  <a:prstClr val="black"/>
                </a:solidFill>
              </a:rPr>
              <a:t>təyin olunması və şərtlərlə </a:t>
            </a:r>
            <a:r>
              <a:rPr lang="az-Latn-AZ" sz="1800" dirty="0" smtClean="0">
                <a:solidFill>
                  <a:prstClr val="black"/>
                </a:solidFill>
              </a:rPr>
              <a:t>uyğunluğunun </a:t>
            </a:r>
            <a:r>
              <a:rPr lang="az-Latn-AZ" sz="1800" dirty="0" smtClean="0">
                <a:solidFill>
                  <a:prstClr val="black"/>
                </a:solidFill>
              </a:rPr>
              <a:t>qeyd olunması</a:t>
            </a:r>
          </a:p>
          <a:p>
            <a:pPr lvl="2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1600" i="1" dirty="0">
                <a:solidFill>
                  <a:prstClr val="black"/>
                </a:solidFill>
              </a:rPr>
              <a:t>QEYD: Qiymətlər yerli valuta ilə göstərilməlidir (əgər ehtiyac varsa digər valyuta növləri də əlavə oluna bilər</a:t>
            </a:r>
            <a:r>
              <a:rPr lang="az-Latn-AZ" sz="1600" i="1" dirty="0" smtClean="0">
                <a:solidFill>
                  <a:prstClr val="black"/>
                </a:solidFill>
              </a:rPr>
              <a:t>).</a:t>
            </a:r>
            <a:endParaRPr lang="az-Latn-AZ" sz="1600" dirty="0" smtClean="0">
              <a:solidFill>
                <a:prstClr val="black"/>
              </a:solidFill>
            </a:endParaRPr>
          </a:p>
          <a:p>
            <a:pPr marL="280988" lvl="1" indent="-280988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280988" lvl="1" indent="-280988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prstClr val="black"/>
                </a:solidFill>
              </a:rPr>
              <a:t>Mövcud </a:t>
            </a:r>
            <a:r>
              <a:rPr lang="az-Latn-AZ" sz="2000" dirty="0">
                <a:solidFill>
                  <a:prstClr val="black"/>
                </a:solidFill>
              </a:rPr>
              <a:t>maliyyə dəstəyi haqqında məlumat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285750" lvl="1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LS – də hesablanan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maliyyə hesabatı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ilə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yekun maliyyə hesabatı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arasındakı fərqi göstərin və bu dəyişikliklərin səbəblərinin izahatını verin.</a:t>
            </a:r>
          </a:p>
          <a:p>
            <a:pPr marL="800100" lvl="2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b="1" i="1" dirty="0">
                <a:solidFill>
                  <a:prstClr val="black"/>
                </a:solidFill>
              </a:rPr>
              <a:t>QEYD</a:t>
            </a:r>
            <a:r>
              <a:rPr lang="az-Latn-AZ" sz="1800" i="1" dirty="0">
                <a:solidFill>
                  <a:prstClr val="black"/>
                </a:solidFill>
              </a:rPr>
              <a:t>: Dəyişiklik olmasa belə dəyişikliyin olmaması haqqında məlumat daxil edilməlidir.</a:t>
            </a:r>
            <a:endParaRPr lang="az-Latn-AZ" sz="18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46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239150" y="6446520"/>
            <a:ext cx="218400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Təqdimatçı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 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dirty="0" smtClean="0">
                <a:solidFill>
                  <a:srgbClr val="0000FF"/>
                </a:solidFill>
              </a:rPr>
              <a:t>Reallaşdırma </a:t>
            </a:r>
            <a:r>
              <a:rPr lang="az-Latn-AZ" sz="2800" b="1" dirty="0">
                <a:solidFill>
                  <a:srgbClr val="0000FF"/>
                </a:solidFill>
              </a:rPr>
              <a:t>Sənədinin sonu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</a:t>
            </a:r>
            <a:r>
              <a:rPr lang="en-US" dirty="0" smtClean="0"/>
              <a:t>202</a:t>
            </a:r>
            <a:r>
              <a:rPr lang="az-Latn-AZ" dirty="0" smtClean="0"/>
              <a:t>3</a:t>
            </a:r>
            <a:r>
              <a:rPr lang="en-US" dirty="0" smtClean="0"/>
              <a:t>” </a:t>
            </a:r>
            <a:r>
              <a:rPr lang="en-US" dirty="0" smtClean="0"/>
              <a:t>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Abreviaturalar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4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Layihələndirmə sənədində </a:t>
            </a:r>
            <a:r>
              <a:rPr lang="en-US" sz="20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</a:t>
            </a: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miş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ütün abreviaturalar və onların mənası qeyd edilməlidir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Missiyanın Ü</a:t>
            </a:r>
            <a:r>
              <a:rPr lang="az-Latn-AZ" kern="0" dirty="0" smtClean="0">
                <a:solidFill>
                  <a:srgbClr val="333399"/>
                </a:solidFill>
              </a:rPr>
              <a:t>mumi Təsviri</a:t>
            </a:r>
            <a:endParaRPr lang="az-Latn-AZ" kern="0" dirty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R</a:t>
            </a:r>
            <a:r>
              <a:rPr lang="az-Latn-AZ" dirty="0" smtClean="0"/>
              <a:t>S</a:t>
            </a:r>
            <a:r>
              <a:rPr lang="az-Latn-AZ" dirty="0"/>
              <a:t>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 dirty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Missiyanın ümumi təsviri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 dirty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50" y="1234440"/>
            <a:ext cx="867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Missiyanın bütün addımlarını - uçuşdan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əvvəlki,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uçuş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ərzindəki və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uçuşdan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sonrakı əməliyyatları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vizual qaydada təsvir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edin və təsvirdə göstərilən əməliyyatların yazılı izahını verin.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 smtClean="0"/>
              <a:t>RS</a:t>
            </a:r>
            <a:r>
              <a:rPr lang="az-Latn-AZ" dirty="0"/>
              <a:t>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dirty="0">
                <a:solidFill>
                  <a:srgbClr val="333399"/>
                </a:solidFill>
              </a:rPr>
              <a:t>Struktur </a:t>
            </a:r>
            <a:r>
              <a:rPr lang="az-Latn-AZ" kern="0" dirty="0" smtClean="0">
                <a:solidFill>
                  <a:srgbClr val="333399"/>
                </a:solidFill>
              </a:rPr>
              <a:t>D</a:t>
            </a:r>
            <a:r>
              <a:rPr lang="en-US" kern="0" dirty="0" err="1" smtClean="0">
                <a:solidFill>
                  <a:srgbClr val="333399"/>
                </a:solidFill>
              </a:rPr>
              <a:t>i</a:t>
            </a:r>
            <a:r>
              <a:rPr lang="az-Latn-AZ" kern="0" dirty="0" smtClean="0">
                <a:solidFill>
                  <a:srgbClr val="333399"/>
                </a:solidFill>
              </a:rPr>
              <a:t>zaynı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</a:t>
            </a:r>
            <a:r>
              <a:rPr lang="az-Latn-AZ" dirty="0" smtClean="0"/>
              <a:t>2023” </a:t>
            </a:r>
            <a:r>
              <a:rPr lang="az-Latn-AZ" dirty="0" smtClean="0"/>
              <a:t>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və detallı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izahatını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3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Dəyişiklik edilən / əvəzlənən bütün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struktur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komponentlərin əsas xarakteristikalarını göstərin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</a:t>
            </a: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000" i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2998</Words>
  <Application>Microsoft Office PowerPoint</Application>
  <PresentationFormat>On-screen Show (4:3)</PresentationFormat>
  <Paragraphs>555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 Light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Ilkin Naghiyev; Shamo Humbatli</dc:creator>
  <cp:lastModifiedBy>Microsoft account</cp:lastModifiedBy>
  <cp:revision>484</cp:revision>
  <dcterms:created xsi:type="dcterms:W3CDTF">2018-05-08T06:43:56Z</dcterms:created>
  <dcterms:modified xsi:type="dcterms:W3CDTF">2023-03-17T09:05:15Z</dcterms:modified>
</cp:coreProperties>
</file>